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2" r:id="rId5"/>
    <p:sldId id="258" r:id="rId6"/>
    <p:sldId id="263" r:id="rId7"/>
    <p:sldId id="264" r:id="rId8"/>
    <p:sldId id="265" r:id="rId9"/>
    <p:sldId id="305" r:id="rId10"/>
    <p:sldId id="266" r:id="rId11"/>
    <p:sldId id="306" r:id="rId12"/>
    <p:sldId id="259" r:id="rId13"/>
    <p:sldId id="267" r:id="rId14"/>
    <p:sldId id="260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307" r:id="rId24"/>
    <p:sldId id="276" r:id="rId25"/>
    <p:sldId id="308" r:id="rId26"/>
    <p:sldId id="277" r:id="rId27"/>
    <p:sldId id="309" r:id="rId28"/>
    <p:sldId id="278" r:id="rId29"/>
    <p:sldId id="310" r:id="rId30"/>
    <p:sldId id="279" r:id="rId31"/>
    <p:sldId id="280" r:id="rId32"/>
    <p:sldId id="281" r:id="rId33"/>
    <p:sldId id="282" r:id="rId34"/>
    <p:sldId id="283" r:id="rId35"/>
    <p:sldId id="303" r:id="rId36"/>
    <p:sldId id="284" r:id="rId37"/>
    <p:sldId id="285" r:id="rId38"/>
    <p:sldId id="286" r:id="rId39"/>
    <p:sldId id="287" r:id="rId40"/>
    <p:sldId id="288" r:id="rId41"/>
    <p:sldId id="289" r:id="rId42"/>
    <p:sldId id="290" r:id="rId43"/>
    <p:sldId id="304" r:id="rId44"/>
    <p:sldId id="291" r:id="rId45"/>
    <p:sldId id="292" r:id="rId46"/>
    <p:sldId id="311" r:id="rId47"/>
    <p:sldId id="293" r:id="rId48"/>
    <p:sldId id="295" r:id="rId49"/>
    <p:sldId id="312" r:id="rId50"/>
    <p:sldId id="294" r:id="rId51"/>
    <p:sldId id="296" r:id="rId52"/>
    <p:sldId id="297" r:id="rId53"/>
    <p:sldId id="298" r:id="rId54"/>
    <p:sldId id="299" r:id="rId55"/>
    <p:sldId id="300" r:id="rId56"/>
    <p:sldId id="301" r:id="rId57"/>
    <p:sldId id="302" r:id="rId5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6373"/>
    <a:srgbClr val="A8B1AA"/>
    <a:srgbClr val="A1646A"/>
    <a:srgbClr val="DE8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D86DE2-A670-E04A-BF7D-8B27A9BE0718}" v="26" dt="2026-06-09T15:27:27.99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03" autoAdjust="0"/>
    <p:restoredTop sz="94660"/>
  </p:normalViewPr>
  <p:slideViewPr>
    <p:cSldViewPr snapToGrid="0">
      <p:cViewPr varScale="1">
        <p:scale>
          <a:sx n="68" d="100"/>
          <a:sy n="68" d="100"/>
        </p:scale>
        <p:origin x="240" y="11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07BC76-B972-F2A6-576C-B4EA2A7895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68E9E5-3E59-2CE5-3152-A1F16A0E1C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C55046-9A0B-D774-C6B9-E637A39F2C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9ADE-8CFD-4149-873B-3F8662D8AEAA}" type="datetimeFigureOut">
              <a:rPr lang="pt-BR" smtClean="0"/>
              <a:t>05/09/2026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188F71-DD25-EE01-6850-CEECB11B3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919CE2-749A-5BF4-2CAB-F9D9BD689D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ECBDF-92E9-42AC-A2BC-5761CD677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7920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A3A22-CFF4-4FD7-0D01-6EE68517A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FB49A3-DFA0-9882-CD99-538989B73B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8EB6CB-FDB0-56FF-A250-1015EC619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9ADE-8CFD-4149-873B-3F8662D8AEAA}" type="datetimeFigureOut">
              <a:rPr lang="pt-BR" smtClean="0"/>
              <a:t>05/09/2026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8FBB6D-B890-5AE4-3B14-2A4C6A6DF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E9148-B801-AC1D-E9B3-870EFF6B5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ECBDF-92E9-42AC-A2BC-5761CD677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7890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52DC4-092C-0B67-3BBC-AFDDA87D5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31B5A0-6594-0923-4A2D-2DDD6C7137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0695A1-481B-1E79-2E31-36E387D498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9ADE-8CFD-4149-873B-3F8662D8AEAA}" type="datetimeFigureOut">
              <a:rPr lang="pt-BR" smtClean="0"/>
              <a:t>05/09/2026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2B2A26-D894-5162-8BAD-06D00A3D47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D9580A-6AF6-2F2D-E30F-FC3EE8F07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ECBDF-92E9-42AC-A2BC-5761CD677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2867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ACF7AA-B3FD-79B1-6AE2-3B064842C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B705DF-4D6A-0CF5-F9B8-23F3D0FB4F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9C15D0-5599-0240-1BD5-801CC578E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1AD005-3CCE-AF19-FF1B-7F29C499C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9ADE-8CFD-4149-873B-3F8662D8AEAA}" type="datetimeFigureOut">
              <a:rPr lang="pt-BR" smtClean="0"/>
              <a:t>05/09/2026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ED1DED-B187-C2EE-DDEF-28CDB74032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3BD4A4-D064-B5E9-DDBC-5E25E045F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ECBDF-92E9-42AC-A2BC-5761CD677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1630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8E4A74-C41A-1F71-1477-CA09AEF6C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EFCE21-9169-0F94-410E-B938AEADF3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CB15C6-473E-7784-23D3-B6ED2DE9B9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D5864F0-E273-1F16-F0EB-B9F1B83158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4FF94E-0507-5E82-2BCF-7377114B17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AFA44A3-0114-DDA4-9EF0-87E91D2A6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9ADE-8CFD-4149-873B-3F8662D8AEAA}" type="datetimeFigureOut">
              <a:rPr lang="pt-BR" smtClean="0"/>
              <a:t>05/09/2026</a:t>
            </a:fld>
            <a:endParaRPr lang="pt-B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0377783-660C-D39E-D2D0-6BF98D151D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EF9AA5-8E4F-F7CD-33E9-B7794BBA1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ECBDF-92E9-42AC-A2BC-5761CD677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910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C9312F-4DAF-FAE5-4AAB-39B9691CE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B131BF-B9FF-7C84-D45F-474D76123A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9ADE-8CFD-4149-873B-3F8662D8AEAA}" type="datetimeFigureOut">
              <a:rPr lang="pt-BR" smtClean="0"/>
              <a:t>05/09/2026</a:t>
            </a:fld>
            <a:endParaRPr lang="pt-B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9417E3-436F-2E84-921B-74484C528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9EE9F0-1DBC-F573-E2B8-CE20062EB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ECBDF-92E9-42AC-A2BC-5761CD677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7446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7B5B57E-F04B-3079-73B8-0639DE6038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9ADE-8CFD-4149-873B-3F8662D8AEAA}" type="datetimeFigureOut">
              <a:rPr lang="pt-BR" smtClean="0"/>
              <a:t>05/09/2026</a:t>
            </a:fld>
            <a:endParaRPr lang="pt-B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403B380-ACEB-CD8B-67A4-2F1E1BBF85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6EE92F-E2C0-BA3B-6029-3715302063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ECBDF-92E9-42AC-A2BC-5761CD677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5514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9C2615-22F2-8C54-6D75-63EF33957B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86110E-3510-7B75-9DE8-11604C4E11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6ACEA4-DEB3-385B-3A00-9AF343D2D9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1A2596-EC95-1BA2-DF68-782AA9EFD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9ADE-8CFD-4149-873B-3F8662D8AEAA}" type="datetimeFigureOut">
              <a:rPr lang="pt-BR" smtClean="0"/>
              <a:t>05/09/2026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E09BAC-1C7A-8528-AEBC-5C30A6574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6BCBF8-26D8-B80D-6ED8-E199008554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ECBDF-92E9-42AC-A2BC-5761CD677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1769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244614-450D-FCEA-96D2-8AF8DD828F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5987AED-23F5-E5F4-2AB6-6F439C3756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297F53-5FC6-9663-C31B-3382DB0B4D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77D5A1-4694-A2B5-7474-6DB6B758A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9ADE-8CFD-4149-873B-3F8662D8AEAA}" type="datetimeFigureOut">
              <a:rPr lang="pt-BR" smtClean="0"/>
              <a:t>05/09/2026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A19BA5-7361-BD5F-8D49-7ED81FE3B7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CF5C22-5CFF-C0C7-67A9-9A035C1F0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ECBDF-92E9-42AC-A2BC-5761CD677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3976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C4063B-EB39-76DA-A051-D8FAC906E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DB1E51-8895-7952-069C-D7867E9B21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BF3769-856D-F0B3-BF0A-15A23EF15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9ADE-8CFD-4149-873B-3F8662D8AEAA}" type="datetimeFigureOut">
              <a:rPr lang="pt-BR" smtClean="0"/>
              <a:t>05/09/2026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26EBE0-15FD-C626-31D6-058E070C6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EACBD-467D-FBF8-B2C5-D1CE5434D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ECBDF-92E9-42AC-A2BC-5761CD677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16116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84DB61-4D2B-68CF-742E-5A2105D9B9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04C7BC-EC4F-357D-939C-4A83A618DB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2032C4-7D52-32CD-51D7-5C3BD443D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9ADE-8CFD-4149-873B-3F8662D8AEAA}" type="datetimeFigureOut">
              <a:rPr lang="pt-BR" smtClean="0"/>
              <a:t>05/09/2026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C1571C-4BA8-67BD-6E9C-DA74F3E173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083481-9B41-1C55-288F-43E0117E4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ECBDF-92E9-42AC-A2BC-5761CD677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6080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A441DD-D9B4-033A-06AE-39F00A091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E5B379-CA6C-C0BC-5953-4E354ED134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75C338-5207-ABFC-FD22-01E247CC72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629ADE-8CFD-4149-873B-3F8662D8AEAA}" type="datetimeFigureOut">
              <a:rPr lang="pt-BR" smtClean="0"/>
              <a:t>05/09/2026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5E2FBA-F896-00F0-594A-7D3813B62B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CB4833-CF0B-3672-8589-BF102C0ED1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3ECBDF-92E9-42AC-A2BC-5761CD677A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0832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FathersLoveLetter.com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DEC13DD-AC22-48CB-6771-9744EF262B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3299" y="2045700"/>
            <a:ext cx="3982980" cy="625212"/>
          </a:xfrm>
          <a:effectLst>
            <a:outerShdw blurRad="50800" dist="50800" dir="5400000" algn="ctr" rotWithShape="0">
              <a:srgbClr val="000000">
                <a:alpha val="48713"/>
              </a:srgbClr>
            </a:outerShdw>
          </a:effectLst>
        </p:spPr>
        <p:txBody>
          <a:bodyPr>
            <a:noAutofit/>
          </a:bodyPr>
          <a:lstStyle/>
          <a:p>
            <a:pPr algn="l"/>
            <a:r>
              <a:rPr lang="pt-PT" sz="4800" noProof="0" dirty="0">
                <a:latin typeface="Futura Bk BT" panose="020B0502020204020303" pitchFamily="34" charset="0"/>
              </a:rPr>
              <a:t>Movido de</a:t>
            </a:r>
            <a:endParaRPr lang="pt-PT" sz="13800" noProof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Bk BT" panose="020B0502020204020303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6DE7C6-FACE-F622-CFE7-D4181E799946}"/>
              </a:ext>
            </a:extLst>
          </p:cNvPr>
          <p:cNvSpPr txBox="1"/>
          <p:nvPr/>
        </p:nvSpPr>
        <p:spPr>
          <a:xfrm>
            <a:off x="253042" y="2802728"/>
            <a:ext cx="9156055" cy="2954655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>
                <a:alpha val="65107"/>
              </a:srgbClr>
            </a:outerShdw>
          </a:effectLst>
        </p:spPr>
        <p:txBody>
          <a:bodyPr wrap="square">
            <a:spAutoFit/>
          </a:bodyPr>
          <a:lstStyle/>
          <a:p>
            <a:r>
              <a:rPr lang="pt-PT" sz="6600" noProof="0" dirty="0">
                <a:latin typeface="Trajan Pro" panose="02020502050506020301" pitchFamily="18" charset="0"/>
              </a:rPr>
              <a:t>Compaixão</a:t>
            </a:r>
          </a:p>
          <a:p>
            <a:endParaRPr lang="pt-PT" sz="4000" noProof="0" dirty="0"/>
          </a:p>
          <a:p>
            <a:r>
              <a:rPr lang="pt-PT" sz="3200" noProof="0" dirty="0"/>
              <a:t>Karen </a:t>
            </a:r>
            <a:r>
              <a:rPr lang="pt-PT" sz="3200" noProof="0" dirty="0" err="1"/>
              <a:t>Holford</a:t>
            </a:r>
            <a:r>
              <a:rPr lang="pt-PT" sz="3200" noProof="0" dirty="0"/>
              <a:t> </a:t>
            </a:r>
          </a:p>
          <a:p>
            <a:r>
              <a:rPr lang="pt-PT" sz="2400" noProof="0" dirty="0"/>
              <a:t>(tradução e adaptação </a:t>
            </a:r>
          </a:p>
          <a:p>
            <a:r>
              <a:rPr lang="pt-PT" sz="2400" noProof="0" dirty="0"/>
              <a:t>Raquel Silva e Cristina Bastos)</a:t>
            </a:r>
            <a:endParaRPr lang="pt-PT" sz="3600" noProof="0" dirty="0"/>
          </a:p>
        </p:txBody>
      </p:sp>
    </p:spTree>
    <p:extLst>
      <p:ext uri="{BB962C8B-B14F-4D97-AF65-F5344CB8AC3E}">
        <p14:creationId xmlns:p14="http://schemas.microsoft.com/office/powerpoint/2010/main" val="36028998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D3DFFC-0BE9-FE37-4C15-8EFD011D68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5273" y="217344"/>
            <a:ext cx="7869381" cy="1325563"/>
          </a:xfrm>
        </p:spPr>
        <p:txBody>
          <a:bodyPr>
            <a:normAutofit/>
          </a:bodyPr>
          <a:lstStyle/>
          <a:p>
            <a:r>
              <a:rPr lang="pt-PT" sz="5400" b="1" noProof="0" dirty="0"/>
              <a:t>A Colcha de Compaixão</a:t>
            </a:r>
            <a:endParaRPr lang="pt-PT" sz="4000" noProof="0" dirty="0">
              <a:latin typeface="Futura LT Book" panose="02000504030000020003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FA71B7-5885-00B9-0A8C-B148596EB0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5546" y="2001116"/>
            <a:ext cx="995910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PT" sz="4000" dirty="0">
                <a:cs typeface="Times New Roman" panose="02020603050405020304" pitchFamily="18" charset="0"/>
              </a:rPr>
              <a:t>A </a:t>
            </a:r>
            <a:r>
              <a:rPr lang="pt-PT" sz="4000" dirty="0" err="1">
                <a:cs typeface="Times New Roman" panose="02020603050405020304" pitchFamily="18" charset="0"/>
              </a:rPr>
              <a:t>Anna</a:t>
            </a:r>
            <a:r>
              <a:rPr lang="pt-PT" sz="4000" dirty="0">
                <a:cs typeface="Times New Roman" panose="02020603050405020304" pitchFamily="18" charset="0"/>
              </a:rPr>
              <a:t> vivia num abrigo para mulheres e crianças que tinham sido vítimas de abuso por parte dos maridos/pais. Ela lutava para ganhar dinheiro e sustentar os filhos. </a:t>
            </a:r>
          </a:p>
          <a:p>
            <a:pPr marL="0" indent="0">
              <a:buNone/>
            </a:pPr>
            <a:endParaRPr lang="pt-PT" sz="4000" dirty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pt-PT" sz="4000" dirty="0">
                <a:cs typeface="Times New Roman" panose="02020603050405020304" pitchFamily="18" charset="0"/>
              </a:rPr>
              <a:t>Também se sentia abandonada, não amada e incapaz de ser amada.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1858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102C5B-A9B3-72C2-49E0-E89F465E24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5D8F2-A1DA-EAAA-5B04-602E96EB40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5273" y="217344"/>
            <a:ext cx="7869381" cy="1325563"/>
          </a:xfrm>
        </p:spPr>
        <p:txBody>
          <a:bodyPr>
            <a:normAutofit/>
          </a:bodyPr>
          <a:lstStyle/>
          <a:p>
            <a:r>
              <a:rPr lang="en-US" sz="5400" b="1" dirty="0"/>
              <a:t>A Colcha de </a:t>
            </a:r>
            <a:r>
              <a:rPr lang="en-US" sz="5400" b="1" dirty="0" err="1"/>
              <a:t>Compaixão</a:t>
            </a:r>
            <a:endParaRPr lang="pt-BR" sz="4000" dirty="0">
              <a:latin typeface="Futura LT Book" panose="02000504030000020003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94AA93-A731-59E6-1123-BD0927C524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5546" y="2001116"/>
            <a:ext cx="10211308" cy="46395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PT" sz="4000" dirty="0">
                <a:cs typeface="Times New Roman" panose="02020603050405020304" pitchFamily="18" charset="0"/>
              </a:rPr>
              <a:t>Um dia, as mulheres de uma igreja adventista local ofereceram à </a:t>
            </a:r>
            <a:r>
              <a:rPr lang="pt-PT" sz="4000" dirty="0" err="1">
                <a:cs typeface="Times New Roman" panose="02020603050405020304" pitchFamily="18" charset="0"/>
              </a:rPr>
              <a:t>Anna</a:t>
            </a:r>
            <a:r>
              <a:rPr lang="pt-PT" sz="4000" dirty="0">
                <a:cs typeface="Times New Roman" panose="02020603050405020304" pitchFamily="18" charset="0"/>
              </a:rPr>
              <a:t> uma caixa presente. Esta continha uma linda colcha, uma mensagem encorajadora sobre o amor de Deus e produtos de higiene pessoal perfumados. </a:t>
            </a:r>
          </a:p>
          <a:p>
            <a:pPr marL="0" indent="0">
              <a:buNone/>
            </a:pPr>
            <a:r>
              <a:rPr lang="pt-PT" sz="4000" dirty="0">
                <a:cs typeface="Times New Roman" panose="02020603050405020304" pitchFamily="18" charset="0"/>
              </a:rPr>
              <a:t>O grupo de mulheres adventistas utilizou tecidos coloridos doados por lojas de cortinas e cortou-os em grandes quadrados. </a:t>
            </a:r>
            <a:endParaRPr lang="pt-BR" sz="40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28774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F84BA7D-6203-6375-6CC4-360ED0B554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31EDE-C109-E4C9-78C6-37B5378521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5273" y="217344"/>
            <a:ext cx="7869381" cy="1325563"/>
          </a:xfrm>
        </p:spPr>
        <p:txBody>
          <a:bodyPr>
            <a:normAutofit/>
          </a:bodyPr>
          <a:lstStyle/>
          <a:p>
            <a:r>
              <a:rPr lang="en-US" sz="5400" b="1" dirty="0"/>
              <a:t>A Colcha de </a:t>
            </a:r>
            <a:r>
              <a:rPr lang="en-US" sz="5400" b="1" dirty="0" err="1"/>
              <a:t>Compaixão</a:t>
            </a:r>
            <a:endParaRPr lang="pt-BR" sz="4000" dirty="0">
              <a:latin typeface="Futura LT Book" panose="02000504030000020003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5318DC-3DDC-C36F-6AFD-CD7A7A8284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5545" y="2001116"/>
            <a:ext cx="10394433" cy="463954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pt-PT" sz="4400" dirty="0"/>
              <a:t>Depois, coseram os quadrados para fazer colchas para mulheres que tinham sofrido violência doméstica. Lágrimas escorriam pelo rosto de </a:t>
            </a:r>
            <a:r>
              <a:rPr lang="pt-PT" sz="4400" dirty="0" err="1"/>
              <a:t>Anna</a:t>
            </a:r>
            <a:r>
              <a:rPr lang="pt-PT" sz="4400" dirty="0"/>
              <a:t> enquanto desembrulhava a colcha. </a:t>
            </a:r>
          </a:p>
          <a:p>
            <a:pPr marL="0" indent="0">
              <a:buNone/>
            </a:pPr>
            <a:r>
              <a:rPr lang="pt-PT" sz="4400" dirty="0"/>
              <a:t>Aquelas mulheres compassivas preocuparam-se o suficiente para a fazer sentir-se especial e amada.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8476207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495ABE3-FC6D-6D83-CFBE-A0B416D841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7290" y="2479729"/>
            <a:ext cx="10196423" cy="4300633"/>
          </a:xfrm>
        </p:spPr>
        <p:txBody>
          <a:bodyPr>
            <a:normAutofit lnSpcReduction="10000"/>
          </a:bodyPr>
          <a:lstStyle/>
          <a:p>
            <a:r>
              <a:rPr lang="pt-PT" sz="3800" dirty="0">
                <a:cs typeface="Times New Roman" panose="02020603050405020304" pitchFamily="18" charset="0"/>
              </a:rPr>
              <a:t>A compaixão surge quando respondemos ao sofrimento de outra pessoa, aliviando a sua angústia e proporcionando conforto, alegria, paz e gratidão. A compaixão é o oposto do abuso.</a:t>
            </a:r>
          </a:p>
          <a:p>
            <a:r>
              <a:rPr lang="pt-PT" sz="3800" dirty="0">
                <a:cs typeface="Times New Roman" panose="02020603050405020304" pitchFamily="18" charset="0"/>
              </a:rPr>
              <a:t>Quando ocorre abuso, o agressor opta por fazer com que uma pessoa vulnerável se sinta ainda mais desamparada, triste, com medo e angustiada. </a:t>
            </a:r>
            <a:endParaRPr lang="pt-BR" sz="3800" dirty="0">
              <a:cs typeface="Times New Roman" panose="02020603050405020304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CE2BFB-52B7-7EF9-8B86-DEEB0C94FA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545" y="217344"/>
            <a:ext cx="9959109" cy="1325563"/>
          </a:xfrm>
          <a:effectLst>
            <a:outerShdw blurRad="52622" dist="50800" dir="7320000" algn="ctr" rotWithShape="0">
              <a:schemeClr val="accent4">
                <a:lumMod val="20000"/>
                <a:lumOff val="80000"/>
                <a:alpha val="98079"/>
              </a:schemeClr>
            </a:outerShdw>
          </a:effectLst>
          <a:scene3d>
            <a:camera prst="orthographicFront"/>
            <a:lightRig rig="threePt" dir="t"/>
          </a:scene3d>
          <a:sp3d prstMaterial="plastic">
            <a:bevelT w="165100" prst="coolSlant"/>
            <a:bevelB w="165100" prst="coolSlant"/>
          </a:sp3d>
        </p:spPr>
        <p:txBody>
          <a:bodyPr>
            <a:normAutofit/>
          </a:bodyPr>
          <a:lstStyle/>
          <a:p>
            <a:r>
              <a:rPr lang="pt-PT" noProof="0" dirty="0">
                <a:latin typeface="+mn-lt"/>
              </a:rPr>
              <a:t>Compreender a Compaixão</a:t>
            </a:r>
            <a:endParaRPr lang="pt-PT" sz="4000" noProof="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802963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24F6A03-56BC-B142-7CBC-6507E63404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12E069F-A8C1-3E49-DD7D-1B388187E4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562" y="2559170"/>
            <a:ext cx="9954882" cy="4106173"/>
          </a:xfrm>
        </p:spPr>
        <p:txBody>
          <a:bodyPr>
            <a:normAutofit fontScale="92500" lnSpcReduction="20000"/>
          </a:bodyPr>
          <a:lstStyle/>
          <a:p>
            <a:r>
              <a:rPr lang="pt-PT" sz="4000" dirty="0">
                <a:cs typeface="Times New Roman" panose="02020603050405020304" pitchFamily="18" charset="0"/>
              </a:rPr>
              <a:t>Sempre que os seguidores de Cristo optam por demonstrar compaixão pelos outros e por abençoá-los, demonstram que Deus também é amoroso e bondoso. </a:t>
            </a:r>
          </a:p>
          <a:p>
            <a:r>
              <a:rPr lang="pt-PT" sz="4000" dirty="0">
                <a:cs typeface="Times New Roman" panose="02020603050405020304" pitchFamily="18" charset="0"/>
              </a:rPr>
              <a:t>É muito importante combater o abuso e reduzir a violência doméstica. Para reduzir o abuso agora e no futuro, é vital cultivar a compaixão cristã nos nossos corações e ensinar os outros a demonstrar compaixão também.</a:t>
            </a:r>
            <a:endParaRPr lang="en-US" sz="4300" dirty="0">
              <a:cs typeface="Times New Roman" panose="02020603050405020304" pitchFamily="18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A8523506-DA36-C88C-5065-49E1CDF2F96E}"/>
              </a:ext>
            </a:extLst>
          </p:cNvPr>
          <p:cNvSpPr txBox="1">
            <a:spLocks/>
          </p:cNvSpPr>
          <p:nvPr/>
        </p:nvSpPr>
        <p:spPr>
          <a:xfrm>
            <a:off x="268419" y="211074"/>
            <a:ext cx="9959109" cy="1325563"/>
          </a:xfrm>
          <a:prstGeom prst="rect">
            <a:avLst/>
          </a:prstGeom>
          <a:effectLst>
            <a:outerShdw blurRad="52622" dist="50800" dir="7320000" algn="ctr" rotWithShape="0">
              <a:schemeClr val="accent4">
                <a:lumMod val="20000"/>
                <a:lumOff val="80000"/>
                <a:alpha val="98079"/>
              </a:schemeClr>
            </a:outerShdw>
          </a:effectLst>
          <a:scene3d>
            <a:camera prst="orthographicFront"/>
            <a:lightRig rig="threePt" dir="t"/>
          </a:scene3d>
          <a:sp3d prstMaterial="plastic">
            <a:bevelT w="165100" prst="coolSlant"/>
            <a:bevelB w="165100" prst="coolSlant"/>
          </a:sp3d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noProof="0" dirty="0">
                <a:latin typeface="+mn-lt"/>
              </a:rPr>
              <a:t>Compreender a Compaixão</a:t>
            </a:r>
            <a:endParaRPr lang="pt-PT" sz="4000" noProof="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079744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EB5CE0-F3C8-4BC8-D77C-C9D5F2C553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7BBC239-577E-5D3B-B002-EB9E1A98C7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3812" y="2610929"/>
            <a:ext cx="10138913" cy="4247072"/>
          </a:xfrm>
        </p:spPr>
        <p:txBody>
          <a:bodyPr>
            <a:normAutofit fontScale="92500" lnSpcReduction="10000"/>
          </a:bodyPr>
          <a:lstStyle/>
          <a:p>
            <a:r>
              <a:rPr lang="pt-PT" sz="4400" dirty="0"/>
              <a:t>Quando experimentamos a compaixão de outra pessoa para connosco, respiramos profundamente e sentimo-nos mais em paz. Há uma centelha de alegria e esperança nos nossos corações e um sorriso no nosso rosto, porque experimentámos a compaixão amorosa de Deus através de outro ser humano. 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B52DBF-49A8-7715-C513-7DBFC91E33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545" y="189912"/>
            <a:ext cx="9959109" cy="1325563"/>
          </a:xfrm>
        </p:spPr>
        <p:txBody>
          <a:bodyPr>
            <a:normAutofit/>
          </a:bodyPr>
          <a:lstStyle/>
          <a:p>
            <a:br>
              <a:rPr lang="en-US" dirty="0"/>
            </a:br>
            <a:endParaRPr lang="pt-BR" sz="4000" dirty="0">
              <a:latin typeface="Futura LT Book" panose="02000504030000020003" pitchFamily="2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12BF0012-F918-1AA7-79BD-3483D8386B72}"/>
              </a:ext>
            </a:extLst>
          </p:cNvPr>
          <p:cNvSpPr txBox="1">
            <a:spLocks/>
          </p:cNvSpPr>
          <p:nvPr/>
        </p:nvSpPr>
        <p:spPr>
          <a:xfrm>
            <a:off x="268419" y="220218"/>
            <a:ext cx="9959109" cy="1325563"/>
          </a:xfrm>
          <a:prstGeom prst="rect">
            <a:avLst/>
          </a:prstGeom>
          <a:effectLst>
            <a:outerShdw blurRad="52622" dist="50800" dir="7320000" algn="ctr" rotWithShape="0">
              <a:schemeClr val="accent4">
                <a:lumMod val="20000"/>
                <a:lumOff val="80000"/>
                <a:alpha val="98079"/>
              </a:schemeClr>
            </a:outerShdw>
          </a:effectLst>
          <a:scene3d>
            <a:camera prst="orthographicFront"/>
            <a:lightRig rig="threePt" dir="t"/>
          </a:scene3d>
          <a:sp3d prstMaterial="plastic">
            <a:bevelT w="165100" prst="coolSlant"/>
            <a:bevelB w="165100" prst="coolSlant"/>
          </a:sp3d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noProof="0" dirty="0">
                <a:latin typeface="+mn-lt"/>
              </a:rPr>
              <a:t>Compreender a Compaixão</a:t>
            </a:r>
            <a:endParaRPr lang="pt-PT" sz="4000" noProof="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723555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26B7F1-1922-D80F-E8F3-AB64901482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23D615E-F635-6A1D-5390-FF1427AB58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8098" y="2725947"/>
            <a:ext cx="9529314" cy="3249283"/>
          </a:xfrm>
        </p:spPr>
        <p:txBody>
          <a:bodyPr>
            <a:normAutofit fontScale="92500"/>
          </a:bodyPr>
          <a:lstStyle/>
          <a:p>
            <a:r>
              <a:rPr lang="pt-PT" sz="4400" dirty="0">
                <a:cs typeface="Times New Roman" panose="02020603050405020304" pitchFamily="18" charset="0"/>
              </a:rPr>
              <a:t>Ou talvez se lembre de uma ocasião em que demonstrou compaixão por outra pessoa? Reparou que alguém estava triste, magoado ou a passar por dificuldades, e perguntou-lhe como podia ajudar. </a:t>
            </a:r>
            <a:endParaRPr lang="en-US" sz="4400" dirty="0">
              <a:cs typeface="Times New Roman" panose="02020603050405020304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1E1B5B-9151-D9DD-F667-BC65DF7800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545" y="217344"/>
            <a:ext cx="9959109" cy="1325563"/>
          </a:xfrm>
        </p:spPr>
        <p:txBody>
          <a:bodyPr>
            <a:normAutofit/>
          </a:bodyPr>
          <a:lstStyle/>
          <a:p>
            <a:br>
              <a:rPr lang="en-US" dirty="0"/>
            </a:br>
            <a:endParaRPr lang="pt-BR" sz="4000" dirty="0">
              <a:latin typeface="Futura LT Book" panose="02000504030000020003" pitchFamily="2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7F1B16D-D04F-8FA9-3003-B4D6B94C4E21}"/>
              </a:ext>
            </a:extLst>
          </p:cNvPr>
          <p:cNvSpPr txBox="1">
            <a:spLocks/>
          </p:cNvSpPr>
          <p:nvPr/>
        </p:nvSpPr>
        <p:spPr>
          <a:xfrm>
            <a:off x="268419" y="220218"/>
            <a:ext cx="9959109" cy="1325563"/>
          </a:xfrm>
          <a:prstGeom prst="rect">
            <a:avLst/>
          </a:prstGeom>
          <a:effectLst>
            <a:outerShdw blurRad="52622" dist="50800" dir="7320000" algn="ctr" rotWithShape="0">
              <a:schemeClr val="accent4">
                <a:lumMod val="20000"/>
                <a:lumOff val="80000"/>
                <a:alpha val="98079"/>
              </a:schemeClr>
            </a:outerShdw>
          </a:effectLst>
          <a:scene3d>
            <a:camera prst="orthographicFront"/>
            <a:lightRig rig="threePt" dir="t"/>
          </a:scene3d>
          <a:sp3d prstMaterial="plastic">
            <a:bevelT w="165100" prst="coolSlant"/>
            <a:bevelB w="165100" prst="coolSlant"/>
          </a:sp3d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noProof="0" dirty="0">
                <a:latin typeface="+mn-lt"/>
              </a:rPr>
              <a:t>Compreender a Compaixão</a:t>
            </a:r>
            <a:endParaRPr lang="pt-PT" sz="4000" noProof="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972155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491D9E-2FBC-A7D3-832A-99097A11F5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CDB4C46-930D-8AE0-9593-189569ECC4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0845" y="2714445"/>
            <a:ext cx="9696091" cy="4065918"/>
          </a:xfrm>
        </p:spPr>
        <p:txBody>
          <a:bodyPr>
            <a:normAutofit/>
          </a:bodyPr>
          <a:lstStyle/>
          <a:p>
            <a:r>
              <a:rPr lang="pt-PT" sz="4400" dirty="0">
                <a:cs typeface="Times New Roman" panose="02020603050405020304" pitchFamily="18" charset="0"/>
              </a:rPr>
              <a:t>Talvez essa pessoa precisasse de um sorriso amigo, de uma palavra de encorajamento, de um copo de água, de um pouco de pão e fruta, ou de um lugar para ficar. Lembra-se de como se sentiu quando demonstrou compaixão? </a:t>
            </a:r>
            <a:endParaRPr lang="en-US" sz="4400" dirty="0">
              <a:cs typeface="Times New Roman" panose="02020603050405020304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6D7653-EC44-016D-2D79-A5020FFAB5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545" y="217344"/>
            <a:ext cx="9959109" cy="1325563"/>
          </a:xfrm>
        </p:spPr>
        <p:txBody>
          <a:bodyPr>
            <a:normAutofit/>
          </a:bodyPr>
          <a:lstStyle/>
          <a:p>
            <a:br>
              <a:rPr lang="en-US" dirty="0"/>
            </a:br>
            <a:endParaRPr lang="pt-BR" sz="4000" dirty="0">
              <a:latin typeface="Futura LT Book" panose="02000504030000020003" pitchFamily="2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7C704FCD-6717-1850-F78C-07EFEA050A6F}"/>
              </a:ext>
            </a:extLst>
          </p:cNvPr>
          <p:cNvSpPr txBox="1">
            <a:spLocks/>
          </p:cNvSpPr>
          <p:nvPr/>
        </p:nvSpPr>
        <p:spPr>
          <a:xfrm>
            <a:off x="268419" y="220218"/>
            <a:ext cx="9959109" cy="1325563"/>
          </a:xfrm>
          <a:prstGeom prst="rect">
            <a:avLst/>
          </a:prstGeom>
          <a:effectLst>
            <a:outerShdw blurRad="52622" dist="50800" dir="7320000" algn="ctr" rotWithShape="0">
              <a:schemeClr val="accent4">
                <a:lumMod val="20000"/>
                <a:lumOff val="80000"/>
                <a:alpha val="98079"/>
              </a:schemeClr>
            </a:outerShdw>
          </a:effectLst>
          <a:scene3d>
            <a:camera prst="orthographicFront"/>
            <a:lightRig rig="threePt" dir="t"/>
          </a:scene3d>
          <a:sp3d prstMaterial="plastic">
            <a:bevelT w="165100" prst="coolSlant"/>
            <a:bevelB w="165100" prst="coolSlant"/>
          </a:sp3d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noProof="0" dirty="0">
                <a:latin typeface="+mn-lt"/>
              </a:rPr>
              <a:t>Compreender a Compaixão</a:t>
            </a:r>
            <a:endParaRPr lang="pt-PT" sz="4000" noProof="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720289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9B99387-59FE-E667-CCFC-B9962C39A4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884A656-E01E-41A7-902D-A1BA938CE2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0039" y="2863970"/>
            <a:ext cx="10293582" cy="3994030"/>
          </a:xfrm>
        </p:spPr>
        <p:txBody>
          <a:bodyPr>
            <a:normAutofit fontScale="92500"/>
          </a:bodyPr>
          <a:lstStyle/>
          <a:p>
            <a:r>
              <a:rPr lang="pt-PT" sz="4800" dirty="0">
                <a:cs typeface="Times New Roman" panose="02020603050405020304" pitchFamily="18" charset="0"/>
              </a:rPr>
              <a:t>Provavelmente sentiu-se feliz e em paz também! Isso acontece porque Deus criou os nossos cérebros para sentirmos alegria, paz, calor humano e gratidão sempre que demonstramos compaixão pelos outros! Maravilhoso, não é? </a:t>
            </a:r>
            <a:endParaRPr lang="en-US" sz="4800" dirty="0">
              <a:cs typeface="Times New Roman" panose="02020603050405020304" pitchFamily="18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6516A9E5-AB92-C87E-93DC-068F748D6872}"/>
              </a:ext>
            </a:extLst>
          </p:cNvPr>
          <p:cNvSpPr txBox="1">
            <a:spLocks/>
          </p:cNvSpPr>
          <p:nvPr/>
        </p:nvSpPr>
        <p:spPr>
          <a:xfrm>
            <a:off x="268419" y="220218"/>
            <a:ext cx="9959109" cy="1325563"/>
          </a:xfrm>
          <a:prstGeom prst="rect">
            <a:avLst/>
          </a:prstGeom>
          <a:effectLst>
            <a:outerShdw blurRad="52622" dist="50800" dir="7320000" algn="ctr" rotWithShape="0">
              <a:schemeClr val="accent4">
                <a:lumMod val="20000"/>
                <a:lumOff val="80000"/>
                <a:alpha val="98079"/>
              </a:schemeClr>
            </a:outerShdw>
          </a:effectLst>
          <a:scene3d>
            <a:camera prst="orthographicFront"/>
            <a:lightRig rig="threePt" dir="t"/>
          </a:scene3d>
          <a:sp3d prstMaterial="plastic">
            <a:bevelT w="165100" prst="coolSlant"/>
            <a:bevelB w="165100" prst="coolSlant"/>
          </a:sp3d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sz="4000" noProof="0" dirty="0">
                <a:latin typeface="+mn-lt"/>
              </a:rPr>
              <a:t>Compreender a Compaixão</a:t>
            </a:r>
          </a:p>
        </p:txBody>
      </p:sp>
    </p:spTree>
    <p:extLst>
      <p:ext uri="{BB962C8B-B14F-4D97-AF65-F5344CB8AC3E}">
        <p14:creationId xmlns:p14="http://schemas.microsoft.com/office/powerpoint/2010/main" val="21984157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956B2B1-8B80-26C0-A279-3B736529A0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4F6BB28-C2B7-C13F-5551-B6D9AAB9EA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101" y="2915728"/>
            <a:ext cx="9816861" cy="3942272"/>
          </a:xfrm>
        </p:spPr>
        <p:txBody>
          <a:bodyPr>
            <a:normAutofit/>
          </a:bodyPr>
          <a:lstStyle/>
          <a:p>
            <a:r>
              <a:rPr lang="pt-PT" sz="4800" dirty="0">
                <a:cs typeface="Times New Roman" panose="02020603050405020304" pitchFamily="18" charset="0"/>
              </a:rPr>
              <a:t>Como fomos criados à Sua imagem, Deus criou-nos para encontrarmos alegria em cuidar das pessoas que sofrem, tal como Ele faz.</a:t>
            </a:r>
            <a:endParaRPr lang="en-US" sz="4800" dirty="0">
              <a:cs typeface="Times New Roman" panose="02020603050405020304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6C4938-79ED-0ECA-7B5F-B57901C72D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545" y="217344"/>
            <a:ext cx="9959109" cy="1325563"/>
          </a:xfrm>
        </p:spPr>
        <p:txBody>
          <a:bodyPr>
            <a:normAutofit/>
          </a:bodyPr>
          <a:lstStyle/>
          <a:p>
            <a:br>
              <a:rPr lang="en-US" dirty="0"/>
            </a:br>
            <a:endParaRPr lang="pt-BR" sz="4000" dirty="0">
              <a:latin typeface="Futura LT Book" panose="02000504030000020003" pitchFamily="2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92F2EA7F-F3F8-FAB4-EF38-6C5D90725756}"/>
              </a:ext>
            </a:extLst>
          </p:cNvPr>
          <p:cNvSpPr txBox="1">
            <a:spLocks/>
          </p:cNvSpPr>
          <p:nvPr/>
        </p:nvSpPr>
        <p:spPr>
          <a:xfrm>
            <a:off x="265544" y="251859"/>
            <a:ext cx="9959109" cy="1325563"/>
          </a:xfrm>
          <a:prstGeom prst="rect">
            <a:avLst/>
          </a:prstGeom>
          <a:effectLst>
            <a:outerShdw blurRad="52622" dist="50800" dir="7320000" algn="ctr" rotWithShape="0">
              <a:schemeClr val="accent4">
                <a:lumMod val="20000"/>
                <a:lumOff val="80000"/>
                <a:alpha val="98079"/>
              </a:schemeClr>
            </a:outerShdw>
          </a:effectLst>
          <a:scene3d>
            <a:camera prst="orthographicFront"/>
            <a:lightRig rig="threePt" dir="t"/>
          </a:scene3d>
          <a:sp3d prstMaterial="plastic">
            <a:bevelT w="165100" prst="coolSlant"/>
            <a:bevelB w="165100" prst="coolSlant"/>
          </a:sp3d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PT" noProof="0" dirty="0">
                <a:latin typeface="+mn-lt"/>
              </a:rPr>
              <a:t>Compreender a Compaixão</a:t>
            </a:r>
            <a:endParaRPr lang="pt-PT" sz="4000" noProof="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586875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7D7850-30E2-E571-9768-3019A337C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2800" y="13062"/>
            <a:ext cx="8839200" cy="1598762"/>
          </a:xfrm>
          <a:effectLst>
            <a:outerShdw blurRad="50800" dist="50800" dir="7740000" algn="ctr" rotWithShape="0">
              <a:schemeClr val="accent4">
                <a:lumMod val="20000"/>
                <a:lumOff val="80000"/>
                <a:alpha val="88000"/>
              </a:scheme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pt-PT" noProof="0" dirty="0">
                <a:latin typeface="+mn-lt"/>
              </a:rPr>
              <a:t>Jesus—o nosso modelo </a:t>
            </a:r>
            <a:br>
              <a:rPr lang="pt-PT" noProof="0" dirty="0">
                <a:latin typeface="+mn-lt"/>
              </a:rPr>
            </a:br>
            <a:r>
              <a:rPr lang="pt-PT" noProof="0" dirty="0">
                <a:latin typeface="+mn-lt"/>
              </a:rPr>
              <a:t>de compaixão</a:t>
            </a:r>
            <a:endParaRPr lang="pt-PT" sz="4000" noProof="0" dirty="0">
              <a:latin typeface="+mn-lt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549B05F0-CCED-0716-C378-4CA51B99D6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0717" y="1611824"/>
            <a:ext cx="6241136" cy="5028832"/>
          </a:xfrm>
        </p:spPr>
        <p:txBody>
          <a:bodyPr>
            <a:normAutofit/>
          </a:bodyPr>
          <a:lstStyle/>
          <a:p>
            <a:r>
              <a:rPr lang="pt-PT" sz="3800" dirty="0">
                <a:cs typeface="Times New Roman" panose="02020603050405020304" pitchFamily="18" charset="0"/>
              </a:rPr>
              <a:t>Jesus veio viver entre nós para que pudéssemos experimentar o amor compassivo de Deus. </a:t>
            </a:r>
          </a:p>
          <a:p>
            <a:r>
              <a:rPr lang="pt-PT" sz="3800" dirty="0">
                <a:cs typeface="Times New Roman" panose="02020603050405020304" pitchFamily="18" charset="0"/>
              </a:rPr>
              <a:t>Ele sabia que cada pessoa que encontrava estava a sofrer algum tipo de dor, trauma, culpa, medo ou angústia na sua vida. </a:t>
            </a:r>
            <a:endParaRPr lang="pt-BR" sz="38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00950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D7350C-B34D-D7CA-4CDB-653C99CD34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0C642B9-77C6-F34A-0302-5281AE4275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3502" y="2070340"/>
            <a:ext cx="5893351" cy="4570316"/>
          </a:xfrm>
        </p:spPr>
        <p:txBody>
          <a:bodyPr>
            <a:normAutofit/>
          </a:bodyPr>
          <a:lstStyle/>
          <a:p>
            <a:r>
              <a:rPr lang="pt-PT" sz="3600" dirty="0">
                <a:cs typeface="Times New Roman" panose="02020603050405020304" pitchFamily="18" charset="0"/>
              </a:rPr>
              <a:t>Tratava-as com a mais profunda compaixão para que pudessem experienciar o amor gentil, reconfortante e misericordioso de Deus através Dele.</a:t>
            </a:r>
            <a:endParaRPr lang="en-US" sz="3600" dirty="0">
              <a:cs typeface="Times New Roman" panose="02020603050405020304" pitchFamily="18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05CA5F8D-F752-72FE-FB60-AF96675D05DC}"/>
              </a:ext>
            </a:extLst>
          </p:cNvPr>
          <p:cNvSpPr txBox="1">
            <a:spLocks/>
          </p:cNvSpPr>
          <p:nvPr/>
        </p:nvSpPr>
        <p:spPr>
          <a:xfrm>
            <a:off x="3352800" y="339307"/>
            <a:ext cx="7056408" cy="1598762"/>
          </a:xfrm>
          <a:prstGeom prst="rect">
            <a:avLst/>
          </a:prstGeom>
          <a:effectLst>
            <a:outerShdw blurRad="50800" dist="50800" dir="7740000" algn="ctr" rotWithShape="0">
              <a:schemeClr val="accent4">
                <a:lumMod val="20000"/>
                <a:lumOff val="80000"/>
                <a:alpha val="88000"/>
              </a:schemeClr>
            </a:outerShdw>
          </a:effectLst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PT" dirty="0">
                <a:latin typeface="+mn-lt"/>
              </a:rPr>
              <a:t>Jesus—o nosso modelo </a:t>
            </a:r>
            <a:br>
              <a:rPr lang="pt-PT" dirty="0">
                <a:latin typeface="+mn-lt"/>
              </a:rPr>
            </a:br>
            <a:r>
              <a:rPr lang="pt-PT" dirty="0">
                <a:latin typeface="+mn-lt"/>
              </a:rPr>
              <a:t>de compaixão</a:t>
            </a:r>
            <a:endParaRPr lang="pt-BR" sz="4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705630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79A1977-B288-49E3-539B-999D45CD8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9A7EF-29C0-D2C3-1A7D-DE7A9B6F48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672" y="217344"/>
            <a:ext cx="8201318" cy="1224957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/>
              <a:t>Mateus 9:36</a:t>
            </a:r>
            <a:endParaRPr lang="pt-BR" sz="4800" b="1" dirty="0">
              <a:latin typeface="Futura LT Book" panose="02000504030000020003" pitchFamily="2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2AF33DA-9A0F-7F75-B266-31519B2902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556" y="1813302"/>
            <a:ext cx="10098656" cy="4875045"/>
          </a:xfrm>
        </p:spPr>
        <p:txBody>
          <a:bodyPr>
            <a:normAutofit/>
          </a:bodyPr>
          <a:lstStyle/>
          <a:p>
            <a:r>
              <a:rPr lang="pt-PT" sz="3200" dirty="0">
                <a:cs typeface="Times New Roman" panose="02020603050405020304" pitchFamily="18" charset="0"/>
              </a:rPr>
              <a:t>Mateus conta-nos que, quando Jesus «viu as multidões, teve compaixão delas, porque estavam exaustas e dispersas, como ovelhas sem pastor» </a:t>
            </a:r>
          </a:p>
          <a:p>
            <a:pPr marL="0" indent="0">
              <a:buNone/>
            </a:pPr>
            <a:endParaRPr lang="en-US" sz="3200" dirty="0">
              <a:cs typeface="Times New Roman" panose="02020603050405020304" pitchFamily="18" charset="0"/>
            </a:endParaRPr>
          </a:p>
          <a:p>
            <a:r>
              <a:rPr lang="pt-PT" sz="3200" dirty="0">
                <a:cs typeface="Times New Roman" panose="02020603050405020304" pitchFamily="18" charset="0"/>
              </a:rPr>
              <a:t>Onde quer que Jesus fosse, Ele percebia o sofrimento à Sua volta e optava por ajudar os outros, alimentando os famintos, perdoando aqueles que se sentiam oprimidos pela culpa, curando os doentes, consolando os tristes e os enlutados, e ajudando as pessoas a sentirem-se seguras e gratas.</a:t>
            </a:r>
            <a:endParaRPr lang="pt-BR" sz="32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38662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A481BF2-1A56-D2DF-360C-EB03F53A86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69F3CAF-A22D-BF8F-8309-733A82CCA6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3298" y="1813302"/>
            <a:ext cx="10183556" cy="5044698"/>
          </a:xfrm>
        </p:spPr>
        <p:txBody>
          <a:bodyPr>
            <a:normAutofit fontScale="92500"/>
          </a:bodyPr>
          <a:lstStyle/>
          <a:p>
            <a:r>
              <a:rPr lang="pt-PT" sz="3600" dirty="0">
                <a:cs typeface="Times New Roman" panose="02020603050405020304" pitchFamily="18" charset="0"/>
              </a:rPr>
              <a:t>Sempre que optamos por demonstrar compaixão, optamos por ser como Jesus. Optamos por abençoar os outros com bondade, amor e apoio, em vez de aumentarmos cruelmente a sua dor e angústia, o que é o oposto do </a:t>
            </a:r>
            <a:r>
              <a:rPr lang="pt-PT" sz="3600" dirty="0" err="1">
                <a:cs typeface="Times New Roman" panose="02020603050405020304" pitchFamily="18" charset="0"/>
              </a:rPr>
              <a:t>caráter</a:t>
            </a:r>
            <a:r>
              <a:rPr lang="pt-PT" sz="3600" dirty="0">
                <a:cs typeface="Times New Roman" panose="02020603050405020304" pitchFamily="18" charset="0"/>
              </a:rPr>
              <a:t> de Jesus.</a:t>
            </a:r>
          </a:p>
          <a:p>
            <a:pPr marL="0" indent="0">
              <a:buNone/>
            </a:pPr>
            <a:endParaRPr lang="en-US" sz="3600" dirty="0">
              <a:cs typeface="Times New Roman" panose="02020603050405020304" pitchFamily="18" charset="0"/>
            </a:endParaRPr>
          </a:p>
          <a:p>
            <a:r>
              <a:rPr lang="pt-PT" sz="3600" dirty="0">
                <a:cs typeface="Times New Roman" panose="02020603050405020304" pitchFamily="18" charset="0"/>
              </a:rPr>
              <a:t>Jesus viu uma mulher solitária junto a um poço. Ele acolheu-a calorosamente, apesar da sua comunidade a ter rejeitado. Chegou mesmo a dizer-lhe que era o Messias. A Sua compaixão amorosa mudou a vida dela. </a:t>
            </a:r>
            <a:endParaRPr lang="en-US" sz="36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2557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277AF8B-F901-B2C2-7B60-09EAFB56AF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21A3ED4-01DC-463F-E7C1-6F8220C57D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8653" y="1612775"/>
            <a:ext cx="10172054" cy="5044698"/>
          </a:xfrm>
        </p:spPr>
        <p:txBody>
          <a:bodyPr>
            <a:normAutofit/>
          </a:bodyPr>
          <a:lstStyle/>
          <a:p>
            <a:r>
              <a:rPr lang="pt-PT" sz="3600" dirty="0">
                <a:cs typeface="Times New Roman" panose="02020603050405020304" pitchFamily="18" charset="0"/>
              </a:rPr>
              <a:t>Jesus encontrou uma mulher que tinha sido apanhada em adultério. Ela tinha sido abusada por um homem e agora estava a ser humilhada publicamente pelos fariseus, o que acrescentava abuso emocional e espiritual ao abuso físico e íntimo que já tinha sofrido. </a:t>
            </a:r>
          </a:p>
          <a:p>
            <a:endParaRPr lang="en-US" sz="3600" dirty="0">
              <a:cs typeface="Times New Roman" panose="02020603050405020304" pitchFamily="18" charset="0"/>
            </a:endParaRPr>
          </a:p>
          <a:p>
            <a:r>
              <a:rPr lang="pt-PT" sz="3600" dirty="0">
                <a:cs typeface="Times New Roman" panose="02020603050405020304" pitchFamily="18" charset="0"/>
              </a:rPr>
              <a:t>Jesus lidou com os seus acusadores com tato e gentileza, e todos eles retiraram-se discretamente. </a:t>
            </a:r>
            <a:endParaRPr lang="en-US" sz="44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685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929456-1C8C-6CC3-5F2A-0345EEE2E1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EBA51EF-39EE-BE2F-7E10-34D10C25B2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3298" y="1813302"/>
            <a:ext cx="10183556" cy="5044698"/>
          </a:xfrm>
        </p:spPr>
        <p:txBody>
          <a:bodyPr>
            <a:normAutofit/>
          </a:bodyPr>
          <a:lstStyle/>
          <a:p>
            <a:r>
              <a:rPr lang="pt-PT" sz="4000" dirty="0">
                <a:cs typeface="Times New Roman" panose="02020603050405020304" pitchFamily="18" charset="0"/>
              </a:rPr>
              <a:t>Depois, olhou para ela com profunda compaixão e disse-lhe que estava completamente livre e perdoada. O Seu cuidado amoroso mudou a vida dela. </a:t>
            </a:r>
          </a:p>
          <a:p>
            <a:r>
              <a:rPr lang="pt-PT" sz="4000" dirty="0">
                <a:cs typeface="Times New Roman" panose="02020603050405020304" pitchFamily="18" charset="0"/>
              </a:rPr>
              <a:t>O exemplo de Jesus ensina-nos a aliviar o sofrimento, a confortar os de coração partido e a levar esperança, paz, amor e alegria ao mundo.</a:t>
            </a:r>
            <a:endParaRPr lang="en-US" sz="40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15373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8B7DEA7-8803-FDFE-BF9A-9145F2449D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699717-6B97-348D-B4FF-D077831B42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3835" y="217344"/>
            <a:ext cx="8488844" cy="1325563"/>
          </a:xfrm>
        </p:spPr>
        <p:txBody>
          <a:bodyPr>
            <a:normAutofit/>
          </a:bodyPr>
          <a:lstStyle/>
          <a:p>
            <a:pPr algn="ctr"/>
            <a:r>
              <a:rPr lang="pt-PT" b="1" dirty="0"/>
              <a:t>O que o Bom Samaritano nos Pode Ensinar Sobre a Compaixão </a:t>
            </a:r>
            <a:endParaRPr lang="pt-BR" sz="40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081254-1632-9BF9-EAC9-8FD4170D34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5546" y="2001116"/>
            <a:ext cx="9959109" cy="4351338"/>
          </a:xfrm>
        </p:spPr>
        <p:txBody>
          <a:bodyPr>
            <a:normAutofit/>
          </a:bodyPr>
          <a:lstStyle/>
          <a:p>
            <a:r>
              <a:rPr lang="pt-PT" sz="4400" dirty="0"/>
              <a:t>Jesus também contou uma parábola repleta de sabedoria para todos aqueles que desejam seguir o Seu exemplo de compaixão. </a:t>
            </a:r>
          </a:p>
          <a:p>
            <a:r>
              <a:rPr lang="pt-PT" sz="4400" dirty="0"/>
              <a:t>É a história do Bom Samaritano em Lucas 10:25–37.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685371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929D6E-14BD-3632-65F2-DD86EEEFF3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801ABB-B14A-5267-AE84-5D360735B1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685026"/>
            <a:ext cx="10094563" cy="4951563"/>
          </a:xfrm>
        </p:spPr>
        <p:txBody>
          <a:bodyPr>
            <a:normAutofit fontScale="92500" lnSpcReduction="10000"/>
          </a:bodyPr>
          <a:lstStyle/>
          <a:p>
            <a:r>
              <a:rPr lang="pt-PT" sz="4000" dirty="0"/>
              <a:t>O samaritano acreditava que tinha a responsabilidade de ajudar outras pessoas, independentemente de quem fossem, e que era responsável por demonstrar compaixão por qualquer pessoa que estivesse a sofrer. </a:t>
            </a:r>
          </a:p>
          <a:p>
            <a:endParaRPr lang="pt-PT" sz="4000" dirty="0"/>
          </a:p>
          <a:p>
            <a:r>
              <a:rPr lang="pt-PT" sz="4000" dirty="0"/>
              <a:t>O samaritano não deixou que o preconceito e as questões raciais o impedissem de ajudar os outros, tal como Jesus ajudava pessoas de diferentes raças, culturas, géneros e idades.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289863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627710A-087B-4349-93E6-340C97CA18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8A8888-5E8A-F340-3AC2-EAFEEB09CD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072" y="1040921"/>
            <a:ext cx="9962291" cy="570084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sz="4000" dirty="0"/>
          </a:p>
          <a:p>
            <a:pPr marL="0" indent="0">
              <a:buNone/>
            </a:pPr>
            <a:r>
              <a:rPr lang="pt-PT" sz="4800" dirty="0"/>
              <a:t>Depois, o samaritano observou atentamente para perceber que tipo de ajuda o homem precisava. </a:t>
            </a:r>
          </a:p>
          <a:p>
            <a:pPr marL="0" indent="0">
              <a:buNone/>
            </a:pPr>
            <a:endParaRPr lang="pt-PT" sz="4800" dirty="0"/>
          </a:p>
          <a:p>
            <a:pPr marL="0" indent="0">
              <a:buNone/>
            </a:pPr>
            <a:r>
              <a:rPr lang="pt-PT" sz="4800" dirty="0"/>
              <a:t>Se o homem fosse capaz de falar, ele ter-lhe-ia perguntado onde lhe doía mais e como poderia ajudá-lo da melhor forma possível.</a:t>
            </a:r>
            <a:endParaRPr lang="pt-BR" sz="4800" dirty="0"/>
          </a:p>
        </p:txBody>
      </p:sp>
    </p:spTree>
    <p:extLst>
      <p:ext uri="{BB962C8B-B14F-4D97-AF65-F5344CB8AC3E}">
        <p14:creationId xmlns:p14="http://schemas.microsoft.com/office/powerpoint/2010/main" val="3856000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047FADF-35E9-93C0-EC73-CF0F64238B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9AAAC5-6AFE-D125-F742-79B562DABA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3298" y="945397"/>
            <a:ext cx="10106065" cy="5796366"/>
          </a:xfrm>
        </p:spPr>
        <p:txBody>
          <a:bodyPr>
            <a:normAutofit/>
          </a:bodyPr>
          <a:lstStyle/>
          <a:p>
            <a:endParaRPr lang="en-US" sz="4800" dirty="0"/>
          </a:p>
          <a:p>
            <a:r>
              <a:rPr lang="pt-PT" sz="4800" dirty="0"/>
              <a:t>É importante e respeitoso perguntar às pessoas que estão a sofrer quais consideram ser as suas maiores necessidades e envolvê-las nas decisões sobre como cuidar delas.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26681861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74ECAE-B819-C62F-9B4F-38297E9268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7E98AF1-E42A-CF8C-EBDE-56047ADB17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6302" y="2835214"/>
            <a:ext cx="10145054" cy="4022785"/>
          </a:xfrm>
        </p:spPr>
        <p:txBody>
          <a:bodyPr>
            <a:normAutofit/>
          </a:bodyPr>
          <a:lstStyle/>
          <a:p>
            <a:r>
              <a:rPr lang="pt-PT" sz="4000" dirty="0"/>
              <a:t>Quando viu as feridas do homem, o samaritano lavou-as e tratou-as com azeite e vinho para prevenir infeções. Tratou-lhe cuidadosamente as feridas e deu-lhe um pouco de água para aliviar a desidratação. 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9660271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A6A1026-1A11-7F17-3225-0574D02960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AF2F947-5F61-DEAC-BFC1-36C9C4248C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6302" y="2191108"/>
            <a:ext cx="10145054" cy="4666891"/>
          </a:xfrm>
        </p:spPr>
        <p:txBody>
          <a:bodyPr>
            <a:normAutofit/>
          </a:bodyPr>
          <a:lstStyle/>
          <a:p>
            <a:endParaRPr lang="en-US" sz="4000" dirty="0"/>
          </a:p>
          <a:p>
            <a:r>
              <a:rPr lang="pt-PT" sz="4000" dirty="0"/>
              <a:t>Depois, levantou-o com cuidado e colocou-o nas costas do seu animal, caminhando lentamente — provavelmente com grande dificuldade — até chegarem a uma estalagem onde ele pudesse descansar e dormir.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3634078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814A8BF-8305-BD92-A795-446BFC1551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B37A943-9761-87EC-5C08-F114A7CAA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9048" y="2921480"/>
            <a:ext cx="10162307" cy="3936520"/>
          </a:xfrm>
        </p:spPr>
        <p:txBody>
          <a:bodyPr>
            <a:normAutofit/>
          </a:bodyPr>
          <a:lstStyle/>
          <a:p>
            <a:r>
              <a:rPr lang="pt-PT" sz="4400" dirty="0"/>
              <a:t>Podemos sentir que não temos muito a oferecer a alguém necessitado, mas cada pequena coisa que fazemos pode fazer uma grande diferença para uma pessoa que está a sofrer. 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5428456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0158B48-9D06-71B4-7A02-0EDAA3032D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9311C40-EB03-8BE9-8B80-CA646C37A2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9048" y="2927230"/>
            <a:ext cx="10162307" cy="3930770"/>
          </a:xfrm>
        </p:spPr>
        <p:txBody>
          <a:bodyPr>
            <a:normAutofit/>
          </a:bodyPr>
          <a:lstStyle/>
          <a:p>
            <a:r>
              <a:rPr lang="pt-PT" sz="4400" dirty="0"/>
              <a:t>Uma palavra gentil, um toque delicado, um gole de água, uma fatia de pão ou uma ligadura podem trazer esperança e conforto a pessoas que sofreram violência e abuso.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1350173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C59CBD-F3B8-28F7-31EC-6959895071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777931D-C431-2007-6E42-4A9B78E015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7546" y="2904226"/>
            <a:ext cx="10173809" cy="3953773"/>
          </a:xfrm>
        </p:spPr>
        <p:txBody>
          <a:bodyPr>
            <a:normAutofit/>
          </a:bodyPr>
          <a:lstStyle/>
          <a:p>
            <a:r>
              <a:rPr lang="pt-PT" sz="4800" dirty="0"/>
              <a:t>O samaritano tinha uma longa viagem pela frente. Sabia que seria muito desconfortável e inseguro para o homem ferido viajar montado num animal durante vários dias. 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33595012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AF5B2D9-41B4-F990-CA64-44D745332B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31376FB-A562-F208-DE93-87383C7F6B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6044" y="2921480"/>
            <a:ext cx="10185311" cy="3936520"/>
          </a:xfrm>
        </p:spPr>
        <p:txBody>
          <a:bodyPr>
            <a:normAutofit/>
          </a:bodyPr>
          <a:lstStyle/>
          <a:p>
            <a:r>
              <a:rPr lang="pt-PT" sz="4800" dirty="0"/>
              <a:t>Por isso, deixou-o aos cuidados do estalajadeiro e prometeu pagar as despesas do homem ferido quando regressasse.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23037242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29B9BF-B4DF-99ED-9D67-A2728FB4E1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CE9E289-5868-86D3-6734-39ED486C3F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6044" y="2978989"/>
            <a:ext cx="10185311" cy="3879010"/>
          </a:xfrm>
        </p:spPr>
        <p:txBody>
          <a:bodyPr>
            <a:normAutofit/>
          </a:bodyPr>
          <a:lstStyle/>
          <a:p>
            <a:r>
              <a:rPr lang="pt-PT" sz="4800" dirty="0"/>
              <a:t>Por vezes, precisamos de ajudar as pessoas a ter acesso aos melhores cuidados para as suas necessidades por causa do sofrimento e abuso. 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0554100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A2FA3D-CCC1-F361-453C-68C0380B18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D2B6209-37DE-7965-844B-E4D4DB6228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0808" y="2202612"/>
            <a:ext cx="10110548" cy="465538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pt-PT" sz="4800" dirty="0"/>
              <a:t>Podemos não ter as competências, o tempo e os recursos para lhes proporcionar tudo o que precisam, mas podemos encontrar outras pessoas que estejam mais bem preparadas para as ajudar depois de termos feito tudo o que estava ao nosso alcance.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35831080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7802BC-5E30-714A-1695-73D7830A58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7F9DE4-141B-41B8-38B7-E46D132BBB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2053" y="299068"/>
            <a:ext cx="11582400" cy="1224957"/>
          </a:xfrm>
        </p:spPr>
        <p:txBody>
          <a:bodyPr>
            <a:normAutofit/>
          </a:bodyPr>
          <a:lstStyle/>
          <a:p>
            <a:r>
              <a:rPr lang="pt-PT" b="1" dirty="0"/>
              <a:t>Nós Também Podemos Ser Bons Samaritanos</a:t>
            </a:r>
            <a:endParaRPr lang="en-US" b="1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36533A8-DF18-46F2-B5E6-D17FC32CF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2053" y="1719532"/>
            <a:ext cx="10154800" cy="5138468"/>
          </a:xfrm>
        </p:spPr>
        <p:txBody>
          <a:bodyPr>
            <a:normAutofit/>
          </a:bodyPr>
          <a:lstStyle/>
          <a:p>
            <a:r>
              <a:rPr lang="pt-PT" sz="4000" dirty="0"/>
              <a:t>Quando alguém está a sofrer, precisa de ajuda rapidamente. </a:t>
            </a:r>
          </a:p>
          <a:p>
            <a:r>
              <a:rPr lang="pt-PT" sz="4000" dirty="0"/>
              <a:t>Quanto mais cedo alguém lhe demonstrar compaixão, menos trauma, medo, ansiedade e tristeza essa pessoa sentirá. </a:t>
            </a:r>
          </a:p>
          <a:p>
            <a:r>
              <a:rPr lang="pt-PT" sz="4000" dirty="0"/>
              <a:t>Quando ajudamos os outros em dificuldades, também podemos seguir o exemplo de Jesus e ser o mais generosos possível. </a:t>
            </a:r>
            <a:endParaRPr lang="en-US" sz="40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992321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6C75FB0-A495-BD77-1BC3-91AC14C58D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234293D-1CDF-A9E8-6EF0-AF63A981A4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719532"/>
            <a:ext cx="10138913" cy="51384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pt-PT" sz="3600" dirty="0" err="1"/>
              <a:t>Anna</a:t>
            </a:r>
            <a:r>
              <a:rPr lang="pt-PT" sz="3600" dirty="0"/>
              <a:t>, a senhora que mencionei no início do sermão, precisou de coisas diferentes em momentos diferentes quando deixou o marido alcoólico e abusivo. Primeiro, precisava de arranjar boleia para o abrigo na sua cidade. </a:t>
            </a:r>
          </a:p>
          <a:p>
            <a:pPr marL="0" indent="0">
              <a:buNone/>
            </a:pPr>
            <a:r>
              <a:rPr lang="pt-PT" sz="3600" dirty="0"/>
              <a:t>Depois de ter encontrado abrigo, precisava de comida para si e para os filhos — depois, roupa e brinquedos para as crianças em crescimento e produtos de higiene pessoal, como champô, sabonete e pasta de dentes. </a:t>
            </a:r>
            <a:endParaRPr lang="pt-BR" sz="4800" dirty="0"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901325-B0EA-4605-2635-7AAF8A22920A}"/>
              </a:ext>
            </a:extLst>
          </p:cNvPr>
          <p:cNvSpPr txBox="1"/>
          <p:nvPr/>
        </p:nvSpPr>
        <p:spPr>
          <a:xfrm>
            <a:off x="427991" y="238210"/>
            <a:ext cx="93912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000" b="1" dirty="0">
                <a:latin typeface="+mj-lt"/>
              </a:rPr>
              <a:t>Também precisamos de adaptar a nossa ajuda ao longo do tempo. </a:t>
            </a:r>
            <a:endParaRPr lang="en-US" sz="40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839236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3715462-16DF-8BE3-95F2-E61B22C6E2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BD5A6D1-B056-0C2A-8168-49063FD8F6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0550" y="1794294"/>
            <a:ext cx="10092907" cy="506370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PT" sz="3200" dirty="0"/>
              <a:t>A igreja adventista local recolhia alimentos e produtos de higiene pessoal todas as semanas para levar ao abrigo. Compravam brinquedos para os aniversários das crianças e davam à </a:t>
            </a:r>
            <a:r>
              <a:rPr lang="pt-PT" sz="3200" dirty="0" err="1"/>
              <a:t>Anna</a:t>
            </a:r>
            <a:r>
              <a:rPr lang="pt-PT" sz="3200" dirty="0"/>
              <a:t> vales para comprar roupa para si própria e para ir ao cabeleireiro. </a:t>
            </a:r>
          </a:p>
          <a:p>
            <a:pPr marL="0" indent="0">
              <a:buNone/>
            </a:pPr>
            <a:endParaRPr lang="pt-PT" sz="3200" dirty="0"/>
          </a:p>
          <a:p>
            <a:pPr marL="0" indent="0">
              <a:buNone/>
            </a:pPr>
            <a:r>
              <a:rPr lang="pt-PT" sz="3200" dirty="0"/>
              <a:t>Quando ela estava pronta para se mudar para o seu próprio apartamento, a comunidade da igreja ajudou-a a encontrar mobiliário e ofereceu-lhe uma linda colcha para a cama, para que ela se lembrasse do amor de Deus.</a:t>
            </a:r>
            <a:endParaRPr lang="en-US" sz="32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4BE9CB-05B1-6D9A-5A64-2D464217512B}"/>
              </a:ext>
            </a:extLst>
          </p:cNvPr>
          <p:cNvSpPr txBox="1"/>
          <p:nvPr/>
        </p:nvSpPr>
        <p:spPr>
          <a:xfrm>
            <a:off x="310550" y="318420"/>
            <a:ext cx="93912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4000" b="1" dirty="0">
                <a:latin typeface="+mj-lt"/>
              </a:rPr>
              <a:t>Também precisamos de adaptar a nossa ajuda ao longo do tempo. </a:t>
            </a:r>
          </a:p>
        </p:txBody>
      </p:sp>
    </p:spTree>
    <p:extLst>
      <p:ext uri="{BB962C8B-B14F-4D97-AF65-F5344CB8AC3E}">
        <p14:creationId xmlns:p14="http://schemas.microsoft.com/office/powerpoint/2010/main" val="66186493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A98A90-EEE1-4E91-B777-84083D8DA6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3B2246-F58F-5061-3B36-293C800CC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8038" y="217344"/>
            <a:ext cx="7165675" cy="1224957"/>
          </a:xfrm>
        </p:spPr>
        <p:txBody>
          <a:bodyPr>
            <a:normAutofit fontScale="90000"/>
          </a:bodyPr>
          <a:lstStyle/>
          <a:p>
            <a:pPr algn="ctr"/>
            <a:br>
              <a:rPr lang="pt-PT" noProof="0" dirty="0"/>
            </a:br>
            <a:r>
              <a:rPr lang="pt-PT" sz="4000" noProof="0" dirty="0">
                <a:latin typeface="Algerian" panose="04020705040A02060702" pitchFamily="82" charset="0"/>
              </a:rPr>
              <a:t>A Compaixão Expressa a Verdadeira Religião</a:t>
            </a:r>
            <a:br>
              <a:rPr lang="en-US" sz="4000" dirty="0">
                <a:latin typeface="Algerian" panose="04020705040A02060702" pitchFamily="82" charset="0"/>
              </a:rPr>
            </a:br>
            <a:endParaRPr lang="pt-BR" sz="4000" dirty="0">
              <a:latin typeface="Algerian" panose="04020705040A02060702" pitchFamily="82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57F002E-820F-92AA-0B74-4EE1E8BC4F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91336" y="1835333"/>
            <a:ext cx="6025624" cy="4589531"/>
          </a:xfrm>
        </p:spPr>
        <p:txBody>
          <a:bodyPr>
            <a:normAutofit/>
          </a:bodyPr>
          <a:lstStyle/>
          <a:p>
            <a:r>
              <a:rPr lang="pt-PT" sz="4000" dirty="0"/>
              <a:t>Quando optamos por ser compassivos, tal como Jesus e o bom samaritano, começamos por acreditar que é a nossa missão e responsabilidade ajudar aqueles que sofrem, sejam quem forem. </a:t>
            </a:r>
            <a:endParaRPr lang="en-US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39526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8B672F9-6014-982E-19A2-74D93416AE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78E1EC2-8780-4390-F348-243EFE280D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26085" y="732640"/>
            <a:ext cx="6050768" cy="5611238"/>
          </a:xfrm>
        </p:spPr>
        <p:txBody>
          <a:bodyPr>
            <a:normAutofit fontScale="92500"/>
          </a:bodyPr>
          <a:lstStyle/>
          <a:p>
            <a:r>
              <a:rPr lang="pt-PT" sz="4300" dirty="0"/>
              <a:t>Depois, temos de pedir a Deus que nos mostre onde eles estão e que mantenha os nossos olhos abertos para percebermos quem precisa de ajuda. Quando os encontramos, devemos ouvir atentamente a sua história e compreender o quanto sofrem. </a:t>
            </a:r>
            <a:endParaRPr lang="en-US" sz="6600" dirty="0"/>
          </a:p>
          <a:p>
            <a:pPr marL="0" indent="0">
              <a:buNone/>
            </a:pPr>
            <a:endParaRPr lang="en-US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360942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AF72EE3-5418-F0F5-39C1-1BF2433D84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EDB28AC6-BAEA-998B-DD37-F7C0A3B181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2544" y="612843"/>
            <a:ext cx="5924309" cy="6027815"/>
          </a:xfrm>
        </p:spPr>
        <p:txBody>
          <a:bodyPr>
            <a:normAutofit fontScale="92500" lnSpcReduction="10000"/>
          </a:bodyPr>
          <a:lstStyle/>
          <a:p>
            <a:r>
              <a:rPr lang="pt-PT" sz="4300" dirty="0"/>
              <a:t>Podemos perguntar-lhes o que gostariam que fizéssemos para aliviar um pouco da sua angústia e sofrimento. Seja o que for que façamos para ajudar alguém, por mais pequena que seja a ação, Deus usa essa experiência para nos abençoar à medida que abençoamos os outros.</a:t>
            </a:r>
            <a:endParaRPr lang="en-US" sz="6600" dirty="0"/>
          </a:p>
          <a:p>
            <a:pPr marL="0" indent="0">
              <a:buNone/>
            </a:pPr>
            <a:endParaRPr lang="en-US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54306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D317B3E-5D7D-FB85-2BE2-DEE55AF0B9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5F77EE-4BA3-0979-1057-A16CF3383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8211" y="217344"/>
            <a:ext cx="9188642" cy="1224957"/>
          </a:xfrm>
        </p:spPr>
        <p:txBody>
          <a:bodyPr>
            <a:normAutofit fontScale="90000"/>
          </a:bodyPr>
          <a:lstStyle/>
          <a:p>
            <a:pPr algn="r"/>
            <a:br>
              <a:rPr lang="pt-PT" noProof="0" dirty="0"/>
            </a:br>
            <a:br>
              <a:rPr lang="pt-PT" sz="4900" b="1" noProof="0" dirty="0"/>
            </a:br>
            <a:r>
              <a:rPr lang="pt-PT" sz="4900" b="1" noProof="0" dirty="0"/>
              <a:t>Ellen White escreveu:</a:t>
            </a:r>
            <a:br>
              <a:rPr lang="pt-PT" noProof="0" dirty="0"/>
            </a:br>
            <a:br>
              <a:rPr lang="pt-PT" noProof="0" dirty="0"/>
            </a:br>
            <a:endParaRPr lang="pt-PT" sz="4000" noProof="0" dirty="0">
              <a:latin typeface="Futura LT Book" panose="02000504030000020003" pitchFamily="2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9975563-22A1-3CF3-AE30-0AA492AFE3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9549" y="1442301"/>
            <a:ext cx="5817304" cy="5198355"/>
          </a:xfrm>
        </p:spPr>
        <p:txBody>
          <a:bodyPr>
            <a:normAutofit fontScale="92500"/>
          </a:bodyPr>
          <a:lstStyle/>
          <a:p>
            <a:pPr marL="0" indent="0" algn="r">
              <a:buNone/>
            </a:pPr>
            <a:r>
              <a:rPr lang="en-US" sz="3600" dirty="0"/>
              <a:t>“</a:t>
            </a:r>
            <a:r>
              <a:rPr lang="pt-PT" sz="3600" dirty="0"/>
              <a:t>Na parábola do Bom Samaritano, Cristo ilustra a natureza da verdadeira religião. Ele mostra que esta não consiste em sistemas, credos ou ritos, mas na prática de atos de amor, em trazer o maior bem aos outros, na bondade genuína</a:t>
            </a:r>
            <a:r>
              <a:rPr lang="en-US" sz="3600" dirty="0"/>
              <a:t>.”</a:t>
            </a:r>
          </a:p>
          <a:p>
            <a:pPr marL="0" indent="0">
              <a:buNone/>
            </a:pPr>
            <a:endParaRPr lang="en-US" sz="3600" dirty="0"/>
          </a:p>
          <a:p>
            <a:pPr marL="0" indent="0" algn="r">
              <a:buNone/>
            </a:pPr>
            <a:r>
              <a:rPr lang="en-US" sz="2600" dirty="0"/>
              <a:t>Ellen G. White, </a:t>
            </a:r>
            <a:r>
              <a:rPr lang="pt-PT" sz="2600" i="1" noProof="0" dirty="0"/>
              <a:t>Desejado de Todas as Nações</a:t>
            </a:r>
            <a:r>
              <a:rPr lang="en-GB" sz="2600" i="1" dirty="0"/>
              <a:t> </a:t>
            </a:r>
            <a:r>
              <a:rPr lang="en-GB" sz="2600" dirty="0"/>
              <a:t>(Oakland, CA: Pacific Press®, 1898), 497.</a:t>
            </a:r>
            <a:endParaRPr lang="en-US" sz="2600" dirty="0"/>
          </a:p>
          <a:p>
            <a:endParaRPr lang="en-US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603792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A36958C-E06B-31C1-5667-A05EF0994B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4C6D90-675D-4DEE-3F4A-9E3032E97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0702" y="217344"/>
            <a:ext cx="9246151" cy="1224957"/>
          </a:xfrm>
        </p:spPr>
        <p:txBody>
          <a:bodyPr>
            <a:normAutofit fontScale="90000"/>
          </a:bodyPr>
          <a:lstStyle/>
          <a:p>
            <a:pPr algn="r"/>
            <a:br>
              <a:rPr lang="en-US" dirty="0"/>
            </a:br>
            <a:br>
              <a:rPr lang="en-US" sz="4900" b="1" dirty="0"/>
            </a:br>
            <a:r>
              <a:rPr lang="en-US" sz="6000" b="1" dirty="0"/>
              <a:t>Ela continua</a:t>
            </a:r>
            <a:r>
              <a:rPr lang="en-US" sz="4900" b="1" dirty="0"/>
              <a:t>:</a:t>
            </a:r>
            <a:br>
              <a:rPr lang="en-US" dirty="0"/>
            </a:br>
            <a:br>
              <a:rPr lang="en-US" dirty="0"/>
            </a:br>
            <a:endParaRPr lang="pt-BR" sz="4000" dirty="0">
              <a:latin typeface="Futura LT Book" panose="02000504030000020003" pitchFamily="2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57CE9F6-EA2A-CABF-4A43-C3281E5379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8732" y="1442301"/>
            <a:ext cx="5788120" cy="5198355"/>
          </a:xfrm>
        </p:spPr>
        <p:txBody>
          <a:bodyPr>
            <a:normAutofit fontScale="92500" lnSpcReduction="10000"/>
          </a:bodyPr>
          <a:lstStyle/>
          <a:p>
            <a:pPr marL="0" indent="0" algn="r">
              <a:buNone/>
            </a:pPr>
            <a:r>
              <a:rPr lang="en-US" sz="3700" dirty="0"/>
              <a:t>“</a:t>
            </a:r>
            <a:r>
              <a:rPr lang="pt-PT" sz="3700" dirty="0"/>
              <a:t>Muitos, muitos desmaiaram e desanimaram na grande luta da vida, quando uma única palavra de encorajamento bondoso os teria fortalecido para vencer. Nunca devemos passar ao lado de uma alma sofredora sem procurar transmitir-lhe o conforto com que somos consolados por Deus</a:t>
            </a:r>
            <a:r>
              <a:rPr lang="en-US" sz="3700" dirty="0"/>
              <a:t>.”</a:t>
            </a:r>
            <a:r>
              <a:rPr lang="en-US" sz="3900" dirty="0"/>
              <a:t> </a:t>
            </a:r>
            <a:r>
              <a:rPr lang="en-US" sz="3900" b="1" dirty="0"/>
              <a:t> </a:t>
            </a:r>
          </a:p>
          <a:p>
            <a:pPr marL="0" indent="0" algn="r">
              <a:buNone/>
            </a:pPr>
            <a:r>
              <a:rPr lang="en-US" sz="2600" dirty="0"/>
              <a:t>Ellen G. White, </a:t>
            </a:r>
            <a:r>
              <a:rPr lang="en-GB" sz="2600" i="1" dirty="0" err="1"/>
              <a:t>Desejado</a:t>
            </a:r>
            <a:r>
              <a:rPr lang="en-GB" sz="2600" i="1" dirty="0"/>
              <a:t> de </a:t>
            </a:r>
            <a:r>
              <a:rPr lang="en-GB" sz="2600" i="1" dirty="0" err="1"/>
              <a:t>Todas</a:t>
            </a:r>
            <a:r>
              <a:rPr lang="en-GB" sz="2600" i="1" dirty="0"/>
              <a:t> as </a:t>
            </a:r>
            <a:r>
              <a:rPr lang="en-GB" sz="2600" i="1" dirty="0" err="1"/>
              <a:t>Nações</a:t>
            </a:r>
            <a:r>
              <a:rPr lang="en-GB" sz="2600" i="1" dirty="0"/>
              <a:t> </a:t>
            </a:r>
            <a:r>
              <a:rPr lang="en-GB" sz="2600" dirty="0"/>
              <a:t>(Oakland, CA: Pacific Press®, 1898), 504.</a:t>
            </a:r>
            <a:endParaRPr lang="en-US" sz="2600" dirty="0"/>
          </a:p>
          <a:p>
            <a:endParaRPr lang="en-US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204874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F986AC-0E44-63FE-6818-A6BFEB26E1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5F23D9-2302-6C85-71AE-34EE619902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671" y="217344"/>
            <a:ext cx="9373277" cy="1224957"/>
          </a:xfrm>
        </p:spPr>
        <p:txBody>
          <a:bodyPr>
            <a:normAutofit/>
          </a:bodyPr>
          <a:lstStyle/>
          <a:p>
            <a:r>
              <a:rPr lang="pt-PT" sz="4800" b="1" noProof="0" dirty="0"/>
              <a:t>Tornarmo-nos discípulos compassivos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BA66F9D-A560-7F2B-284C-018EFE7E56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6302" y="1813302"/>
            <a:ext cx="10160552" cy="4886547"/>
          </a:xfrm>
        </p:spPr>
        <p:txBody>
          <a:bodyPr>
            <a:normAutofit fontScale="92500"/>
          </a:bodyPr>
          <a:lstStyle/>
          <a:p>
            <a:r>
              <a:rPr lang="pt-PT" sz="3600" dirty="0"/>
              <a:t>Antes de podermos consolar os outros, precisamos de deixar que Deus nos console com a Sua compaixão. Em 2 Coríntios 1:3, 4, Paulo diz-nos que Deus nos consola em todas as nossas tribulações para que, por nossa vez, possamos consolar os outros. </a:t>
            </a:r>
            <a:endParaRPr lang="en-US" sz="4400" dirty="0">
              <a:cs typeface="Times New Roman" panose="02020603050405020304" pitchFamily="18" charset="0"/>
            </a:endParaRPr>
          </a:p>
          <a:p>
            <a:r>
              <a:rPr lang="pt-PT" sz="3600" dirty="0"/>
              <a:t>O nosso Pai amoroso quer que nos dirijamos a Ele com todas as nossas aflições, tristezas e fardos, para que Ele nos possa ajudar. Pedro lembra-nos de entregar a Deus todas as nossas preocupações, porque Ele cuida de nós (1 Pedro 5:7).</a:t>
            </a:r>
            <a:endParaRPr lang="pt-BR" sz="44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230354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FCA6259-2C27-03C1-720D-4E6271AD92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041A6D3-DC97-5957-D6BC-6592D71CEB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7546" y="1813302"/>
            <a:ext cx="10189307" cy="4765777"/>
          </a:xfrm>
        </p:spPr>
        <p:txBody>
          <a:bodyPr>
            <a:normAutofit fontScale="77500" lnSpcReduction="20000"/>
          </a:bodyPr>
          <a:lstStyle/>
          <a:p>
            <a:r>
              <a:rPr lang="pt-PT" sz="4400" dirty="0"/>
              <a:t>Quando nos preocupamos com os outros, podemos facilmente ficar esgotados. E os nossos corações podem sentir-se vazios e flácidos, como um balão sem ar.</a:t>
            </a:r>
          </a:p>
          <a:p>
            <a:endParaRPr lang="en-US" sz="4400" dirty="0"/>
          </a:p>
          <a:p>
            <a:r>
              <a:rPr lang="pt-PT" sz="4400" dirty="0"/>
              <a:t>Sempre que isto acontecer, podemos pedir a Deus que encha os nossos corações com o Seu amor, como um balão a ser cheio com ar.</a:t>
            </a:r>
          </a:p>
          <a:p>
            <a:endParaRPr lang="pt-PT" sz="4400" dirty="0"/>
          </a:p>
          <a:p>
            <a:r>
              <a:rPr lang="pt-PT" sz="4400" dirty="0"/>
              <a:t> Mas o amor de Deus não foi colocado nos nossos corações para ficar lá. </a:t>
            </a:r>
            <a:endParaRPr lang="pt-BR" sz="66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99156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7E15CB-3AE7-74C0-2B07-F64F67289A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EB593FDC-F5E6-6944-2EC4-72D8FADFDB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7804" y="1813302"/>
            <a:ext cx="10149050" cy="5044698"/>
          </a:xfrm>
        </p:spPr>
        <p:txBody>
          <a:bodyPr>
            <a:normAutofit/>
          </a:bodyPr>
          <a:lstStyle/>
          <a:p>
            <a:r>
              <a:rPr lang="pt-PT" sz="4000" dirty="0"/>
              <a:t>Precisamos de pegar nos nossos corações cheios e derramar amor e compaixão na vida das outras pessoas, como um balão cheio a libertar ar.</a:t>
            </a:r>
          </a:p>
          <a:p>
            <a:r>
              <a:rPr lang="pt-PT" sz="4000" dirty="0"/>
              <a:t>Sempre que nos sentirmos com pouco amor, podemos pedir a Deus que nos encha novamente com o Seu amor para que possamos mostrar compaixão pelos outros.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95557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CCD98AA-FD8B-4EAA-58B8-0AB7302173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1FA3173-4EBB-AB32-3905-6A0E306912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799" y="1196195"/>
            <a:ext cx="10048067" cy="552090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US" sz="3600" dirty="0"/>
          </a:p>
          <a:p>
            <a:r>
              <a:rPr lang="pt-PT" sz="4000" dirty="0"/>
              <a:t>À medida que experimentamos diferentes aspetos do Seu amor por nós, aprendemos com Ele a amar os outros de diferentes maneiras, de acordo com as suas necessidades. No final de cada hora, ou de cada dia, perguntemo-nos: «Como é que Deus demonstrou o Seu amor por mim na última hora — ou no último dia?» </a:t>
            </a:r>
          </a:p>
          <a:p>
            <a:endParaRPr lang="pt-PT" sz="4000" dirty="0"/>
          </a:p>
          <a:p>
            <a:r>
              <a:rPr lang="pt-PT" sz="4000" dirty="0"/>
              <a:t>Anotemos as nossas ideias e mantenhamos um diário do amor de Deus por nós, para encorajar e encher o nosso próprio coração.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00686959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62D1502-1667-A043-800F-C13775BF80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543EC9E-950C-26E8-F383-AA5F7A5F31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3297" y="1667773"/>
            <a:ext cx="10059569" cy="4853797"/>
          </a:xfrm>
        </p:spPr>
        <p:txBody>
          <a:bodyPr>
            <a:normAutofit lnSpcReduction="10000"/>
          </a:bodyPr>
          <a:lstStyle/>
          <a:p>
            <a:r>
              <a:rPr lang="pt-PT" sz="4800" dirty="0"/>
              <a:t>Mergulhe no amor de Deus lendo, memorizando ou refletindo sobre passagens bíblicas que descrevem o Seu amor por nós. Experimente os Salmos 23, 103 e 145; 1 Coríntios 13; Efésios 3; 1 João 4; e parábolas como a da ovelha perdida, do bom samaritano e do filho pródigo.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48788393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E606668-B16A-2A15-CFAE-7D31CF6C0C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4175002-6DAF-2572-2BFB-9A61203065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6301" y="1759789"/>
            <a:ext cx="10036565" cy="5098210"/>
          </a:xfrm>
        </p:spPr>
        <p:txBody>
          <a:bodyPr>
            <a:normAutofit fontScale="92500" lnSpcReduction="20000"/>
          </a:bodyPr>
          <a:lstStyle/>
          <a:p>
            <a:r>
              <a:rPr lang="pt-PT" sz="4800" dirty="0"/>
              <a:t>Medite nos diferentes aspetos do amor de Deus e reflita sobre como pode amar os outros da mesma forma que Deus o amou. Leia a «Carta de Amor do Pai» em </a:t>
            </a:r>
            <a:r>
              <a:rPr lang="pt-PT" sz="4800" dirty="0">
                <a:hlinkClick r:id="rId3" action="ppaction://hlinkfile"/>
              </a:rPr>
              <a:t>FathersLoveLetter.com</a:t>
            </a:r>
            <a:r>
              <a:rPr lang="pt-PT" sz="4800" dirty="0"/>
              <a:t>. </a:t>
            </a:r>
          </a:p>
          <a:p>
            <a:endParaRPr lang="pt-PT" sz="4800" dirty="0"/>
          </a:p>
          <a:p>
            <a:r>
              <a:rPr lang="pt-PT" sz="4800" dirty="0"/>
              <a:t>Trata-se de uma bela carta de Deus, parafraseando diferentes versículos da Bíblia.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45772710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144A4E8-8C59-EB1F-8C45-A34532CC9C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BDCD8F7-DBA2-985C-3063-CD0A4D9C43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2053" y="1765540"/>
            <a:ext cx="10030814" cy="5092459"/>
          </a:xfrm>
        </p:spPr>
        <p:txBody>
          <a:bodyPr>
            <a:normAutofit fontScale="77500" lnSpcReduction="20000"/>
          </a:bodyPr>
          <a:lstStyle/>
          <a:p>
            <a:r>
              <a:rPr lang="pt-PT" sz="4400" dirty="0"/>
              <a:t>Por vezes, percebemos que os nossos corações têm partes endurecidas, como pedra. Haverá pessoas a quem não queremos ajudar? O que nos impede de sermos compassivos? Temos certos pensamentos e sentimentos que fazem com que os nossos corações pareçam endurecidos e menos capazes de se importar? </a:t>
            </a:r>
          </a:p>
          <a:p>
            <a:endParaRPr lang="pt-PT" sz="4400" dirty="0"/>
          </a:p>
          <a:p>
            <a:r>
              <a:rPr lang="pt-PT" sz="4400" dirty="0"/>
              <a:t>Leve todas essas partes endurecidas a Deus. Peça-Lhe que a/o cure e que transforme todas as partes duras do seu coração num coração de carne compassiva, como o d’Ele (Ezequiel 36:26).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04394528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20740B5-C776-562A-DE52-C7E19D7690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2F6D01-FCC8-E316-5E29-7EA8223AD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5811" y="217344"/>
            <a:ext cx="8488844" cy="1325563"/>
          </a:xfrm>
        </p:spPr>
        <p:txBody>
          <a:bodyPr>
            <a:normAutofit/>
          </a:bodyPr>
          <a:lstStyle/>
          <a:p>
            <a:pPr algn="ctr"/>
            <a:r>
              <a:rPr lang="pt-PT" b="1" noProof="0" dirty="0"/>
              <a:t>Todos Precisamos de Compaixão</a:t>
            </a:r>
            <a:endParaRPr lang="pt-PT" sz="4000" b="1" noProof="0" dirty="0">
              <a:latin typeface="Futura LT Book" panose="02000504030000020003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E98C87-3F75-759D-D5AF-E40195D36E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7804" y="1751308"/>
            <a:ext cx="10071559" cy="4889348"/>
          </a:xfrm>
        </p:spPr>
        <p:txBody>
          <a:bodyPr>
            <a:normAutofit lnSpcReduction="10000"/>
          </a:bodyPr>
          <a:lstStyle/>
          <a:p>
            <a:r>
              <a:rPr lang="pt-PT" sz="4400" dirty="0"/>
              <a:t>Também precisamos de ser compassivos para connosco próprios. </a:t>
            </a:r>
          </a:p>
          <a:p>
            <a:endParaRPr lang="pt-PT" sz="4400" dirty="0"/>
          </a:p>
          <a:p>
            <a:r>
              <a:rPr lang="pt-PT" sz="4400" dirty="0"/>
              <a:t>Jesus disse-nos para amarmos o nosso próximo como a nós próprios, o que significa que precisamos de ser tão compassivos para connosco próprios como somos para com os outros. </a:t>
            </a:r>
            <a:endParaRPr lang="en-US" sz="32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7474185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E19671A-AE8F-EEB6-A48A-40EE2E5DFF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95C44C-7DC8-BF20-F4B5-7D48A1EBE5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5811" y="217344"/>
            <a:ext cx="8488844" cy="1325563"/>
          </a:xfrm>
        </p:spPr>
        <p:txBody>
          <a:bodyPr>
            <a:normAutofit/>
          </a:bodyPr>
          <a:lstStyle/>
          <a:p>
            <a:pPr algn="ctr"/>
            <a:r>
              <a:rPr lang="pt-PT" b="1" noProof="0" dirty="0"/>
              <a:t>Todos Precisamos de Compaixão</a:t>
            </a:r>
            <a:endParaRPr lang="pt-PT" sz="4000" b="1" noProof="0" dirty="0">
              <a:latin typeface="Futura LT Book" panose="02000504030000020003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3CCCAA-A75F-A5FB-5E92-66A2001E14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7804" y="1751308"/>
            <a:ext cx="10071559" cy="4889348"/>
          </a:xfrm>
        </p:spPr>
        <p:txBody>
          <a:bodyPr>
            <a:normAutofit fontScale="92500" lnSpcReduction="10000"/>
          </a:bodyPr>
          <a:lstStyle/>
          <a:p>
            <a:r>
              <a:rPr lang="pt-PT" sz="4400" dirty="0"/>
              <a:t>Podemos falar connosco próprios com a mesma gentileza e bondade com que Jesus nos falaria, se pudéssemos ouvi-Lo. Podemos tratar-nos com a mesma gentileza e bondade com que o nosso melhor amigo nos trataria.</a:t>
            </a:r>
          </a:p>
          <a:p>
            <a:endParaRPr lang="pt-PT" sz="4400" dirty="0"/>
          </a:p>
          <a:p>
            <a:r>
              <a:rPr lang="pt-PT" sz="4400" dirty="0"/>
              <a:t> Se não nos tratarmos com bondade, teremos dificuldade em tratar os outros com bondade amorosa também.</a:t>
            </a:r>
            <a:endParaRPr lang="en-US" sz="32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6171431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ACE4B2F-D507-E12D-6F1B-2F0F2D9BF5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06471-C3A2-2F59-C14A-76484CCD6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5811" y="217344"/>
            <a:ext cx="8488844" cy="1325563"/>
          </a:xfrm>
        </p:spPr>
        <p:txBody>
          <a:bodyPr>
            <a:normAutofit/>
          </a:bodyPr>
          <a:lstStyle/>
          <a:p>
            <a:pPr algn="ctr"/>
            <a:r>
              <a:rPr lang="pt-PT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Pequenos Atos de Compaixão Fazem uma Grande Diferença</a:t>
            </a: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LT Book" panose="02000504030000020003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55228B-7F65-567A-B2B7-FB77B26732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751308"/>
            <a:ext cx="10088812" cy="4889348"/>
          </a:xfrm>
        </p:spPr>
        <p:txBody>
          <a:bodyPr>
            <a:normAutofit fontScale="92500" lnSpcReduction="20000"/>
          </a:bodyPr>
          <a:lstStyle/>
          <a:p>
            <a:r>
              <a:rPr lang="pt-PT" sz="4400" dirty="0"/>
              <a:t>Quando as pessoas passam por abusos, violência, traumas, perdas e outras experiências profundamente dolorosas, têm frequentemente muitas necessidades complexas. </a:t>
            </a:r>
          </a:p>
          <a:p>
            <a:endParaRPr lang="pt-PT" sz="4400" dirty="0"/>
          </a:p>
          <a:p>
            <a:r>
              <a:rPr lang="pt-PT" sz="4400" dirty="0"/>
              <a:t>Por vezes, sentimos que as suas necessidades são mais do que aquilo que conseguimos gerir. Mas a compaixão não tem de resolver todos os seus problemas.</a:t>
            </a:r>
            <a:endParaRPr lang="pt-BR" sz="44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9191063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A18021-901C-B2CB-33CC-722F129210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F5F8F5-EF1C-1DA8-9607-E915661439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555" y="1751308"/>
            <a:ext cx="10065808" cy="4889348"/>
          </a:xfrm>
        </p:spPr>
        <p:txBody>
          <a:bodyPr>
            <a:normAutofit/>
          </a:bodyPr>
          <a:lstStyle/>
          <a:p>
            <a:r>
              <a:rPr lang="pt-PT" sz="4800" dirty="0"/>
              <a:t>A investigação mostra-nos que prestar atenção às pessoas, ouvi-</a:t>
            </a:r>
            <a:r>
              <a:rPr lang="pt-PT" sz="4800" dirty="0" err="1"/>
              <a:t>las,procurar</a:t>
            </a:r>
            <a:r>
              <a:rPr lang="pt-PT" sz="4800" dirty="0"/>
              <a:t> compreender os seus sentimentos e fazer pelo menos uma coisa para lhes mostrar que alguém se preocupa com elas pode fazer uma enorme diferença para o bem-estar de uma pessoa. 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86228182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9792E8-DD76-DFDA-BAA9-AF507480E8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FDDC91-4C84-0ABD-40E2-3EDBB06315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555" y="1751308"/>
            <a:ext cx="10065808" cy="4889348"/>
          </a:xfrm>
        </p:spPr>
        <p:txBody>
          <a:bodyPr>
            <a:normAutofit/>
          </a:bodyPr>
          <a:lstStyle/>
          <a:p>
            <a:r>
              <a:rPr lang="pt-PT" sz="4400" dirty="0"/>
              <a:t>Os investigadores treinaram médicos oncologistas para dizerem uma frase curta quando encontrassem uma pessoa com um diagnóstico recente de cancro. </a:t>
            </a:r>
          </a:p>
          <a:p>
            <a:endParaRPr lang="pt-PT" sz="4400" dirty="0"/>
          </a:p>
          <a:p>
            <a:r>
              <a:rPr lang="pt-PT" sz="4400" dirty="0"/>
              <a:t>A frase era semelhante a esta: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0429327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4C24B96-2BFA-307A-BEC5-5724B9D0F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EAA93A-5930-F196-887E-73BFA2F6D5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555" y="1751308"/>
            <a:ext cx="10065808" cy="488934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pt-PT" sz="4400" dirty="0"/>
              <a:t>«Lamento imenso saber do seu diagnóstico. Deve estar a passar por todo o tipo de emoções difíceis neste momento. Não podemos prever o que lhe irá acontecer, porque a jornada de cada pessoa com cancro é diferente. Mas podemos garantir-lhe que estaremos sempre aqui para si e que o acompanharemos em cada passo do caminho.»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0042856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44F9DBB-87CA-F8DE-237B-1476A6BFCC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0DC4EB-A350-37F5-D343-EA5C758EC4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751308"/>
            <a:ext cx="10399363" cy="4889348"/>
          </a:xfrm>
        </p:spPr>
        <p:txBody>
          <a:bodyPr>
            <a:normAutofit fontScale="92500"/>
          </a:bodyPr>
          <a:lstStyle/>
          <a:p>
            <a:r>
              <a:rPr lang="pt-PT" sz="3600" dirty="0"/>
              <a:t>Esta frase curta, que demorava menos de um minuto a dizer, mudou radicalmente a forma como os doentes reagiam à sua doença, ao tratamento e aos cuidados. Saíam da consulta com mais esperança e emoções positivas. </a:t>
            </a:r>
          </a:p>
          <a:p>
            <a:endParaRPr lang="en-US" sz="3600" dirty="0"/>
          </a:p>
          <a:p>
            <a:r>
              <a:rPr lang="pt-PT" sz="3600" dirty="0"/>
              <a:t>Estas poucas palavras gentis reduziram o custo do seu tratamento em muitos milhares de dólares. </a:t>
            </a:r>
            <a:r>
              <a:rPr lang="pt-PT" sz="2600" baseline="30000" dirty="0"/>
              <a:t>[1]</a:t>
            </a:r>
          </a:p>
          <a:p>
            <a:pPr marL="0" indent="0">
              <a:buNone/>
            </a:pPr>
            <a:r>
              <a:rPr lang="pt-PT" sz="2600" baseline="30000" dirty="0"/>
              <a:t>[1] </a:t>
            </a:r>
            <a:r>
              <a:rPr lang="pt-PT" sz="2600" i="1" dirty="0"/>
              <a:t>Linda A. </a:t>
            </a:r>
            <a:r>
              <a:rPr lang="pt-PT" sz="2600" i="1" dirty="0" err="1"/>
              <a:t>Fogarty</a:t>
            </a:r>
            <a:r>
              <a:rPr lang="pt-PT" sz="2600" dirty="0"/>
              <a:t>, </a:t>
            </a:r>
            <a:r>
              <a:rPr lang="pt-PT" sz="2600" dirty="0" err="1"/>
              <a:t>et</a:t>
            </a:r>
            <a:r>
              <a:rPr lang="pt-PT" sz="2600" dirty="0"/>
              <a:t> al., «Será que 40 segundos de compaixão podem reduzir a ansiedade do doente?» </a:t>
            </a:r>
            <a:r>
              <a:rPr lang="pt-PT" sz="2600" i="1" dirty="0" err="1"/>
              <a:t>Journal</a:t>
            </a:r>
            <a:r>
              <a:rPr lang="pt-PT" sz="2600" i="1" dirty="0"/>
              <a:t> </a:t>
            </a:r>
            <a:r>
              <a:rPr lang="pt-PT" sz="2600" i="1" dirty="0" err="1"/>
              <a:t>of</a:t>
            </a:r>
            <a:r>
              <a:rPr lang="pt-PT" sz="2600" i="1" dirty="0"/>
              <a:t> </a:t>
            </a:r>
            <a:r>
              <a:rPr lang="pt-PT" sz="2600" i="1" dirty="0" err="1"/>
              <a:t>Clinical</a:t>
            </a:r>
            <a:r>
              <a:rPr lang="pt-PT" sz="2600" i="1" dirty="0"/>
              <a:t> </a:t>
            </a:r>
            <a:r>
              <a:rPr lang="pt-PT" sz="2600" i="1" dirty="0" err="1"/>
              <a:t>Oncology</a:t>
            </a:r>
            <a:r>
              <a:rPr lang="pt-PT" sz="2600" i="1" dirty="0"/>
              <a:t> </a:t>
            </a:r>
            <a:r>
              <a:rPr lang="pt-PT" sz="2600" dirty="0"/>
              <a:t>17, n.º 1 (1999): 371–379.</a:t>
            </a:r>
            <a:endParaRPr lang="pt-BR" sz="2600" dirty="0"/>
          </a:p>
        </p:txBody>
      </p:sp>
    </p:spTree>
    <p:extLst>
      <p:ext uri="{BB962C8B-B14F-4D97-AF65-F5344CB8AC3E}">
        <p14:creationId xmlns:p14="http://schemas.microsoft.com/office/powerpoint/2010/main" val="410072774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2F9151-2FA3-61F9-A5E1-07C3EE5786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3D90E-E792-ECEF-AB88-26767D6F8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671" y="217344"/>
            <a:ext cx="10241183" cy="1224957"/>
          </a:xfrm>
        </p:spPr>
        <p:txBody>
          <a:bodyPr>
            <a:normAutofit fontScale="90000"/>
          </a:bodyPr>
          <a:lstStyle/>
          <a:p>
            <a:pPr algn="ctr"/>
            <a:r>
              <a:rPr lang="pt-PT" b="1" dirty="0">
                <a:latin typeface="Arial Rounded MT Bold" panose="020F0704030504030204" pitchFamily="34" charset="77"/>
              </a:rPr>
              <a:t>Investigadores analisaram as principais estratégias dos líderes compassivos</a:t>
            </a:r>
            <a:r>
              <a:rPr lang="en-US" b="1" dirty="0">
                <a:latin typeface="Arial Rounded MT Bold" panose="020F0704030504030204" pitchFamily="34" charset="77"/>
              </a:rPr>
              <a:t>.</a:t>
            </a:r>
            <a:endParaRPr lang="en-US" sz="4800" b="1" dirty="0">
              <a:latin typeface="Arial Rounded MT Bold" panose="020F0704030504030204" pitchFamily="34" charset="77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4080324-8653-E284-6936-9FF02D7188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554" y="1813302"/>
            <a:ext cx="10143299" cy="504469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pt-PT" noProof="0" dirty="0"/>
              <a:t>Identificaram sete pontos-chave:</a:t>
            </a:r>
          </a:p>
          <a:p>
            <a:pPr marL="0" indent="0">
              <a:buNone/>
            </a:pP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pt-PT" dirty="0"/>
              <a:t>Tratar os outros como gostaria de ser tratado.</a:t>
            </a:r>
          </a:p>
          <a:p>
            <a:pPr marL="514350" lvl="0" indent="-514350">
              <a:buFont typeface="+mj-lt"/>
              <a:buAutoNum type="arabicPeriod"/>
            </a:pPr>
            <a:r>
              <a:rPr lang="pt-PT" dirty="0"/>
              <a:t>Ouvir com atenção o que os outros contam sobre as suas vidas e o seu sofrimento. </a:t>
            </a:r>
          </a:p>
          <a:p>
            <a:pPr marL="514350" lvl="0" indent="-514350">
              <a:buFont typeface="+mj-lt"/>
              <a:buAutoNum type="arabicPeriod"/>
            </a:pPr>
            <a:r>
              <a:rPr lang="pt-PT" dirty="0"/>
              <a:t>Refletir profundamente sobre o que a outra pessoa está a sentir e a viver. </a:t>
            </a:r>
          </a:p>
          <a:p>
            <a:pPr marL="514350" lvl="0" indent="-514350">
              <a:buFont typeface="+mj-lt"/>
              <a:buAutoNum type="arabicPeriod"/>
            </a:pPr>
            <a:r>
              <a:rPr lang="pt-PT" dirty="0"/>
              <a:t>Ser generoso com os outros e dar mais do que recebe. </a:t>
            </a:r>
          </a:p>
          <a:p>
            <a:pPr marL="514350" lvl="0" indent="-514350">
              <a:buFont typeface="+mj-lt"/>
              <a:buAutoNum type="arabicPeriod"/>
            </a:pPr>
            <a:r>
              <a:rPr lang="pt-PT" dirty="0"/>
              <a:t>Perguntar a si próprio como pode ser a maior bênção nessa situação.</a:t>
            </a:r>
          </a:p>
          <a:p>
            <a:pPr marL="514350" lvl="0" indent="-514350">
              <a:buFont typeface="+mj-lt"/>
              <a:buAutoNum type="arabicPeriod"/>
            </a:pPr>
            <a:r>
              <a:rPr lang="pt-PT" dirty="0"/>
              <a:t>Ajudar os outros a viverem as suas melhores vidas, tirando partido dos seus dons e pontos fortes.</a:t>
            </a:r>
          </a:p>
          <a:p>
            <a:pPr marL="514350" lvl="0" indent="-514350">
              <a:buFont typeface="+mj-lt"/>
              <a:buAutoNum type="arabicPeriod"/>
            </a:pPr>
            <a:r>
              <a:rPr lang="pt-PT" dirty="0"/>
              <a:t>Mostrar às pessoas que cuidar dos outros também lhes trará alegria, porque elas próprias serão abençoadas</a:t>
            </a:r>
            <a:r>
              <a:rPr lang="pt-PT" baseline="30000" dirty="0"/>
              <a:t>[2]</a:t>
            </a:r>
            <a:r>
              <a:rPr lang="pt-PT" dirty="0"/>
              <a:t> </a:t>
            </a:r>
          </a:p>
          <a:p>
            <a:pPr marL="0" indent="0">
              <a:buNone/>
            </a:pPr>
            <a:r>
              <a:rPr lang="en-US" sz="2100" i="1" baseline="30000" dirty="0"/>
              <a:t>[2] </a:t>
            </a:r>
            <a:r>
              <a:rPr lang="en-US" sz="2100" i="1" dirty="0"/>
              <a:t>Rasmus Hougaard e Jacqueline Carter, Compassionate Leadership: How to Do Hard Things in a Human Way (Boston, MA: Harvard Business School Publishing, 2022), </a:t>
            </a:r>
            <a:r>
              <a:rPr lang="en-US" sz="2100" i="1" dirty="0" err="1"/>
              <a:t>s.p.</a:t>
            </a:r>
            <a:endParaRPr lang="en-US" sz="2100" dirty="0"/>
          </a:p>
          <a:p>
            <a:pPr marL="0" indent="0">
              <a:buNone/>
            </a:pPr>
            <a:endParaRPr lang="en-US" dirty="0"/>
          </a:p>
          <a:p>
            <a:endParaRPr lang="pt-BR" sz="44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542928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1C0635A-4F1C-714C-C195-7C8AFC955C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0604BE-1DFB-A2F5-DDFA-A2D592D5FF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671" y="217344"/>
            <a:ext cx="10241183" cy="1224957"/>
          </a:xfrm>
        </p:spPr>
        <p:txBody>
          <a:bodyPr>
            <a:normAutofit/>
          </a:bodyPr>
          <a:lstStyle/>
          <a:p>
            <a:pPr algn="ctr"/>
            <a:r>
              <a:rPr lang="pt-PT" sz="4800" b="1" noProof="0" dirty="0"/>
              <a:t>Um Desafio Compassivo</a:t>
            </a:r>
            <a:endParaRPr lang="pt-PT" sz="5400" b="1" noProof="0" dirty="0">
              <a:latin typeface="Arial Rounded MT Bold" panose="020F0704030504030204" pitchFamily="34" charset="77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64A84A4-1BB2-34F7-AC92-527EAE8036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4542" y="1813302"/>
            <a:ext cx="10212311" cy="50446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PT" sz="3600" dirty="0"/>
              <a:t>Agora que compreende a importância da compaixão, como irá responder ao amor compassivo de Deus por si? E como irá partilhar a sua experiência de compaixão com os outros? </a:t>
            </a:r>
          </a:p>
          <a:p>
            <a:pPr marL="0" indent="0">
              <a:buNone/>
            </a:pPr>
            <a:endParaRPr lang="pt-PT" sz="3600" dirty="0"/>
          </a:p>
          <a:p>
            <a:pPr marL="0" indent="0">
              <a:buNone/>
            </a:pPr>
            <a:r>
              <a:rPr lang="pt-PT" sz="3600" dirty="0"/>
              <a:t>Imagine como seria se os seus vizinhos o conhecessem como a pessoa mais compassiva da rua — ou se os seus colegas soubessem que é a pessoa mais compassiva no trabalho? </a:t>
            </a:r>
            <a:endParaRPr lang="en-US" sz="3600" dirty="0"/>
          </a:p>
          <a:p>
            <a:endParaRPr lang="pt-BR" sz="44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631213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FB85D87-C836-2FAA-8D88-E73794C6DC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CE1D740-8824-AD31-8FC4-611DB65E09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7546" y="1813302"/>
            <a:ext cx="10189307" cy="4783030"/>
          </a:xfrm>
        </p:spPr>
        <p:txBody>
          <a:bodyPr>
            <a:normAutofit/>
          </a:bodyPr>
          <a:lstStyle/>
          <a:p>
            <a:r>
              <a:rPr lang="pt-PT" sz="4000" dirty="0"/>
              <a:t>Numa escala de 0 a 10, em que 0 significa muito pouco compassivo e 10 significa muito compassivo, que pontuação atribuiria à sua igreja? </a:t>
            </a:r>
          </a:p>
          <a:p>
            <a:endParaRPr lang="en-US" sz="4000" dirty="0"/>
          </a:p>
          <a:p>
            <a:r>
              <a:rPr lang="pt-PT" sz="4000" dirty="0"/>
              <a:t>O que pode fazer, pessoalmente, para ajudar a aumentar esta pontuação em, pelo menos, um ponto?</a:t>
            </a:r>
            <a:endParaRPr lang="en-US" sz="4800" dirty="0"/>
          </a:p>
          <a:p>
            <a:endParaRPr lang="pt-BR" sz="44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64241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A6F0298-0E4C-CDA6-C0AF-A59729245E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8A0E3B-E35D-BFE3-7D65-CEB970DB35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0550" y="217344"/>
            <a:ext cx="10166303" cy="1224957"/>
          </a:xfrm>
        </p:spPr>
        <p:txBody>
          <a:bodyPr>
            <a:normAutofit/>
          </a:bodyPr>
          <a:lstStyle/>
          <a:p>
            <a:r>
              <a:rPr lang="pt-PT" dirty="0">
                <a:latin typeface="Arial Rounded MT Bold" panose="020F0704030504030204" pitchFamily="34" charset="77"/>
              </a:rPr>
              <a:t>Acabar com a Violência e o Abuso</a:t>
            </a:r>
            <a:endParaRPr lang="en-US" dirty="0">
              <a:latin typeface="Arial Rounded MT Bold" panose="020F0704030504030204" pitchFamily="34" charset="77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4D45050-DB43-C35F-EA17-BC135503E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2308" y="1813302"/>
            <a:ext cx="10114545" cy="4731272"/>
          </a:xfrm>
        </p:spPr>
        <p:txBody>
          <a:bodyPr>
            <a:normAutofit fontScale="92500" lnSpcReduction="20000"/>
          </a:bodyPr>
          <a:lstStyle/>
          <a:p>
            <a:r>
              <a:rPr lang="pt-PT" sz="3600" dirty="0"/>
              <a:t>Só podemos pôr fim à violência e ao abuso quando escolhemos experimentar a compaixão de Deus por nós — e quando deixamos que o Seu amor derreta as partes duras dos nossos corações, transformando-as em compaixão pelos outros. No nível mais simples, podemos fazer o que Jesus fez. </a:t>
            </a:r>
          </a:p>
          <a:p>
            <a:endParaRPr lang="en-US" sz="3600" dirty="0"/>
          </a:p>
          <a:p>
            <a:r>
              <a:rPr lang="pt-PT" sz="3600" dirty="0"/>
              <a:t>Sempre que interagia com alguém, Ele tinha em conta o melhor interesse dessa pessoa. Escolhia dizer e fazer tudo o que deixasse cada pessoa mais abençoada, alegre, em paz, amada, esperançosa e grata.</a:t>
            </a:r>
            <a:endParaRPr lang="pt-BR" sz="44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141407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A036D50-3F93-1D48-D8BE-AE3C9EB184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E0D50-1209-A373-7833-EE5DA33EFD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0551" y="217344"/>
            <a:ext cx="10166303" cy="1224957"/>
          </a:xfrm>
        </p:spPr>
        <p:txBody>
          <a:bodyPr>
            <a:normAutofit/>
          </a:bodyPr>
          <a:lstStyle/>
          <a:p>
            <a:r>
              <a:rPr lang="pt-PT" dirty="0">
                <a:latin typeface="Arial Rounded MT Bold" panose="020F0704030504030204" pitchFamily="34" charset="77"/>
              </a:rPr>
              <a:t>Acabar com a Violência e o Abuso</a:t>
            </a:r>
            <a:endParaRPr lang="en-US" dirty="0">
              <a:latin typeface="Arial Rounded MT Bold" panose="020F0704030504030204" pitchFamily="34" charset="77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4C3D7FC-6180-DB3F-6E7A-C2F0D39ACE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3298" y="1813302"/>
            <a:ext cx="10183556" cy="5044698"/>
          </a:xfrm>
        </p:spPr>
        <p:txBody>
          <a:bodyPr>
            <a:normAutofit fontScale="92500" lnSpcReduction="20000"/>
          </a:bodyPr>
          <a:lstStyle/>
          <a:p>
            <a:r>
              <a:rPr lang="pt-PT" sz="4400" dirty="0"/>
              <a:t>Quando os discípulos de Cristo seguirem o Seu exemplo de compaixão, ajudaremos a moldar comunidades solidárias onde as pessoas estejam menos expostas a sofrer abusos, e onde aqueles que foram feridos se sintam seguros e acolhidos, podendo assim começar a curar-se novamente. </a:t>
            </a:r>
          </a:p>
          <a:p>
            <a:endParaRPr lang="en-US" sz="4400" dirty="0"/>
          </a:p>
          <a:p>
            <a:r>
              <a:rPr lang="pt-PT" sz="4400" dirty="0"/>
              <a:t>Juntos, podemos tornar-nos uma força poderosa para o fim da violência e do abuso.</a:t>
            </a:r>
            <a:endParaRPr lang="pt-BR" sz="66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117047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C625376-7780-8BF8-BFDE-DB44502965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B89A48-487A-2375-96CA-9C1231CE5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0551" y="217344"/>
            <a:ext cx="10166303" cy="1224957"/>
          </a:xfrm>
        </p:spPr>
        <p:txBody>
          <a:bodyPr>
            <a:normAutofit/>
          </a:bodyPr>
          <a:lstStyle/>
          <a:p>
            <a:r>
              <a:rPr lang="pt-PT" dirty="0">
                <a:latin typeface="Arial Rounded MT Bold" panose="020F0704030504030204" pitchFamily="34" charset="77"/>
              </a:rPr>
              <a:t>Acabar com a Violência e o Abuso</a:t>
            </a:r>
            <a:endParaRPr lang="en-US" dirty="0">
              <a:latin typeface="Arial Rounded MT Bold" panose="020F0704030504030204" pitchFamily="34" charset="77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C9DAE91-B3C4-B51F-C438-7DE87CA660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6302" y="1813302"/>
            <a:ext cx="10160552" cy="5044698"/>
          </a:xfrm>
        </p:spPr>
        <p:txBody>
          <a:bodyPr>
            <a:normAutofit fontScale="62500" lnSpcReduction="20000"/>
          </a:bodyPr>
          <a:lstStyle/>
          <a:p>
            <a:r>
              <a:rPr lang="pt-PT" sz="7000" dirty="0"/>
              <a:t>O que vais escolher fazer esta semana para experimentar mais do amor compassivo de Deus por ti</a:t>
            </a:r>
            <a:r>
              <a:rPr lang="en-US" sz="7000" dirty="0"/>
              <a:t>? </a:t>
            </a:r>
          </a:p>
          <a:p>
            <a:pPr marL="0" indent="0">
              <a:buNone/>
            </a:pPr>
            <a:endParaRPr lang="en-US" sz="7000" dirty="0"/>
          </a:p>
          <a:p>
            <a:r>
              <a:rPr lang="pt-PT" sz="7000" dirty="0"/>
              <a:t>E o que vais fazer para demonstrar esse amor compassivo a todas as pessoas que encontrares, para que o reino de amor de Deus possa expandir-se e outros se apaixonem por Ele para sempre? </a:t>
            </a:r>
            <a:r>
              <a:rPr lang="en-US" sz="3800" dirty="0"/>
              <a:t> </a:t>
            </a:r>
          </a:p>
          <a:p>
            <a:endParaRPr lang="en-US" sz="5600" dirty="0"/>
          </a:p>
          <a:p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4266794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1117</TotalTime>
  <Words>3232</Words>
  <Application>Microsoft Macintosh PowerPoint</Application>
  <PresentationFormat>Ecrã Panorâmico</PresentationFormat>
  <Paragraphs>168</Paragraphs>
  <Slides>57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57</vt:i4>
      </vt:variant>
    </vt:vector>
  </HeadingPairs>
  <TitlesOfParts>
    <vt:vector size="67" baseType="lpstr">
      <vt:lpstr>Algerian</vt:lpstr>
      <vt:lpstr>Arial</vt:lpstr>
      <vt:lpstr>Arial Rounded MT Bold</vt:lpstr>
      <vt:lpstr>Calibri</vt:lpstr>
      <vt:lpstr>Calibri Light</vt:lpstr>
      <vt:lpstr>Futura Bk BT</vt:lpstr>
      <vt:lpstr>Futura LT Book</vt:lpstr>
      <vt:lpstr>Times New Roman</vt:lpstr>
      <vt:lpstr>Trajan Pro</vt:lpstr>
      <vt:lpstr>Office Theme</vt:lpstr>
      <vt:lpstr>Apresentação do PowerPoint</vt:lpstr>
      <vt:lpstr>A Colcha de Compaixão</vt:lpstr>
      <vt:lpstr>A Colcha de Compaixão</vt:lpstr>
      <vt:lpstr>A Colcha de Compaixão</vt:lpstr>
      <vt:lpstr>Compreender a Compaixão</vt:lpstr>
      <vt:lpstr>Apresentação do PowerPoint</vt:lpstr>
      <vt:lpstr> </vt:lpstr>
      <vt:lpstr> </vt:lpstr>
      <vt:lpstr> </vt:lpstr>
      <vt:lpstr>Apresentação do PowerPoint</vt:lpstr>
      <vt:lpstr> </vt:lpstr>
      <vt:lpstr>Jesus—o nosso modelo  de compaixão</vt:lpstr>
      <vt:lpstr>Apresentação do PowerPoint</vt:lpstr>
      <vt:lpstr>Mateus 9:36</vt:lpstr>
      <vt:lpstr>Apresentação do PowerPoint</vt:lpstr>
      <vt:lpstr>Apresentação do PowerPoint</vt:lpstr>
      <vt:lpstr>Apresentação do PowerPoint</vt:lpstr>
      <vt:lpstr>O que o Bom Samaritano nos Pode Ensinar Sobre a Compaixão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Nós Também Podemos Ser Bons Samaritanos</vt:lpstr>
      <vt:lpstr>Apresentação do PowerPoint</vt:lpstr>
      <vt:lpstr>Apresentação do PowerPoint</vt:lpstr>
      <vt:lpstr> A Compaixão Expressa a Verdadeira Religião </vt:lpstr>
      <vt:lpstr>Apresentação do PowerPoint</vt:lpstr>
      <vt:lpstr>Apresentação do PowerPoint</vt:lpstr>
      <vt:lpstr>  Ellen White escreveu:  </vt:lpstr>
      <vt:lpstr>  Ela continua:  </vt:lpstr>
      <vt:lpstr>Tornarmo-nos discípulos compassivos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Todos Precisamos de Compaixão</vt:lpstr>
      <vt:lpstr>Todos Precisamos de Compaixão</vt:lpstr>
      <vt:lpstr>Pequenos Atos de Compaixão Fazem uma Grande Diferença</vt:lpstr>
      <vt:lpstr>Apresentação do PowerPoint</vt:lpstr>
      <vt:lpstr>Apresentação do PowerPoint</vt:lpstr>
      <vt:lpstr>Apresentação do PowerPoint</vt:lpstr>
      <vt:lpstr>Apresentação do PowerPoint</vt:lpstr>
      <vt:lpstr>Investigadores analisaram as principais estratégias dos líderes compassivos.</vt:lpstr>
      <vt:lpstr>Um Desafio Compassivo</vt:lpstr>
      <vt:lpstr>Apresentação do PowerPoint</vt:lpstr>
      <vt:lpstr>Acabar com a Violência e o Abuso</vt:lpstr>
      <vt:lpstr>Acabar com a Violência e o Abuso</vt:lpstr>
      <vt:lpstr>Acabar com a Violência e o Abuso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God’s love</dc:title>
  <dc:creator>Erika Miike</dc:creator>
  <cp:lastModifiedBy>Daniel Bastos</cp:lastModifiedBy>
  <cp:revision>27</cp:revision>
  <dcterms:created xsi:type="dcterms:W3CDTF">2023-02-14T12:16:54Z</dcterms:created>
  <dcterms:modified xsi:type="dcterms:W3CDTF">2026-09-05T08:09:01Z</dcterms:modified>
</cp:coreProperties>
</file>