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12192000" cy="6858000"/>
  <p:defaultTextStyle>
    <a:defPPr>
      <a:defRPr lang="pt-B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1"/>
  </p:normalViewPr>
  <p:slideViewPr>
    <p:cSldViewPr>
      <p:cViewPr varScale="1">
        <p:scale>
          <a:sx n="38" d="100"/>
          <a:sy n="38" d="100"/>
        </p:scale>
        <p:origin x="1076"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lang="pt-B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lang="pt-B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lang="pt-B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4" name="Date Placeholder 3"/>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5" name="Footer Placeholder 4"/>
          <p:cNvSpPr>
            <a:spLocks noGrp="1"/>
          </p:cNvSpPr>
          <p:nvPr>
            <p:ph type="ftr" sz="quarter" idx="11"/>
          </p:nvPr>
        </p:nvSpPr>
        <p:spPr bwMode="auto"/>
        <p:txBody>
          <a:bodyPr/>
          <a:lstStyle/>
          <a:p>
            <a:pPr>
              <a:defRPr/>
            </a:pPr>
            <a:endParaRPr lang="pt-BR"/>
          </a:p>
        </p:txBody>
      </p:sp>
      <p:sp>
        <p:nvSpPr>
          <p:cNvPr id="6" name="Slide Number Placeholder 5"/>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5" name="Date Placeholder 4"/>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6" name="Footer Placeholder 5"/>
          <p:cNvSpPr>
            <a:spLocks noGrp="1"/>
          </p:cNvSpPr>
          <p:nvPr>
            <p:ph type="ftr" sz="quarter" idx="11"/>
          </p:nvPr>
        </p:nvSpPr>
        <p:spPr bwMode="auto"/>
        <p:txBody>
          <a:bodyPr/>
          <a:lstStyle/>
          <a:p>
            <a:pPr>
              <a:defRPr/>
            </a:pPr>
            <a:endParaRPr lang="pt-BR"/>
          </a:p>
        </p:txBody>
      </p:sp>
      <p:sp>
        <p:nvSpPr>
          <p:cNvPr id="7" name="Slide Number Placeholder 6"/>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lang="pt-B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7" name="Date Placeholder 6"/>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8" name="Footer Placeholder 7"/>
          <p:cNvSpPr>
            <a:spLocks noGrp="1"/>
          </p:cNvSpPr>
          <p:nvPr>
            <p:ph type="ftr" sz="quarter" idx="11"/>
          </p:nvPr>
        </p:nvSpPr>
        <p:spPr bwMode="auto"/>
        <p:txBody>
          <a:bodyPr/>
          <a:lstStyle/>
          <a:p>
            <a:pPr>
              <a:defRPr/>
            </a:pPr>
            <a:endParaRPr lang="pt-BR"/>
          </a:p>
        </p:txBody>
      </p:sp>
      <p:sp>
        <p:nvSpPr>
          <p:cNvPr id="9" name="Slide Number Placeholder 8"/>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lang="pt-BR"/>
          </a:p>
        </p:txBody>
      </p:sp>
      <p:sp>
        <p:nvSpPr>
          <p:cNvPr id="3" name="Date Placeholder 2"/>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4" name="Footer Placeholder 3"/>
          <p:cNvSpPr>
            <a:spLocks noGrp="1"/>
          </p:cNvSpPr>
          <p:nvPr>
            <p:ph type="ftr" sz="quarter" idx="11"/>
          </p:nvPr>
        </p:nvSpPr>
        <p:spPr bwMode="auto"/>
        <p:txBody>
          <a:bodyPr/>
          <a:lstStyle/>
          <a:p>
            <a:pPr>
              <a:defRPr/>
            </a:pPr>
            <a:endParaRPr lang="pt-BR"/>
          </a:p>
        </p:txBody>
      </p:sp>
      <p:sp>
        <p:nvSpPr>
          <p:cNvPr id="5" name="Slide Number Placeholder 4"/>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3" name="Footer Placeholder 2"/>
          <p:cNvSpPr>
            <a:spLocks noGrp="1"/>
          </p:cNvSpPr>
          <p:nvPr>
            <p:ph type="ftr" sz="quarter" idx="11"/>
          </p:nvPr>
        </p:nvSpPr>
        <p:spPr bwMode="auto"/>
        <p:txBody>
          <a:bodyPr/>
          <a:lstStyle/>
          <a:p>
            <a:pPr>
              <a:defRPr/>
            </a:pPr>
            <a:endParaRPr lang="pt-BR"/>
          </a:p>
        </p:txBody>
      </p:sp>
      <p:sp>
        <p:nvSpPr>
          <p:cNvPr id="4" name="Slide Number Placeholder 3"/>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pt-B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6" name="Footer Placeholder 5"/>
          <p:cNvSpPr>
            <a:spLocks noGrp="1"/>
          </p:cNvSpPr>
          <p:nvPr>
            <p:ph type="ftr" sz="quarter" idx="11"/>
          </p:nvPr>
        </p:nvSpPr>
        <p:spPr bwMode="auto"/>
        <p:txBody>
          <a:bodyPr/>
          <a:lstStyle/>
          <a:p>
            <a:pPr>
              <a:defRPr/>
            </a:pPr>
            <a:endParaRPr lang="pt-BR"/>
          </a:p>
        </p:txBody>
      </p:sp>
      <p:sp>
        <p:nvSpPr>
          <p:cNvPr id="7" name="Slide Number Placeholder 6"/>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lang="pt-BR"/>
          </a:p>
        </p:txBody>
      </p:sp>
      <p:sp>
        <p:nvSpPr>
          <p:cNvPr id="3" name="Picture Placeholder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pt-B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5" name="Date Placeholder 4"/>
          <p:cNvSpPr>
            <a:spLocks noGrp="1"/>
          </p:cNvSpPr>
          <p:nvPr>
            <p:ph type="dt" sz="half" idx="10"/>
          </p:nvPr>
        </p:nvSpPr>
        <p:spPr bwMode="auto"/>
        <p:txBody>
          <a:bodyPr/>
          <a:lstStyle/>
          <a:p>
            <a:pPr>
              <a:defRPr/>
            </a:pPr>
            <a:fld id="{10629ADE-8CFD-4149-873B-3F8662D8AEAA}" type="datetimeFigureOut">
              <a:rPr lang="pt-BR"/>
              <a:t>17/02/2025</a:t>
            </a:fld>
            <a:endParaRPr lang="pt-BR"/>
          </a:p>
        </p:txBody>
      </p:sp>
      <p:sp>
        <p:nvSpPr>
          <p:cNvPr id="6" name="Footer Placeholder 5"/>
          <p:cNvSpPr>
            <a:spLocks noGrp="1"/>
          </p:cNvSpPr>
          <p:nvPr>
            <p:ph type="ftr" sz="quarter" idx="11"/>
          </p:nvPr>
        </p:nvSpPr>
        <p:spPr bwMode="auto"/>
        <p:txBody>
          <a:bodyPr/>
          <a:lstStyle/>
          <a:p>
            <a:pPr>
              <a:defRPr/>
            </a:pPr>
            <a:endParaRPr lang="pt-BR"/>
          </a:p>
        </p:txBody>
      </p:sp>
      <p:sp>
        <p:nvSpPr>
          <p:cNvPr id="7" name="Slide Number Placeholder 6"/>
          <p:cNvSpPr>
            <a:spLocks noGrp="1"/>
          </p:cNvSpPr>
          <p:nvPr>
            <p:ph type="sldNum" sz="quarter" idx="12"/>
          </p:nvPr>
        </p:nvSpPr>
        <p:spPr bwMode="auto"/>
        <p:txBody>
          <a:bodyPr/>
          <a:lstStyle/>
          <a:p>
            <a:pPr>
              <a:defRPr/>
            </a:pPr>
            <a:fld id="{823ECBDF-92E9-42AC-A2BC-5761CD677A07}" type="slidenum">
              <a:rPr lang="pt-B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lang="pt-B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pt-B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0629ADE-8CFD-4149-873B-3F8662D8AEAA}" type="datetimeFigureOut">
              <a:rPr lang="pt-BR"/>
              <a:t>17/02/2025</a:t>
            </a:fld>
            <a:endParaRPr lang="pt-B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23ECBDF-92E9-42AC-A2BC-5761CD677A07}" type="slidenum">
              <a:rPr lang="pt-B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pt-B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cyclopedia.adventist.org/article?id=7CF2&amp;highlight=Anna%7CKnigh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Subtitle 2"/>
          <p:cNvSpPr>
            <a:spLocks noGrp="1"/>
          </p:cNvSpPr>
          <p:nvPr>
            <p:ph type="subTitle" idx="1"/>
          </p:nvPr>
        </p:nvSpPr>
        <p:spPr bwMode="auto">
          <a:xfrm>
            <a:off x="277092" y="2042698"/>
            <a:ext cx="5116945" cy="886914"/>
          </a:xfrm>
        </p:spPr>
        <p:txBody>
          <a:bodyPr>
            <a:noAutofit/>
          </a:bodyPr>
          <a:lstStyle/>
          <a:p>
            <a:pPr algn="l">
              <a:defRPr/>
            </a:pPr>
            <a:r>
              <a:rPr lang="pt-PT" sz="4400" dirty="0">
                <a:solidFill>
                  <a:srgbClr val="D72E67"/>
                </a:solidFill>
                <a:latin typeface="Botanical Flourish - Personal U"/>
                <a:ea typeface="Daydreamer"/>
                <a:cs typeface="Daydreamer"/>
              </a:rPr>
              <a:t>Sua filha</a:t>
            </a:r>
            <a:endParaRPr lang="pt-PT" sz="4400" b="1" dirty="0">
              <a:solidFill>
                <a:srgbClr val="D72E67"/>
              </a:solidFill>
              <a:latin typeface="Botanical Flourish - Personal U"/>
              <a:ea typeface="Daydreamer"/>
              <a:cs typeface="Daydreamer"/>
            </a:endParaRPr>
          </a:p>
        </p:txBody>
      </p:sp>
      <p:sp>
        <p:nvSpPr>
          <p:cNvPr id="5" name="TextBox 4"/>
          <p:cNvSpPr txBox="1"/>
          <p:nvPr/>
        </p:nvSpPr>
        <p:spPr bwMode="auto">
          <a:xfrm>
            <a:off x="1385456" y="634855"/>
            <a:ext cx="5286608" cy="292388"/>
          </a:xfrm>
          <a:prstGeom prst="rect">
            <a:avLst/>
          </a:prstGeom>
          <a:noFill/>
        </p:spPr>
        <p:txBody>
          <a:bodyPr wrap="square">
            <a:spAutoFit/>
          </a:bodyPr>
          <a:lstStyle/>
          <a:p>
            <a:pPr>
              <a:defRPr/>
            </a:pPr>
            <a:r>
              <a:rPr lang="pt-BR" sz="1300" dirty="0">
                <a:solidFill>
                  <a:schemeClr val="bg1"/>
                </a:solidFill>
                <a:latin typeface="Montserrat Medium"/>
              </a:rPr>
              <a:t>2025 DIA INTERNACIONAL DE ORAÇÃO DAS MULHERES</a:t>
            </a:r>
            <a:endParaRPr dirty="0"/>
          </a:p>
        </p:txBody>
      </p:sp>
      <p:sp>
        <p:nvSpPr>
          <p:cNvPr id="4" name="TextBox 3"/>
          <p:cNvSpPr txBox="1"/>
          <p:nvPr/>
        </p:nvSpPr>
        <p:spPr bwMode="auto">
          <a:xfrm>
            <a:off x="277092" y="1306195"/>
            <a:ext cx="6622472" cy="646331"/>
          </a:xfrm>
          <a:prstGeom prst="rect">
            <a:avLst/>
          </a:prstGeom>
          <a:noFill/>
        </p:spPr>
        <p:txBody>
          <a:bodyPr wrap="square">
            <a:spAutoFit/>
          </a:bodyPr>
          <a:lstStyle/>
          <a:p>
            <a:pPr>
              <a:defRPr/>
            </a:pPr>
            <a:r>
              <a:rPr lang="pt-PT" sz="3600" spc="-150" dirty="0">
                <a:solidFill>
                  <a:srgbClr val="56133C"/>
                </a:solidFill>
                <a:latin typeface="Montserrat Light"/>
                <a:ea typeface="Times New Roman"/>
                <a:cs typeface="Calibri"/>
              </a:rPr>
              <a:t>Descobrir a Alegria de Ser</a:t>
            </a:r>
            <a:endParaRPr lang="pt-BR" sz="3600" spc="-150" dirty="0">
              <a:solidFill>
                <a:srgbClr val="56133C"/>
              </a:solidFill>
              <a:latin typeface="Montserrat Light"/>
            </a:endParaRPr>
          </a:p>
        </p:txBody>
      </p:sp>
      <p:sp>
        <p:nvSpPr>
          <p:cNvPr id="2" name="TextBox 1"/>
          <p:cNvSpPr txBox="1"/>
          <p:nvPr/>
        </p:nvSpPr>
        <p:spPr bwMode="auto">
          <a:xfrm>
            <a:off x="3806768" y="2331478"/>
            <a:ext cx="3691870" cy="923330"/>
          </a:xfrm>
          <a:prstGeom prst="rect">
            <a:avLst/>
          </a:prstGeom>
          <a:noFill/>
        </p:spPr>
        <p:txBody>
          <a:bodyPr wrap="square" rtlCol="0">
            <a:spAutoFit/>
          </a:bodyPr>
          <a:lstStyle/>
          <a:p>
            <a:pPr marL="0" marR="0" algn="ctr">
              <a:defRPr/>
            </a:pPr>
            <a:r>
              <a:rPr lang="pt-PT" dirty="0">
                <a:latin typeface="Avenir Book"/>
                <a:ea typeface="Calibri"/>
                <a:cs typeface="Calibri"/>
              </a:rPr>
              <a:t>Escrito</a:t>
            </a:r>
            <a:r>
              <a:rPr lang="en-US" dirty="0">
                <a:latin typeface="Avenir Book"/>
                <a:ea typeface="Calibri"/>
                <a:cs typeface="Calibri"/>
              </a:rPr>
              <a:t> por</a:t>
            </a:r>
            <a:r>
              <a:rPr lang="en-US" sz="1800" dirty="0">
                <a:latin typeface="Avenir Book"/>
                <a:ea typeface="Calibri"/>
                <a:cs typeface="Calibri"/>
              </a:rPr>
              <a:t> Charissa Torossian</a:t>
            </a:r>
            <a:endParaRPr lang="en-US" sz="1800" dirty="0">
              <a:latin typeface="Calibri"/>
              <a:ea typeface="Calibri"/>
              <a:cs typeface="Times New Roman"/>
            </a:endParaRPr>
          </a:p>
          <a:p>
            <a:pPr marL="0" marR="0" algn="ctr">
              <a:defRPr/>
            </a:pPr>
            <a:r>
              <a:rPr lang="en-US" sz="1800" dirty="0">
                <a:latin typeface="Avenir Book"/>
                <a:ea typeface="Calibri"/>
                <a:cs typeface="Calibri"/>
              </a:rPr>
              <a:t> </a:t>
            </a:r>
            <a:endParaRPr lang="en-US" sz="1800" dirty="0">
              <a:latin typeface="Calibri"/>
              <a:ea typeface="Calibri"/>
              <a:cs typeface="Times New Roman"/>
            </a:endParaRPr>
          </a:p>
          <a:p>
            <a:pPr>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7" y="2420470"/>
            <a:ext cx="9959109" cy="3922603"/>
          </a:xfrm>
        </p:spPr>
        <p:txBody>
          <a:bodyPr>
            <a:normAutofit/>
          </a:bodyPr>
          <a:lstStyle/>
          <a:p>
            <a:pPr marL="457200" marR="0" lvl="1" indent="0">
              <a:buClr>
                <a:srgbClr val="000000"/>
              </a:buClr>
              <a:buNone/>
              <a:defRPr/>
            </a:pPr>
            <a:endParaRPr lang="en-US" dirty="0">
              <a:solidFill>
                <a:schemeClr val="accent1">
                  <a:lumMod val="75000"/>
                </a:schemeClr>
              </a:solidFill>
              <a:latin typeface="Calibri"/>
              <a:ea typeface="Calibri"/>
              <a:cs typeface="Times New Roman"/>
            </a:endParaRPr>
          </a:p>
          <a:p>
            <a:pPr marL="0" marR="0" indent="0" algn="ctr">
              <a:buNone/>
              <a:defRPr/>
            </a:pPr>
            <a:r>
              <a:rPr lang="pt-PT" i="1" dirty="0">
                <a:solidFill>
                  <a:schemeClr val="accent1">
                    <a:lumMod val="75000"/>
                  </a:schemeClr>
                </a:solidFill>
                <a:latin typeface="Avenir Book"/>
                <a:ea typeface="Calibri"/>
                <a:cs typeface="Times New Roman"/>
              </a:rPr>
              <a:t>"Contudo, cada um de vós, em particular, ame a sua mulher como a si mesmo, e a mulher respeite o seu marido”.</a:t>
            </a:r>
          </a:p>
          <a:p>
            <a:pPr marL="0" marR="0" indent="0" algn="ctr">
              <a:buNone/>
              <a:defRPr/>
            </a:pPr>
            <a:r>
              <a:rPr lang="pt-PT" i="1" dirty="0">
                <a:solidFill>
                  <a:schemeClr val="accent1">
                    <a:lumMod val="75000"/>
                  </a:schemeClr>
                </a:solidFill>
                <a:latin typeface="Avenir Book"/>
                <a:ea typeface="Calibri"/>
                <a:cs typeface="Times New Roman"/>
              </a:rPr>
              <a:t>(Efésios 5:33)</a:t>
            </a:r>
            <a:endParaRPr lang="pt-B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13593" y="2153516"/>
            <a:ext cx="9959109" cy="4351338"/>
          </a:xfrm>
        </p:spPr>
        <p:txBody>
          <a:bodyPr>
            <a:normAutofit/>
          </a:bodyPr>
          <a:lstStyle/>
          <a:p>
            <a:pPr marL="0" indent="0">
              <a:buNone/>
              <a:defRPr/>
            </a:pPr>
            <a:endParaRPr lang="en-US" sz="1800" dirty="0">
              <a:solidFill>
                <a:srgbClr val="000000"/>
              </a:solidFill>
              <a:latin typeface="Avenir Book"/>
              <a:ea typeface="Times New Roman"/>
              <a:cs typeface="Open Sans"/>
            </a:endParaRPr>
          </a:p>
          <a:p>
            <a:pPr marL="0" indent="0">
              <a:buNone/>
              <a:defRPr/>
            </a:pPr>
            <a:r>
              <a:rPr lang="pt-PT" sz="2400" dirty="0">
                <a:solidFill>
                  <a:schemeClr val="accent1">
                    <a:lumMod val="75000"/>
                  </a:schemeClr>
                </a:solidFill>
                <a:latin typeface="Avenir Book"/>
                <a:ea typeface="Times New Roman"/>
                <a:cs typeface="Open Sans"/>
              </a:rPr>
              <a:t>Certo dia, um médico disse: “Se as mulheres se sentissem verdadeiramente respeitadas nos seus papéis de esposas e mães, não sentiriam a necessidade de os abandonar por algo melhor. Se se sentissem iguais aos homens em termos de valor pessoal, não precisariam de ser equivalentes aos homens em termos de responsabilidade. Se elas pudessem apenas desfrutar da dignidade e do estatuto que lhes foram concedidos pelo Criador, então a sua feminilidade seria valorizada como o seu maior bem, em vez de ser desprezada como uma roupa velha a ser descartada. Não há dúvida de que o futuro de uma nação depende da forma como vê as suas mulheres, e espero que ensinemos as nossas meninas a sentirem-se felizes por terem sido escolhidas por Deus para os prazeres especiais da feminilidade”.</a:t>
            </a:r>
            <a:endParaRPr lang="pt-B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Title 1"/>
          <p:cNvSpPr>
            <a:spLocks noGrp="1"/>
          </p:cNvSpPr>
          <p:nvPr>
            <p:ph type="title"/>
          </p:nvPr>
        </p:nvSpPr>
        <p:spPr bwMode="auto">
          <a:xfrm>
            <a:off x="2676237" y="217344"/>
            <a:ext cx="7483764" cy="1325563"/>
          </a:xfrm>
        </p:spPr>
        <p:txBody>
          <a:bodyPr>
            <a:normAutofit fontScale="90000"/>
          </a:bodyPr>
          <a:lstStyle/>
          <a:p>
            <a:pPr marL="0" marR="0">
              <a:defRPr/>
            </a:pPr>
            <a:br>
              <a:rPr lang="en-US" sz="4000" b="1" dirty="0">
                <a:solidFill>
                  <a:srgbClr val="000000"/>
                </a:solidFill>
                <a:latin typeface="Avenir Book"/>
                <a:ea typeface="Calibri"/>
                <a:cs typeface="Times New Roman"/>
              </a:rPr>
            </a:br>
            <a:r>
              <a:rPr lang="en-US" sz="3600" b="1" dirty="0">
                <a:solidFill>
                  <a:schemeClr val="bg1">
                    <a:lumMod val="95000"/>
                  </a:schemeClr>
                </a:solidFill>
                <a:latin typeface="Avenir Book"/>
                <a:ea typeface="Calibri"/>
                <a:cs typeface="Times New Roman"/>
              </a:rPr>
              <a:t>PERGUNTA PARA DISCUSSÃO</a:t>
            </a:r>
            <a:br>
              <a:rPr lang="en-US" sz="3600" dirty="0">
                <a:latin typeface="Calibri"/>
                <a:ea typeface="Calibri"/>
                <a:cs typeface="Times New Roman"/>
              </a:rPr>
            </a:br>
            <a:r>
              <a:rPr lang="en-US" sz="3600" b="1" dirty="0">
                <a:solidFill>
                  <a:srgbClr val="000000"/>
                </a:solidFill>
                <a:latin typeface="Avenir Book"/>
                <a:ea typeface="Calibri"/>
                <a:cs typeface="Times New Roman"/>
              </a:rPr>
              <a:t> </a:t>
            </a:r>
            <a:br>
              <a:rPr lang="en-US" sz="3600" dirty="0">
                <a:latin typeface="Calibri"/>
                <a:ea typeface="Calibri"/>
                <a:cs typeface="Times New Roman"/>
              </a:rPr>
            </a:br>
            <a:endParaRPr lang="pt-BR" sz="3600" dirty="0">
              <a:solidFill>
                <a:schemeClr val="bg1"/>
              </a:solidFill>
              <a:latin typeface="Montserrat Light"/>
            </a:endParaRPr>
          </a:p>
        </p:txBody>
      </p:sp>
      <p:sp>
        <p:nvSpPr>
          <p:cNvPr id="5" name="Content Placeholder 2"/>
          <p:cNvSpPr>
            <a:spLocks noGrp="1"/>
          </p:cNvSpPr>
          <p:nvPr>
            <p:ph idx="1"/>
          </p:nvPr>
        </p:nvSpPr>
        <p:spPr bwMode="auto">
          <a:xfrm>
            <a:off x="2676236" y="1542906"/>
            <a:ext cx="7483764" cy="4968729"/>
          </a:xfrm>
        </p:spPr>
        <p:txBody>
          <a:bodyPr/>
          <a:lstStyle/>
          <a:p>
            <a:pPr marL="342900" marR="0" lvl="0" indent="-342900">
              <a:buFont typeface="Wingdings"/>
              <a:buChar char=""/>
              <a:defRPr/>
            </a:pPr>
            <a:endParaRPr lang="en-CA" sz="1800" dirty="0">
              <a:solidFill>
                <a:srgbClr val="000000"/>
              </a:solidFill>
              <a:latin typeface="Avenir Book"/>
              <a:ea typeface="Calibri"/>
              <a:cs typeface="Times New Roman"/>
            </a:endParaRPr>
          </a:p>
          <a:p>
            <a:pPr marL="342900" marR="0" lvl="0" indent="-342900">
              <a:buFont typeface="Wingdings"/>
              <a:buChar char=""/>
              <a:defRPr/>
            </a:pPr>
            <a:endParaRPr lang="en-CA" sz="1800" dirty="0">
              <a:solidFill>
                <a:srgbClr val="000000"/>
              </a:solidFill>
              <a:latin typeface="Avenir Book"/>
              <a:ea typeface="Calibri"/>
              <a:cs typeface="Times New Roman"/>
            </a:endParaRPr>
          </a:p>
          <a:p>
            <a:pPr marL="342900" marR="0" lvl="0" indent="-342900">
              <a:buFont typeface="Wingdings"/>
              <a:buChar char=""/>
              <a:defRPr/>
            </a:pPr>
            <a:r>
              <a:rPr lang="pt-PT" dirty="0">
                <a:solidFill>
                  <a:srgbClr val="C00000"/>
                </a:solidFill>
                <a:latin typeface="Avenir Book"/>
                <a:ea typeface="Calibri"/>
                <a:cs typeface="Times New Roman"/>
              </a:rPr>
              <a:t>Como é que acha que podemos celebrar melhor e abraçar as diferenças dadas por Deus entre homens e mulheres nas nossas famílias e nas nossas igrejas?</a:t>
            </a:r>
          </a:p>
          <a:p>
            <a:pPr marL="342900" marR="0" lvl="0" indent="-342900">
              <a:buFont typeface="Wingdings"/>
              <a:buChar char=""/>
              <a:defRPr/>
            </a:pPr>
            <a:r>
              <a:rPr lang="pt-PT" dirty="0">
                <a:solidFill>
                  <a:srgbClr val="C00000"/>
                </a:solidFill>
                <a:latin typeface="Avenir Book"/>
                <a:ea typeface="Calibri"/>
                <a:cs typeface="Times New Roman"/>
              </a:rPr>
              <a:t>O que é que essas diferenças nos ensinam sobre o nosso Criador?</a:t>
            </a:r>
            <a:endParaRPr lang="pt-B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265546" y="2018805"/>
            <a:ext cx="9848271" cy="4607625"/>
          </a:xfrm>
        </p:spPr>
        <p:txBody>
          <a:bodyPr>
            <a:normAutofit/>
          </a:bodyPr>
          <a:lstStyle/>
          <a:p>
            <a:pPr marL="0" marR="0">
              <a:defRPr/>
            </a:pPr>
            <a:r>
              <a:rPr lang="pt-PT" sz="2400" dirty="0">
                <a:solidFill>
                  <a:schemeClr val="accent1">
                    <a:lumMod val="75000"/>
                  </a:schemeClr>
                </a:solidFill>
                <a:latin typeface="Avenir Book"/>
                <a:ea typeface="Calibri"/>
                <a:cs typeface="Times New Roman"/>
              </a:rPr>
              <a:t>Somos complementares uns dos outros por desígnio divino. As mulheres são   intencionalmente projetadas por Deus para serem diferentes dos homens.</a:t>
            </a:r>
          </a:p>
          <a:p>
            <a:pPr marL="0" marR="0">
              <a:defRPr/>
            </a:pPr>
            <a:r>
              <a:rPr lang="pt-PT" sz="2400" dirty="0">
                <a:solidFill>
                  <a:schemeClr val="accent1">
                    <a:lumMod val="75000"/>
                  </a:schemeClr>
                </a:solidFill>
                <a:latin typeface="Avenir Book"/>
                <a:ea typeface="Calibri"/>
                <a:cs typeface="Times New Roman"/>
              </a:rPr>
              <a:t>O que caracteriza a vida das mulheres piedosas?</a:t>
            </a:r>
          </a:p>
          <a:p>
            <a:pPr marL="0" marR="0">
              <a:defRPr/>
            </a:pPr>
            <a:r>
              <a:rPr lang="pt-PT" sz="2400" dirty="0">
                <a:solidFill>
                  <a:schemeClr val="accent1">
                    <a:lumMod val="75000"/>
                  </a:schemeClr>
                </a:solidFill>
                <a:latin typeface="Avenir Book"/>
                <a:ea typeface="Calibri"/>
                <a:cs typeface="Times New Roman"/>
              </a:rPr>
              <a:t>Uma mulher piedosa é uma mulher que se identifica como pertencente a Deus.</a:t>
            </a:r>
          </a:p>
          <a:p>
            <a:pPr marL="0" marR="0">
              <a:defRPr/>
            </a:pPr>
            <a:r>
              <a:rPr lang="pt-PT" sz="2400" dirty="0">
                <a:solidFill>
                  <a:schemeClr val="accent1">
                    <a:lumMod val="75000"/>
                  </a:schemeClr>
                </a:solidFill>
                <a:latin typeface="Avenir Book"/>
                <a:ea typeface="Calibri"/>
                <a:cs typeface="Times New Roman"/>
              </a:rPr>
              <a:t>Como a mulher do nosso sermão de hoje, as mulheres piedosas sabem que são filhas de Deus.   filhas de Deus.</a:t>
            </a:r>
          </a:p>
          <a:p>
            <a:pPr marL="0" marR="0" indent="0">
              <a:buNone/>
              <a:defRPr/>
            </a:pPr>
            <a:r>
              <a:rPr lang="pt-PT" sz="2400" dirty="0">
                <a:solidFill>
                  <a:schemeClr val="accent1">
                    <a:lumMod val="75000"/>
                  </a:schemeClr>
                </a:solidFill>
                <a:latin typeface="Avenir Book"/>
                <a:ea typeface="Calibri"/>
                <a:cs typeface="Times New Roman"/>
              </a:rPr>
              <a:t>Em Provérbios 31, Salomão descreve de forma famosa como é uma mulher piedosa. E o seu público-alvo neste capítulo são os homens:</a:t>
            </a:r>
          </a:p>
          <a:p>
            <a:pPr marL="0" marR="0" indent="0">
              <a:buNone/>
              <a:defRPr/>
            </a:pPr>
            <a:r>
              <a:rPr lang="pt-PT" sz="2400" dirty="0">
                <a:solidFill>
                  <a:schemeClr val="accent1">
                    <a:lumMod val="75000"/>
                  </a:schemeClr>
                </a:solidFill>
                <a:latin typeface="Avenir Book"/>
                <a:ea typeface="Calibri"/>
                <a:cs typeface="Times New Roman"/>
              </a:rPr>
              <a:t>"Quem pode achar uma esposa virtuosa? Porque o seu valor é muito superior ao dos rubis”. (Provérbios 31:10)</a:t>
            </a:r>
            <a:endParaRPr lang="en-US" sz="2400" dirty="0">
              <a:solidFill>
                <a:schemeClr val="accent1">
                  <a:lumMod val="75000"/>
                </a:schemeClr>
              </a:solidFill>
              <a:latin typeface="Calibri"/>
              <a:ea typeface="Calibri"/>
              <a:cs typeface="Times New Roman"/>
            </a:endParaRPr>
          </a:p>
          <a:p>
            <a:pPr>
              <a:defRPr/>
            </a:pPr>
            <a:endParaRPr lang="pt-BR" dirty="0"/>
          </a:p>
        </p:txBody>
      </p:sp>
      <p:sp>
        <p:nvSpPr>
          <p:cNvPr id="2" name="Title 1"/>
          <p:cNvSpPr>
            <a:spLocks noGrp="1"/>
          </p:cNvSpPr>
          <p:nvPr>
            <p:ph type="title"/>
          </p:nvPr>
        </p:nvSpPr>
        <p:spPr bwMode="auto">
          <a:xfrm>
            <a:off x="265546" y="873126"/>
            <a:ext cx="9848271" cy="1325563"/>
          </a:xfrm>
        </p:spPr>
        <p:txBody>
          <a:bodyPr>
            <a:normAutofit/>
          </a:bodyPr>
          <a:lstStyle/>
          <a:p>
            <a:pPr>
              <a:defRPr/>
            </a:pPr>
            <a:r>
              <a:rPr lang="en-US" sz="2800" b="1" dirty="0">
                <a:solidFill>
                  <a:schemeClr val="accent1">
                    <a:lumMod val="75000"/>
                  </a:schemeClr>
                </a:solidFill>
                <a:latin typeface="Avenir Book"/>
                <a:ea typeface="Calibri"/>
                <a:cs typeface="Times New Roman"/>
              </a:rPr>
              <a:t>MULHER DE DEUS</a:t>
            </a:r>
            <a:br>
              <a:rPr lang="en-US" sz="2400" b="1" dirty="0">
                <a:solidFill>
                  <a:schemeClr val="accent1">
                    <a:lumMod val="75000"/>
                  </a:schemeClr>
                </a:solidFill>
                <a:latin typeface="Calibri"/>
                <a:ea typeface="Calibri"/>
                <a:cs typeface="Times New Roman"/>
              </a:rPr>
            </a:br>
            <a:endParaRPr lang="pt-BR" sz="2400" b="1" dirty="0">
              <a:solidFill>
                <a:schemeClr val="accent1">
                  <a:lumMod val="75000"/>
                </a:schemeClr>
              </a:solidFill>
              <a:latin typeface="Montserrat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1502229" y="3068960"/>
            <a:ext cx="8136904" cy="3158836"/>
          </a:xfrm>
        </p:spPr>
        <p:txBody>
          <a:bodyPr>
            <a:normAutofit/>
          </a:bodyPr>
          <a:lstStyle/>
          <a:p>
            <a:pPr marL="0" indent="0" algn="ctr">
              <a:buNone/>
            </a:pPr>
            <a:r>
              <a:rPr lang="pt-PT" sz="2400" dirty="0">
                <a:solidFill>
                  <a:schemeClr val="accent1">
                    <a:lumMod val="75000"/>
                  </a:schemeClr>
                </a:solidFill>
                <a:latin typeface="Avenir Book"/>
                <a:cs typeface="Times New Roman"/>
              </a:rPr>
              <a:t>"O coração do seu marido confia nela com segurança; e ele não terá falta de lucro. Ela faz-lhe bem e não mal todos os dias da sua vida”. </a:t>
            </a:r>
          </a:p>
          <a:p>
            <a:pPr marL="0" indent="0" algn="ctr">
              <a:buNone/>
            </a:pPr>
            <a:r>
              <a:rPr lang="pt-PT" sz="2400" dirty="0">
                <a:solidFill>
                  <a:schemeClr val="accent1">
                    <a:lumMod val="75000"/>
                  </a:schemeClr>
                </a:solidFill>
                <a:latin typeface="Avenir Book"/>
                <a:cs typeface="Times New Roman"/>
              </a:rPr>
              <a:t>(Provérbios 31:11-12)</a:t>
            </a:r>
          </a:p>
          <a:p>
            <a:pPr marL="0" indent="0" algn="ctr">
              <a:buNone/>
              <a:defRPr/>
            </a:pPr>
            <a:br>
              <a:rPr lang="en-US" sz="2800" dirty="0">
                <a:solidFill>
                  <a:schemeClr val="accent1">
                    <a:lumMod val="75000"/>
                  </a:schemeClr>
                </a:solidFill>
                <a:latin typeface="Avenir Book"/>
                <a:ea typeface="Calibri"/>
                <a:cs typeface="Times New Roman"/>
              </a:rPr>
            </a:br>
            <a:endParaRPr lang="en-US" dirty="0"/>
          </a:p>
        </p:txBody>
      </p:sp>
      <p:sp>
        <p:nvSpPr>
          <p:cNvPr id="2" name="Title 1"/>
          <p:cNvSpPr>
            <a:spLocks noGrp="1"/>
          </p:cNvSpPr>
          <p:nvPr>
            <p:ph type="title"/>
          </p:nvPr>
        </p:nvSpPr>
        <p:spPr bwMode="auto">
          <a:xfrm>
            <a:off x="646546" y="1227137"/>
            <a:ext cx="9848271" cy="1052925"/>
          </a:xfrm>
        </p:spPr>
        <p:txBody>
          <a:bodyPr>
            <a:normAutofit fontScale="90000"/>
          </a:bodyPr>
          <a:lstStyle/>
          <a:p>
            <a:pPr marR="0" lvl="0" algn="ctr">
              <a:buClr>
                <a:srgbClr val="000000"/>
              </a:buClr>
              <a:defRPr/>
            </a:pPr>
            <a:br>
              <a:rPr lang="en-CA" sz="3200" b="1" dirty="0">
                <a:solidFill>
                  <a:srgbClr val="000000"/>
                </a:solidFill>
                <a:latin typeface="Avenir Book"/>
                <a:ea typeface="Calibri"/>
                <a:cs typeface="Times New Roman"/>
              </a:rPr>
            </a:br>
            <a:br>
              <a:rPr lang="en-CA" sz="3200" b="1" dirty="0">
                <a:solidFill>
                  <a:srgbClr val="000000"/>
                </a:solidFill>
                <a:latin typeface="Avenir Book"/>
                <a:ea typeface="Calibri"/>
                <a:cs typeface="Times New Roman"/>
              </a:rPr>
            </a:br>
            <a:r>
              <a:rPr lang="en-CA" sz="3200" b="1" dirty="0">
                <a:solidFill>
                  <a:srgbClr val="000000"/>
                </a:solidFill>
                <a:latin typeface="Avenir Book"/>
                <a:ea typeface="Calibri"/>
                <a:cs typeface="Times New Roman"/>
              </a:rPr>
              <a:t> </a:t>
            </a:r>
            <a:br>
              <a:rPr lang="en-CA" sz="3200" b="1" dirty="0">
                <a:solidFill>
                  <a:srgbClr val="000000"/>
                </a:solidFill>
                <a:latin typeface="Avenir Book"/>
                <a:ea typeface="Calibri"/>
                <a:cs typeface="Times New Roman"/>
              </a:rPr>
            </a:br>
            <a:r>
              <a:rPr lang="en-CA" sz="3100" b="1" dirty="0">
                <a:solidFill>
                  <a:schemeClr val="accent1">
                    <a:lumMod val="75000"/>
                  </a:schemeClr>
                </a:solidFill>
                <a:latin typeface="Avenir Book"/>
                <a:ea typeface="Calibri"/>
                <a:cs typeface="Times New Roman"/>
              </a:rPr>
              <a:t>1. </a:t>
            </a:r>
            <a:r>
              <a:rPr lang="pt-PT" sz="3100" b="1" dirty="0">
                <a:solidFill>
                  <a:schemeClr val="accent1">
                    <a:lumMod val="75000"/>
                  </a:schemeClr>
                </a:solidFill>
                <a:latin typeface="Avenir Book"/>
                <a:ea typeface="Calibri"/>
                <a:cs typeface="Times New Roman"/>
              </a:rPr>
              <a:t>Uma mulher de Deus não tem preço por causa do seu CARÁCTER.</a:t>
            </a:r>
            <a:r>
              <a:rPr lang="en-CA" sz="3100" dirty="0">
                <a:solidFill>
                  <a:schemeClr val="accent1">
                    <a:lumMod val="75000"/>
                  </a:schemeClr>
                </a:solidFill>
                <a:latin typeface="Avenir Book"/>
                <a:ea typeface="Calibri"/>
                <a:cs typeface="Times New Roman"/>
              </a:rPr>
              <a:t> </a:t>
            </a:r>
            <a:br>
              <a:rPr lang="en-US" sz="3100" dirty="0">
                <a:solidFill>
                  <a:schemeClr val="accent1">
                    <a:lumMod val="75000"/>
                  </a:schemeClr>
                </a:solidFill>
                <a:latin typeface="Calibri"/>
                <a:ea typeface="Calibri"/>
                <a:cs typeface="Times New Roman"/>
              </a:rPr>
            </a:br>
            <a:br>
              <a:rPr lang="en-US" sz="3200" dirty="0">
                <a:latin typeface="Calibri"/>
                <a:ea typeface="Calibri"/>
                <a:cs typeface="Times New Roman"/>
              </a:rPr>
            </a:br>
            <a:br>
              <a:rPr lang="en-US" sz="3200" dirty="0">
                <a:latin typeface="Calibri"/>
                <a:ea typeface="Calibri"/>
                <a:cs typeface="Times New Roman"/>
              </a:rPr>
            </a:br>
            <a:endParaRPr lang="pt-BR" sz="3200" dirty="0">
              <a:latin typeface="Montserrat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67408" y="2708920"/>
            <a:ext cx="8278726" cy="2508004"/>
          </a:xfrm>
        </p:spPr>
        <p:txBody>
          <a:bodyPr>
            <a:normAutofit/>
          </a:bodyPr>
          <a:lstStyle/>
          <a:p>
            <a:pPr marL="0" marR="0">
              <a:defRPr/>
            </a:pPr>
            <a:r>
              <a:rPr lang="pt-PT" sz="2800" dirty="0">
                <a:solidFill>
                  <a:schemeClr val="accent1">
                    <a:lumMod val="75000"/>
                  </a:schemeClr>
                </a:solidFill>
                <a:latin typeface="Avenir Book"/>
                <a:ea typeface="Calibri"/>
                <a:cs typeface="Times New Roman"/>
              </a:rPr>
              <a:t>Em Provérbios 31, vemos que uma mulher piedosa é alguém em quem o marido pode confiar.</a:t>
            </a:r>
          </a:p>
          <a:p>
            <a:pPr marL="0" marR="0">
              <a:defRPr/>
            </a:pPr>
            <a:r>
              <a:rPr lang="pt-PT" sz="2800" dirty="0">
                <a:solidFill>
                  <a:schemeClr val="accent1">
                    <a:lumMod val="75000"/>
                  </a:schemeClr>
                </a:solidFill>
                <a:latin typeface="Avenir Book"/>
                <a:ea typeface="Calibri"/>
                <a:cs typeface="Times New Roman"/>
              </a:rPr>
              <a:t>Ele é abençoado e afirmado pela presença dela na sua vida.</a:t>
            </a:r>
          </a:p>
          <a:p>
            <a:pPr marL="0" marR="0">
              <a:defRPr/>
            </a:pPr>
            <a:r>
              <a:rPr lang="pt-PT" sz="2800" dirty="0">
                <a:solidFill>
                  <a:schemeClr val="accent1">
                    <a:lumMod val="75000"/>
                  </a:schemeClr>
                </a:solidFill>
                <a:latin typeface="Avenir Book"/>
                <a:ea typeface="Calibri"/>
                <a:cs typeface="Times New Roman"/>
              </a:rPr>
              <a:t>Ele alcança todo o seu potencial por causa dela.</a:t>
            </a:r>
            <a:endParaRPr lang="pt-B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6" y="2001116"/>
            <a:ext cx="9959109" cy="4351338"/>
          </a:xfrm>
        </p:spPr>
        <p:txBody>
          <a:bodyPr>
            <a:normAutofit/>
          </a:bodyPr>
          <a:lstStyle/>
          <a:p>
            <a:pPr marL="0" marR="0" indent="0">
              <a:buNone/>
              <a:defRPr/>
            </a:pPr>
            <a:r>
              <a:rPr lang="pt-PT" sz="2800" dirty="0">
                <a:solidFill>
                  <a:schemeClr val="accent1">
                    <a:lumMod val="75000"/>
                  </a:schemeClr>
                </a:solidFill>
                <a:latin typeface="Avenir Book"/>
                <a:ea typeface="Calibri"/>
                <a:cs typeface="Times New Roman"/>
              </a:rPr>
              <a:t>Martin </a:t>
            </a:r>
            <a:r>
              <a:rPr lang="pt-PT" sz="2800" dirty="0" err="1">
                <a:solidFill>
                  <a:schemeClr val="accent1">
                    <a:lumMod val="75000"/>
                  </a:schemeClr>
                </a:solidFill>
                <a:latin typeface="Avenir Book"/>
                <a:ea typeface="Calibri"/>
                <a:cs typeface="Times New Roman"/>
              </a:rPr>
              <a:t>Luther</a:t>
            </a:r>
            <a:r>
              <a:rPr lang="pt-PT" sz="2800" dirty="0">
                <a:solidFill>
                  <a:schemeClr val="accent1">
                    <a:lumMod val="75000"/>
                  </a:schemeClr>
                </a:solidFill>
                <a:latin typeface="Avenir Book"/>
                <a:ea typeface="Calibri"/>
                <a:cs typeface="Times New Roman"/>
              </a:rPr>
              <a:t> King Jr. disse uma vez que sonhava com o dia em que os seus filhos viveriam num mundo onde não seriam julgados pela cor da sua pele, mas sim pelo </a:t>
            </a:r>
            <a:r>
              <a:rPr lang="pt-PT" sz="2800" u="sng" dirty="0">
                <a:solidFill>
                  <a:schemeClr val="accent1">
                    <a:lumMod val="75000"/>
                  </a:schemeClr>
                </a:solidFill>
                <a:latin typeface="Avenir Book"/>
                <a:ea typeface="Calibri"/>
                <a:cs typeface="Times New Roman"/>
              </a:rPr>
              <a:t>conteúdo do seu carácter</a:t>
            </a:r>
            <a:r>
              <a:rPr lang="pt-PT" sz="2800" dirty="0">
                <a:solidFill>
                  <a:schemeClr val="accent1">
                    <a:lumMod val="75000"/>
                  </a:schemeClr>
                </a:solidFill>
                <a:latin typeface="Avenir Book"/>
                <a:ea typeface="Calibri"/>
                <a:cs typeface="Times New Roman"/>
              </a:rPr>
              <a:t>.</a:t>
            </a:r>
          </a:p>
          <a:p>
            <a:pPr marL="0" marR="0" indent="0">
              <a:buNone/>
              <a:defRPr/>
            </a:pPr>
            <a:endParaRPr lang="en-US" sz="2800" dirty="0">
              <a:solidFill>
                <a:schemeClr val="accent1">
                  <a:lumMod val="75000"/>
                </a:schemeClr>
              </a:solidFill>
              <a:latin typeface="Calibri"/>
              <a:ea typeface="Calibri"/>
              <a:cs typeface="Times New Roman"/>
            </a:endParaRPr>
          </a:p>
          <a:p>
            <a:pPr marL="0" marR="0">
              <a:defRPr/>
            </a:pPr>
            <a:r>
              <a:rPr lang="pt-PT" sz="2800" dirty="0">
                <a:solidFill>
                  <a:schemeClr val="accent1">
                    <a:lumMod val="75000"/>
                  </a:schemeClr>
                </a:solidFill>
                <a:latin typeface="Avenir Book"/>
                <a:ea typeface="Times New Roman"/>
                <a:cs typeface="Open Sans"/>
              </a:rPr>
              <a:t>A ESSÊNCIA DE UMA MULHER PIEDOSA:</a:t>
            </a:r>
          </a:p>
          <a:p>
            <a:pPr marL="0" marR="0" indent="0">
              <a:buNone/>
              <a:defRPr/>
            </a:pPr>
            <a:r>
              <a:rPr lang="pt-PT" sz="2800" dirty="0">
                <a:solidFill>
                  <a:schemeClr val="accent1">
                    <a:lumMod val="75000"/>
                  </a:schemeClr>
                </a:solidFill>
                <a:latin typeface="Avenir Book"/>
                <a:ea typeface="Times New Roman"/>
                <a:cs typeface="Open Sans"/>
              </a:rPr>
              <a:t>"O encanto é enganoso e a beleza é passageira, mas a mulher que teme o Senhor será louvada”. (Provérbios 31:30)</a:t>
            </a:r>
            <a:endParaRPr lang="pt-B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7" y="1972235"/>
            <a:ext cx="9959109" cy="4392706"/>
          </a:xfrm>
        </p:spPr>
        <p:txBody>
          <a:bodyPr>
            <a:normAutofit/>
          </a:bodyPr>
          <a:lstStyle/>
          <a:p>
            <a:pPr marL="0" marR="0">
              <a:defRPr/>
            </a:pPr>
            <a:endParaRPr lang="en-US" sz="2400" dirty="0">
              <a:solidFill>
                <a:schemeClr val="accent1">
                  <a:lumMod val="75000"/>
                </a:schemeClr>
              </a:solidFill>
              <a:latin typeface="Avenir Book"/>
              <a:ea typeface="Times New Roman"/>
              <a:cs typeface="Open Sans"/>
            </a:endParaRPr>
          </a:p>
          <a:p>
            <a:pPr marL="0" marR="0">
              <a:defRPr/>
            </a:pPr>
            <a:r>
              <a:rPr lang="pt-PT" sz="2400" dirty="0">
                <a:solidFill>
                  <a:schemeClr val="accent1">
                    <a:lumMod val="75000"/>
                  </a:schemeClr>
                </a:solidFill>
                <a:latin typeface="Avenir Book"/>
                <a:ea typeface="Times New Roman"/>
                <a:cs typeface="Open Sans"/>
              </a:rPr>
              <a:t>Não se trata da aparência, do charme, do carisma ou do </a:t>
            </a:r>
            <a:r>
              <a:rPr lang="pt-PT" sz="2400" dirty="0" err="1">
                <a:solidFill>
                  <a:schemeClr val="accent1">
                    <a:lumMod val="75000"/>
                  </a:schemeClr>
                </a:solidFill>
                <a:latin typeface="Avenir Book"/>
                <a:ea typeface="Times New Roman"/>
                <a:cs typeface="Open Sans"/>
              </a:rPr>
              <a:t>sex</a:t>
            </a:r>
            <a:r>
              <a:rPr lang="pt-PT" sz="2400" dirty="0">
                <a:solidFill>
                  <a:schemeClr val="accent1">
                    <a:lumMod val="75000"/>
                  </a:schemeClr>
                </a:solidFill>
                <a:latin typeface="Avenir Book"/>
                <a:ea typeface="Times New Roman"/>
                <a:cs typeface="Open Sans"/>
              </a:rPr>
              <a:t> </a:t>
            </a:r>
            <a:r>
              <a:rPr lang="pt-PT" sz="2400" dirty="0" err="1">
                <a:solidFill>
                  <a:schemeClr val="accent1">
                    <a:lumMod val="75000"/>
                  </a:schemeClr>
                </a:solidFill>
                <a:latin typeface="Avenir Book"/>
                <a:ea typeface="Times New Roman"/>
                <a:cs typeface="Open Sans"/>
              </a:rPr>
              <a:t>appeal</a:t>
            </a:r>
            <a:r>
              <a:rPr lang="pt-PT" sz="2400" dirty="0">
                <a:solidFill>
                  <a:schemeClr val="accent1">
                    <a:lumMod val="75000"/>
                  </a:schemeClr>
                </a:solidFill>
                <a:latin typeface="Avenir Book"/>
                <a:ea typeface="Times New Roman"/>
                <a:cs typeface="Open Sans"/>
              </a:rPr>
              <a:t> das mulheres.</a:t>
            </a:r>
          </a:p>
          <a:p>
            <a:pPr marL="0" marR="0">
              <a:defRPr/>
            </a:pPr>
            <a:r>
              <a:rPr lang="pt-PT" sz="2400" dirty="0">
                <a:solidFill>
                  <a:schemeClr val="accent1">
                    <a:lumMod val="75000"/>
                  </a:schemeClr>
                </a:solidFill>
                <a:latin typeface="Avenir Book"/>
                <a:ea typeface="Times New Roman"/>
                <a:cs typeface="Open Sans"/>
              </a:rPr>
              <a:t>O que mais importa é o nosso relacionamento com Jesus. Este é o alicerce   do carácter cristão.</a:t>
            </a:r>
          </a:p>
          <a:p>
            <a:pPr marL="0" marR="0">
              <a:defRPr/>
            </a:pPr>
            <a:r>
              <a:rPr lang="pt-PT" sz="2400" dirty="0">
                <a:solidFill>
                  <a:schemeClr val="accent1">
                    <a:lumMod val="75000"/>
                  </a:schemeClr>
                </a:solidFill>
                <a:latin typeface="Avenir Book"/>
                <a:ea typeface="Times New Roman"/>
                <a:cs typeface="Open Sans"/>
              </a:rPr>
              <a:t>As circunstâncias mudam, a aparência desvanece-se, mas o carácter perdura. </a:t>
            </a:r>
            <a:r>
              <a:rPr lang="pt-PT" sz="2400" b="1" dirty="0">
                <a:solidFill>
                  <a:schemeClr val="accent1">
                    <a:lumMod val="75000"/>
                  </a:schemeClr>
                </a:solidFill>
                <a:latin typeface="Avenir Book"/>
                <a:ea typeface="Times New Roman"/>
                <a:cs typeface="Open Sans"/>
              </a:rPr>
              <a:t>As mulheres de Deus buscam Deus em primeiro lugar</a:t>
            </a:r>
            <a:r>
              <a:rPr lang="pt-PT" sz="2400" dirty="0">
                <a:solidFill>
                  <a:schemeClr val="accent1">
                    <a:lumMod val="75000"/>
                  </a:schemeClr>
                </a:solidFill>
                <a:latin typeface="Avenir Book"/>
                <a:ea typeface="Times New Roman"/>
                <a:cs typeface="Open Sans"/>
              </a:rPr>
              <a:t>.</a:t>
            </a:r>
          </a:p>
          <a:p>
            <a:pPr marL="0" marR="0">
              <a:defRPr/>
            </a:pPr>
            <a:endParaRPr lang="pt-PT" sz="2400" dirty="0">
              <a:solidFill>
                <a:schemeClr val="accent1">
                  <a:lumMod val="75000"/>
                </a:schemeClr>
              </a:solidFill>
              <a:latin typeface="Avenir Book"/>
              <a:ea typeface="Times New Roman"/>
              <a:cs typeface="Open Sans"/>
            </a:endParaRPr>
          </a:p>
          <a:p>
            <a:pPr marL="0" marR="0" indent="0">
              <a:buNone/>
              <a:defRPr/>
            </a:pPr>
            <a:r>
              <a:rPr lang="pt-PT" sz="2400" b="1" dirty="0">
                <a:solidFill>
                  <a:schemeClr val="accent1">
                    <a:lumMod val="75000"/>
                  </a:schemeClr>
                </a:solidFill>
                <a:latin typeface="Avenir Book"/>
                <a:ea typeface="Times New Roman"/>
                <a:cs typeface="Open Sans"/>
              </a:rPr>
              <a:t>“O temor do Senhor é o princípio da sabedoria,  e o conhecimento do Santo é o entendimento”.   (Provérbios 9:10)</a:t>
            </a:r>
            <a:endParaRPr lang="en-US" sz="1800" b="1" dirty="0">
              <a:latin typeface="Calibri"/>
              <a:ea typeface="Calibri"/>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408049" y="1792482"/>
            <a:ext cx="9959109" cy="4542190"/>
          </a:xfrm>
        </p:spPr>
        <p:txBody>
          <a:bodyPr>
            <a:normAutofit/>
          </a:bodyPr>
          <a:lstStyle/>
          <a:p>
            <a:pPr marL="0" marR="0">
              <a:defRPr/>
            </a:pPr>
            <a:endParaRPr lang="en-US" sz="2400" i="1" dirty="0">
              <a:solidFill>
                <a:schemeClr val="accent1">
                  <a:lumMod val="75000"/>
                </a:schemeClr>
              </a:solidFill>
              <a:latin typeface="Avenir Book"/>
              <a:ea typeface="Calibri"/>
              <a:cs typeface="Times New Roman"/>
            </a:endParaRPr>
          </a:p>
          <a:p>
            <a:pPr marL="0" marR="0">
              <a:defRPr/>
            </a:pPr>
            <a:r>
              <a:rPr lang="pt-PT" sz="2400" i="1" dirty="0">
                <a:solidFill>
                  <a:schemeClr val="accent1">
                    <a:lumMod val="75000"/>
                  </a:schemeClr>
                </a:solidFill>
                <a:latin typeface="Avenir Book"/>
                <a:ea typeface="Calibri"/>
                <a:cs typeface="Times New Roman"/>
              </a:rPr>
              <a:t>"</a:t>
            </a:r>
            <a:r>
              <a:rPr lang="pt-PT" sz="2400" b="1" i="1" dirty="0">
                <a:solidFill>
                  <a:schemeClr val="accent1">
                    <a:lumMod val="75000"/>
                  </a:schemeClr>
                </a:solidFill>
                <a:latin typeface="Avenir Book"/>
                <a:ea typeface="Calibri"/>
                <a:cs typeface="Times New Roman"/>
              </a:rPr>
              <a:t>Mas buscai primeiro o reino de Deus e a sua justiça, e todas estas coisas vos serão acrescentadas”. (Mateus 6:33)</a:t>
            </a:r>
          </a:p>
          <a:p>
            <a:pPr marL="0" marR="0">
              <a:defRPr/>
            </a:pPr>
            <a:r>
              <a:rPr lang="pt-PT" sz="2400" i="1" dirty="0">
                <a:solidFill>
                  <a:schemeClr val="accent1">
                    <a:lumMod val="75000"/>
                  </a:schemeClr>
                </a:solidFill>
                <a:latin typeface="Avenir Book"/>
                <a:ea typeface="Calibri"/>
                <a:cs typeface="Times New Roman"/>
              </a:rPr>
              <a:t>Reservar tempo todos os dias para descansar em Jesus e na nossa identidade em Cristo é muito importante.</a:t>
            </a:r>
          </a:p>
          <a:p>
            <a:pPr marL="0" marR="0">
              <a:defRPr/>
            </a:pPr>
            <a:r>
              <a:rPr lang="pt-PT" sz="2400" i="1" dirty="0">
                <a:solidFill>
                  <a:schemeClr val="accent1">
                    <a:lumMod val="75000"/>
                  </a:schemeClr>
                </a:solidFill>
                <a:latin typeface="Avenir Book"/>
                <a:ea typeface="Calibri"/>
                <a:cs typeface="Times New Roman"/>
              </a:rPr>
              <a:t>Antes de Rute se casar e se tornar mãe e uma mulher rica e influente, </a:t>
            </a:r>
            <a:r>
              <a:rPr lang="pt-PT" sz="2400" i="1" dirty="0" err="1">
                <a:solidFill>
                  <a:schemeClr val="accent1">
                    <a:lumMod val="75000"/>
                  </a:schemeClr>
                </a:solidFill>
                <a:latin typeface="Avenir Book"/>
                <a:ea typeface="Calibri"/>
                <a:cs typeface="Times New Roman"/>
              </a:rPr>
              <a:t>Boaz</a:t>
            </a:r>
            <a:r>
              <a:rPr lang="pt-PT" sz="2400" i="1" dirty="0">
                <a:solidFill>
                  <a:schemeClr val="accent1">
                    <a:lumMod val="75000"/>
                  </a:schemeClr>
                </a:solidFill>
                <a:latin typeface="Avenir Book"/>
                <a:ea typeface="Calibri"/>
                <a:cs typeface="Times New Roman"/>
              </a:rPr>
              <a:t> disse: </a:t>
            </a:r>
            <a:r>
              <a:rPr lang="pt-PT" sz="2400" b="1" i="1" dirty="0">
                <a:solidFill>
                  <a:schemeClr val="accent1">
                    <a:lumMod val="75000"/>
                  </a:schemeClr>
                </a:solidFill>
                <a:latin typeface="Avenir Book"/>
                <a:ea typeface="Calibri"/>
                <a:cs typeface="Times New Roman"/>
              </a:rPr>
              <a:t>“... Todo o povo da minha cidade sabe que você é uma mulher de caráter nobre” ( Rute 3:11b, NVI).</a:t>
            </a:r>
          </a:p>
          <a:p>
            <a:pPr marL="0" marR="0">
              <a:defRPr/>
            </a:pPr>
            <a:r>
              <a:rPr lang="pt-PT" sz="2400" i="1" dirty="0">
                <a:solidFill>
                  <a:schemeClr val="accent1">
                    <a:lumMod val="75000"/>
                  </a:schemeClr>
                </a:solidFill>
                <a:latin typeface="Avenir Book"/>
                <a:ea typeface="Calibri"/>
                <a:cs typeface="Times New Roman"/>
              </a:rPr>
              <a:t>As mulheres piedosas refletem o caráter de Jesus aos outros; elas lembram as pessoas de Jesus pela maneira como vivem a vida.</a:t>
            </a:r>
            <a:endParaRPr lang="en-US" sz="2400" dirty="0">
              <a:solidFill>
                <a:schemeClr val="accent1">
                  <a:lumMod val="75000"/>
                </a:schemeClr>
              </a:solidFill>
              <a:latin typeface="Calibri"/>
              <a:ea typeface="Calibri"/>
              <a:cs typeface="Times New Roman"/>
            </a:endParaRPr>
          </a:p>
          <a:p>
            <a:pPr marL="0" indent="0">
              <a:buNone/>
              <a:defRPr/>
            </a:pP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405246" y="2434443"/>
            <a:ext cx="9848271" cy="3661557"/>
          </a:xfrm>
        </p:spPr>
        <p:txBody>
          <a:bodyPr>
            <a:normAutofit/>
          </a:bodyPr>
          <a:lstStyle/>
          <a:p>
            <a:pPr marL="0" marR="0" indent="0">
              <a:buNone/>
              <a:defRPr/>
            </a:pPr>
            <a:r>
              <a:rPr lang="pt-PT" sz="3600" i="1" baseline="30000" dirty="0">
                <a:solidFill>
                  <a:schemeClr val="accent1">
                    <a:lumMod val="75000"/>
                  </a:schemeClr>
                </a:solidFill>
                <a:latin typeface="Avenir Book"/>
                <a:ea typeface="Calibri"/>
                <a:cs typeface="Times New Roman"/>
              </a:rPr>
              <a:t>“Ela procura a lã e o linho, e trabalha de boa vontade com as suas mãos. Ela é como os navios mercantes, traz de longe o seu alimento. Levanta-se quando ainda é noite, e dá de comer à sua casa, e uma parte às suas servas. Ela considera um campo e o compra; com os seus lucros planta uma vinha. Cinge-se de força, e fortalece os seus braços. Percebe que a sua mercadoria é boa, e a sua lâmpada não se apaga de noite.” (Provérbios 31:13-18)</a:t>
            </a:r>
            <a:endParaRPr lang="pt-BR" sz="3600" dirty="0"/>
          </a:p>
        </p:txBody>
      </p:sp>
      <p:sp>
        <p:nvSpPr>
          <p:cNvPr id="2" name="Title 1"/>
          <p:cNvSpPr>
            <a:spLocks noGrp="1"/>
          </p:cNvSpPr>
          <p:nvPr>
            <p:ph type="title"/>
          </p:nvPr>
        </p:nvSpPr>
        <p:spPr bwMode="auto">
          <a:xfrm>
            <a:off x="405246" y="1190627"/>
            <a:ext cx="9848271" cy="1243816"/>
          </a:xfrm>
        </p:spPr>
        <p:txBody>
          <a:bodyPr>
            <a:normAutofit/>
          </a:bodyPr>
          <a:lstStyle/>
          <a:p>
            <a:pPr marL="342900" indent="-342900">
              <a:defRPr/>
            </a:pPr>
            <a:r>
              <a:rPr lang="en-CA" sz="3100" b="1" dirty="0">
                <a:solidFill>
                  <a:schemeClr val="accent1">
                    <a:lumMod val="75000"/>
                  </a:schemeClr>
                </a:solidFill>
                <a:latin typeface="Avenir Book"/>
                <a:ea typeface="Calibri"/>
                <a:cs typeface="Times New Roman"/>
              </a:rPr>
              <a:t>2. </a:t>
            </a:r>
            <a:r>
              <a:rPr lang="pt-PT" sz="3100" b="1" dirty="0">
                <a:solidFill>
                  <a:schemeClr val="accent1">
                    <a:lumMod val="75000"/>
                  </a:schemeClr>
                </a:solidFill>
                <a:latin typeface="Avenir Book"/>
                <a:ea typeface="Calibri"/>
                <a:cs typeface="Times New Roman"/>
              </a:rPr>
              <a:t>As mulheres piedosas são INDUSTRIOSAS.</a:t>
            </a:r>
            <a:r>
              <a:rPr lang="en-CA" sz="1800" b="1" dirty="0">
                <a:solidFill>
                  <a:srgbClr val="000000"/>
                </a:solidFill>
                <a:latin typeface="Avenir Book"/>
                <a:ea typeface="Calibri"/>
                <a:cs typeface="Times New Roman"/>
              </a:rPr>
              <a:t> </a:t>
            </a:r>
            <a:br>
              <a:rPr lang="en-US" sz="1800" dirty="0">
                <a:latin typeface="Calibri"/>
                <a:ea typeface="Calibri"/>
                <a:cs typeface="Times New Roman"/>
              </a:rPr>
            </a:br>
            <a:endParaRPr lang="pt-BR" sz="4000" dirty="0">
              <a:latin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8" y="217344"/>
            <a:ext cx="5244604" cy="1325563"/>
          </a:xfrm>
        </p:spPr>
        <p:txBody>
          <a:bodyPr>
            <a:noAutofit/>
          </a:bodyPr>
          <a:lstStyle/>
          <a:p>
            <a:pPr algn="ctr">
              <a:defRPr/>
            </a:pPr>
            <a:r>
              <a:rPr lang="pt-PT" sz="2800" dirty="0">
                <a:solidFill>
                  <a:schemeClr val="bg1">
                    <a:lumMod val="95000"/>
                  </a:schemeClr>
                </a:solidFill>
                <a:latin typeface="Avenir Book"/>
                <a:ea typeface="Calibri"/>
                <a:cs typeface="Times New Roman"/>
              </a:rPr>
              <a:t>COMO é que Deus define o que significa ser uma mulher?</a:t>
            </a:r>
            <a:endParaRPr lang="pt-BR" sz="2800" dirty="0">
              <a:solidFill>
                <a:schemeClr val="bg1">
                  <a:lumMod val="95000"/>
                </a:schemeClr>
              </a:solidFill>
              <a:latin typeface="Montserrat Light"/>
            </a:endParaRPr>
          </a:p>
        </p:txBody>
      </p:sp>
      <p:sp>
        <p:nvSpPr>
          <p:cNvPr id="3" name="Content Placeholder 2"/>
          <p:cNvSpPr>
            <a:spLocks noGrp="1"/>
          </p:cNvSpPr>
          <p:nvPr>
            <p:ph idx="1"/>
          </p:nvPr>
        </p:nvSpPr>
        <p:spPr bwMode="auto">
          <a:xfrm>
            <a:off x="265546" y="2001116"/>
            <a:ext cx="9959109" cy="4351338"/>
          </a:xfrm>
        </p:spPr>
        <p:txBody>
          <a:bodyPr>
            <a:normAutofit/>
          </a:bodyPr>
          <a:lstStyle/>
          <a:p>
            <a:pPr marL="0" marR="0" indent="0">
              <a:buNone/>
              <a:defRPr/>
            </a:pPr>
            <a:r>
              <a:rPr lang="en-US" sz="1800" dirty="0">
                <a:solidFill>
                  <a:srgbClr val="000000"/>
                </a:solidFill>
                <a:latin typeface="Avenir Book"/>
                <a:ea typeface="Calibri"/>
                <a:cs typeface="Times New Roman"/>
              </a:rPr>
              <a:t> </a:t>
            </a:r>
            <a:endParaRPr dirty="0"/>
          </a:p>
          <a:p>
            <a:pPr marL="0" indent="0">
              <a:buNone/>
              <a:defRPr/>
            </a:pPr>
            <a:endParaRPr lang="en-US" dirty="0">
              <a:solidFill>
                <a:srgbClr val="000000"/>
              </a:solidFill>
              <a:latin typeface="Avenir Book"/>
              <a:ea typeface="Calibri"/>
              <a:cs typeface="Times New Roman"/>
            </a:endParaRPr>
          </a:p>
          <a:p>
            <a:pPr>
              <a:defRPr/>
            </a:pPr>
            <a:r>
              <a:rPr lang="pt-PT" sz="2800" dirty="0">
                <a:solidFill>
                  <a:schemeClr val="accent1">
                    <a:lumMod val="75000"/>
                  </a:schemeClr>
                </a:solidFill>
                <a:latin typeface="Avenir Book"/>
                <a:ea typeface="Calibri"/>
                <a:cs typeface="Times New Roman"/>
              </a:rPr>
              <a:t>Deus é a melhor pessoa a quem perguntar, pois as mulheres foram ideia Sua.</a:t>
            </a:r>
          </a:p>
          <a:p>
            <a:pPr marL="0" indent="0">
              <a:buNone/>
              <a:defRPr/>
            </a:pPr>
            <a:endParaRPr lang="pt-PT" b="1" dirty="0">
              <a:solidFill>
                <a:schemeClr val="accent1">
                  <a:lumMod val="75000"/>
                </a:schemeClr>
              </a:solidFill>
              <a:latin typeface="Avenir Book"/>
              <a:ea typeface="Calibri"/>
              <a:cs typeface="Times New Roman"/>
            </a:endParaRPr>
          </a:p>
          <a:p>
            <a:pPr marL="0" indent="0" algn="ctr">
              <a:buNone/>
              <a:defRPr/>
            </a:pPr>
            <a:r>
              <a:rPr lang="pt-PT" sz="2800" b="1" dirty="0">
                <a:solidFill>
                  <a:schemeClr val="accent1">
                    <a:lumMod val="75000"/>
                  </a:schemeClr>
                </a:solidFill>
                <a:latin typeface="Avenir Book"/>
                <a:ea typeface="Calibri"/>
                <a:cs typeface="Times New Roman"/>
              </a:rPr>
              <a:t>"A erva murcha, a flor desvanece-se, mas a palavra do nosso Deus permanece para sempre”.</a:t>
            </a:r>
          </a:p>
          <a:p>
            <a:pPr marL="0" indent="0" algn="ctr">
              <a:buNone/>
              <a:defRPr/>
            </a:pPr>
            <a:r>
              <a:rPr lang="pt-PT" sz="2800" b="1" dirty="0">
                <a:solidFill>
                  <a:schemeClr val="accent1">
                    <a:lumMod val="75000"/>
                  </a:schemeClr>
                </a:solidFill>
                <a:latin typeface="Avenir Book"/>
                <a:ea typeface="Calibri"/>
                <a:cs typeface="Times New Roman"/>
              </a:rPr>
              <a:t>(Isaías 40:8)</a:t>
            </a:r>
            <a:endParaRPr lang="pt-B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6" y="2001116"/>
            <a:ext cx="9959109" cy="4351338"/>
          </a:xfrm>
        </p:spPr>
        <p:txBody>
          <a:bodyPr>
            <a:normAutofit/>
          </a:bodyPr>
          <a:lstStyle/>
          <a:p>
            <a:pPr marL="0" marR="0" indent="0">
              <a:buNone/>
              <a:defRPr/>
            </a:pPr>
            <a:r>
              <a:rPr lang="en-US" sz="1800" dirty="0">
                <a:solidFill>
                  <a:srgbClr val="000000"/>
                </a:solidFill>
                <a:latin typeface="Avenir Book"/>
                <a:ea typeface="Calibri"/>
                <a:cs typeface="Times New Roman"/>
              </a:rPr>
              <a:t> </a:t>
            </a:r>
            <a:endParaRPr lang="en-US" sz="1800" dirty="0">
              <a:latin typeface="Calibri"/>
              <a:ea typeface="Calibri"/>
              <a:cs typeface="Times New Roman"/>
            </a:endParaRPr>
          </a:p>
          <a:p>
            <a:pPr marL="0" marR="0">
              <a:defRPr/>
            </a:pPr>
            <a:r>
              <a:rPr lang="pt-PT" sz="2400" dirty="0">
                <a:solidFill>
                  <a:schemeClr val="accent1">
                    <a:lumMod val="75000"/>
                  </a:schemeClr>
                </a:solidFill>
                <a:latin typeface="Avenir Book"/>
                <a:ea typeface="Calibri"/>
                <a:cs typeface="Times New Roman"/>
              </a:rPr>
              <a:t>Temos de servir o Senhor: Fixar a mente nas coisas eternas, servir o Rei eterno e viver para agradar somente a Ele.</a:t>
            </a:r>
          </a:p>
          <a:p>
            <a:pPr marL="0" marR="0">
              <a:defRPr/>
            </a:pPr>
            <a:r>
              <a:rPr lang="pt-PT" sz="2400" dirty="0">
                <a:solidFill>
                  <a:schemeClr val="accent1">
                    <a:lumMod val="75000"/>
                  </a:schemeClr>
                </a:solidFill>
                <a:latin typeface="Avenir Book"/>
                <a:ea typeface="Calibri"/>
                <a:cs typeface="Times New Roman"/>
              </a:rPr>
              <a:t>Na profecia bíblica, a igreja de Deus é retratada como uma mulher bela e delicada.</a:t>
            </a:r>
          </a:p>
          <a:p>
            <a:pPr marL="0" marR="0">
              <a:defRPr/>
            </a:pPr>
            <a:r>
              <a:rPr lang="pt-PT" sz="2400" dirty="0">
                <a:solidFill>
                  <a:schemeClr val="accent1">
                    <a:lumMod val="75000"/>
                  </a:schemeClr>
                </a:solidFill>
                <a:latin typeface="Avenir Book"/>
                <a:ea typeface="Calibri"/>
                <a:cs typeface="Times New Roman"/>
              </a:rPr>
              <a:t>Em muitos aspetos, Provérbios 31 é tanto um comentário sobre como a igreja de Deus deve ser em seu serviço a Deus quanto um comentário sobre o papel dado por Deus às mulheres.</a:t>
            </a:r>
            <a:endParaRPr lang="pt-B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Title 1"/>
          <p:cNvSpPr>
            <a:spLocks noGrp="1"/>
          </p:cNvSpPr>
          <p:nvPr>
            <p:ph type="title"/>
          </p:nvPr>
        </p:nvSpPr>
        <p:spPr bwMode="auto">
          <a:xfrm>
            <a:off x="2676237" y="217344"/>
            <a:ext cx="7483764" cy="1325563"/>
          </a:xfrm>
        </p:spPr>
        <p:txBody>
          <a:bodyPr>
            <a:normAutofit/>
          </a:bodyPr>
          <a:lstStyle/>
          <a:p>
            <a:pPr>
              <a:defRPr/>
            </a:pPr>
            <a:r>
              <a:rPr lang="en-US" sz="3200" b="1" dirty="0">
                <a:solidFill>
                  <a:schemeClr val="bg1">
                    <a:lumMod val="95000"/>
                  </a:schemeClr>
                </a:solidFill>
                <a:latin typeface="Avenir Book"/>
                <a:ea typeface="Calibri"/>
                <a:cs typeface="Times New Roman"/>
              </a:rPr>
              <a:t>PERGUNTAS PARA DISCUSSÃO</a:t>
            </a:r>
            <a:br>
              <a:rPr lang="en-US" sz="1800" dirty="0">
                <a:latin typeface="Calibri"/>
                <a:ea typeface="Calibri"/>
                <a:cs typeface="Times New Roman"/>
              </a:rPr>
            </a:br>
            <a:endParaRPr lang="pt-BR" sz="4000" dirty="0">
              <a:solidFill>
                <a:schemeClr val="bg1"/>
              </a:solidFill>
              <a:latin typeface="Montserrat Light"/>
            </a:endParaRPr>
          </a:p>
        </p:txBody>
      </p:sp>
      <p:sp>
        <p:nvSpPr>
          <p:cNvPr id="5" name="Content Placeholder 2"/>
          <p:cNvSpPr>
            <a:spLocks noGrp="1"/>
          </p:cNvSpPr>
          <p:nvPr>
            <p:ph idx="1"/>
          </p:nvPr>
        </p:nvSpPr>
        <p:spPr bwMode="auto">
          <a:xfrm>
            <a:off x="2574636" y="1739900"/>
            <a:ext cx="7483764" cy="4356100"/>
          </a:xfrm>
        </p:spPr>
        <p:txBody>
          <a:bodyPr>
            <a:normAutofit/>
          </a:bodyPr>
          <a:lstStyle/>
          <a:p>
            <a:pPr marL="3657600" lvl="8" indent="0">
              <a:buNone/>
              <a:defRPr/>
            </a:pPr>
            <a:endParaRPr lang="en-US" sz="800" dirty="0">
              <a:latin typeface="Calibri"/>
              <a:ea typeface="Calibri"/>
              <a:cs typeface="Times New Roman"/>
            </a:endParaRPr>
          </a:p>
          <a:p>
            <a:pPr marL="342900" marR="0" lvl="0" indent="-342900">
              <a:buFont typeface="Wingdings"/>
              <a:buChar char=""/>
              <a:defRPr/>
            </a:pPr>
            <a:r>
              <a:rPr lang="pt-PT" dirty="0">
                <a:solidFill>
                  <a:srgbClr val="C00000"/>
                </a:solidFill>
                <a:latin typeface="Avenir Book"/>
                <a:ea typeface="Calibri"/>
                <a:cs typeface="Times New Roman"/>
              </a:rPr>
              <a:t>Listar as capacidades e oportunidades ministeriais exclusivas das mulheres ou para as quais as mulheres estão especialmente equipadas.</a:t>
            </a:r>
          </a:p>
          <a:p>
            <a:pPr marL="342900" marR="0" lvl="0" indent="-342900">
              <a:buFont typeface="Wingdings"/>
              <a:buChar char=""/>
              <a:defRPr/>
            </a:pPr>
            <a:endParaRPr lang="pt-PT" dirty="0">
              <a:solidFill>
                <a:srgbClr val="C00000"/>
              </a:solidFill>
              <a:latin typeface="Avenir Book"/>
              <a:ea typeface="Calibri"/>
              <a:cs typeface="Times New Roman"/>
            </a:endParaRPr>
          </a:p>
          <a:p>
            <a:pPr marL="342900" marR="0" lvl="0" indent="-342900">
              <a:buFont typeface="Wingdings"/>
              <a:buChar char=""/>
              <a:defRPr/>
            </a:pPr>
            <a:r>
              <a:rPr lang="pt-PT" dirty="0">
                <a:solidFill>
                  <a:srgbClr val="C00000"/>
                </a:solidFill>
                <a:latin typeface="Avenir Book"/>
                <a:ea typeface="Calibri"/>
                <a:cs typeface="Times New Roman"/>
              </a:rPr>
              <a:t>Discuta as formas como estes dons e qualidades únicas poderiam ser usados para alcançar a comunidade da sua igreja local.</a:t>
            </a:r>
            <a:endParaRPr lang="en-CA" dirty="0">
              <a:solidFill>
                <a:srgbClr val="000000"/>
              </a:solidFill>
              <a:latin typeface="Avenir Book"/>
              <a:ea typeface="Calibri"/>
              <a:cs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Title 1"/>
          <p:cNvSpPr>
            <a:spLocks noGrp="1"/>
          </p:cNvSpPr>
          <p:nvPr>
            <p:ph type="title"/>
          </p:nvPr>
        </p:nvSpPr>
        <p:spPr bwMode="auto">
          <a:xfrm>
            <a:off x="2676237" y="217344"/>
            <a:ext cx="7483764" cy="1325563"/>
          </a:xfrm>
        </p:spPr>
        <p:txBody>
          <a:bodyPr>
            <a:normAutofit/>
          </a:bodyPr>
          <a:lstStyle/>
          <a:p>
            <a:pPr>
              <a:defRPr/>
            </a:pPr>
            <a:r>
              <a:rPr lang="en-US" sz="3200" b="1" dirty="0">
                <a:solidFill>
                  <a:schemeClr val="bg1">
                    <a:lumMod val="95000"/>
                  </a:schemeClr>
                </a:solidFill>
                <a:latin typeface="Avenir Book"/>
                <a:ea typeface="Calibri"/>
                <a:cs typeface="Times New Roman"/>
              </a:rPr>
              <a:t>PERGUNTAS PARA DISCUSSÃO</a:t>
            </a:r>
            <a:br>
              <a:rPr lang="en-US" sz="1800" dirty="0">
                <a:solidFill>
                  <a:schemeClr val="bg1">
                    <a:lumMod val="95000"/>
                  </a:schemeClr>
                </a:solidFill>
                <a:latin typeface="Calibri"/>
                <a:ea typeface="Calibri"/>
                <a:cs typeface="Times New Roman"/>
              </a:rPr>
            </a:br>
            <a:endParaRPr lang="pt-BR" sz="4000" dirty="0">
              <a:solidFill>
                <a:schemeClr val="bg1">
                  <a:lumMod val="95000"/>
                </a:schemeClr>
              </a:solidFill>
              <a:latin typeface="Montserrat Light"/>
            </a:endParaRPr>
          </a:p>
        </p:txBody>
      </p:sp>
      <p:sp>
        <p:nvSpPr>
          <p:cNvPr id="5" name="Content Placeholder 2"/>
          <p:cNvSpPr>
            <a:spLocks noGrp="1"/>
          </p:cNvSpPr>
          <p:nvPr>
            <p:ph idx="1"/>
          </p:nvPr>
        </p:nvSpPr>
        <p:spPr bwMode="auto">
          <a:xfrm>
            <a:off x="2676237" y="1039906"/>
            <a:ext cx="7483764" cy="5260091"/>
          </a:xfrm>
        </p:spPr>
        <p:txBody>
          <a:bodyPr>
            <a:noAutofit/>
          </a:bodyPr>
          <a:lstStyle/>
          <a:p>
            <a:pPr marL="0" indent="0">
              <a:buNone/>
              <a:defRPr/>
            </a:pPr>
            <a:r>
              <a:rPr lang="pt-PT" sz="2400" dirty="0">
                <a:latin typeface="Calibri"/>
                <a:ea typeface="Calibri"/>
                <a:cs typeface="Times New Roman"/>
              </a:rPr>
              <a:t>Considere a seguinte citação ao formular as suas respostas: “O Senhor tem uma obra para as mulheres, assim como para os homens. Elas podem ocupar os seus lugares na Sua obra nesta crise, e Ele trabalhará através delas. Se elas estiverem imbuídas do senso de seu dever e trabalharem sob a influência do Espírito Santo, terão exatamente o autocontrole necessário para este tempo. O Salvador refletirá sobre essas abnegadas mulheres a luz de Seu semblante e dar-lhes-á um poder que excede o dos homens. Elas podem fazer nas famílias uma obra que os homens não podem fazer, uma obra que atinge a vida interior. Elas podem aproximar-se do coração daqueles que os homens não conseguem alcançar. O seu trabalho é necessário.”(E. G. White, “Palavras a Membros Leigos,” </a:t>
            </a:r>
            <a:r>
              <a:rPr lang="pt-PT" sz="2400" dirty="0" err="1">
                <a:latin typeface="Calibri"/>
                <a:ea typeface="Calibri"/>
                <a:cs typeface="Times New Roman"/>
              </a:rPr>
              <a:t>The</a:t>
            </a:r>
            <a:r>
              <a:rPr lang="pt-PT" sz="2400" dirty="0">
                <a:latin typeface="Calibri"/>
                <a:ea typeface="Calibri"/>
                <a:cs typeface="Times New Roman"/>
              </a:rPr>
              <a:t> </a:t>
            </a:r>
            <a:r>
              <a:rPr lang="pt-PT" sz="2400" dirty="0" err="1">
                <a:latin typeface="Calibri"/>
                <a:ea typeface="Calibri"/>
                <a:cs typeface="Times New Roman"/>
              </a:rPr>
              <a:t>Advent</a:t>
            </a:r>
            <a:r>
              <a:rPr lang="pt-PT" sz="2400" dirty="0">
                <a:latin typeface="Calibri"/>
                <a:ea typeface="Calibri"/>
                <a:cs typeface="Times New Roman"/>
              </a:rPr>
              <a:t> </a:t>
            </a:r>
            <a:r>
              <a:rPr lang="pt-PT" sz="2400" dirty="0" err="1">
                <a:latin typeface="Calibri"/>
                <a:ea typeface="Calibri"/>
                <a:cs typeface="Times New Roman"/>
              </a:rPr>
              <a:t>Review</a:t>
            </a:r>
            <a:r>
              <a:rPr lang="pt-PT" sz="2400" dirty="0">
                <a:latin typeface="Calibri"/>
                <a:ea typeface="Calibri"/>
                <a:cs typeface="Times New Roman"/>
              </a:rPr>
              <a:t> </a:t>
            </a:r>
            <a:r>
              <a:rPr lang="pt-PT" sz="2400" dirty="0" err="1">
                <a:latin typeface="Calibri"/>
                <a:ea typeface="Calibri"/>
                <a:cs typeface="Times New Roman"/>
              </a:rPr>
              <a:t>and</a:t>
            </a:r>
            <a:r>
              <a:rPr lang="pt-PT" sz="2400" dirty="0">
                <a:latin typeface="Calibri"/>
                <a:ea typeface="Calibri"/>
                <a:cs typeface="Times New Roman"/>
              </a:rPr>
              <a:t> </a:t>
            </a:r>
            <a:r>
              <a:rPr lang="pt-PT" sz="2400" dirty="0" err="1">
                <a:latin typeface="Calibri"/>
                <a:ea typeface="Calibri"/>
                <a:cs typeface="Times New Roman"/>
              </a:rPr>
              <a:t>Sabbath</a:t>
            </a:r>
            <a:r>
              <a:rPr lang="pt-PT" sz="2400" dirty="0">
                <a:latin typeface="Calibri"/>
                <a:ea typeface="Calibri"/>
                <a:cs typeface="Times New Roman"/>
              </a:rPr>
              <a:t> </a:t>
            </a:r>
            <a:r>
              <a:rPr lang="pt-PT" sz="2400" dirty="0" err="1">
                <a:latin typeface="Calibri"/>
                <a:ea typeface="Calibri"/>
                <a:cs typeface="Times New Roman"/>
              </a:rPr>
              <a:t>Herald</a:t>
            </a:r>
            <a:r>
              <a:rPr lang="pt-PT" sz="2400" dirty="0">
                <a:latin typeface="Calibri"/>
                <a:ea typeface="Calibri"/>
                <a:cs typeface="Times New Roman"/>
              </a:rPr>
              <a:t>, 26 de agosto de 1902, 7)</a:t>
            </a:r>
            <a:endParaRPr lang="pt-BR" sz="2400"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265546" y="2434442"/>
            <a:ext cx="9848271" cy="3918011"/>
          </a:xfrm>
        </p:spPr>
        <p:txBody>
          <a:bodyPr/>
          <a:lstStyle/>
          <a:p>
            <a:pPr marL="0" marR="0" indent="0" algn="ctr">
              <a:buNone/>
              <a:defRPr/>
            </a:pPr>
            <a:r>
              <a:rPr lang="pt-PT" i="1" dirty="0">
                <a:solidFill>
                  <a:schemeClr val="accent1">
                    <a:lumMod val="75000"/>
                  </a:schemeClr>
                </a:solidFill>
                <a:latin typeface="Avenir Book"/>
                <a:ea typeface="Calibri"/>
                <a:cs typeface="Times New Roman"/>
              </a:rPr>
              <a:t>"Ela estende a mão aos pobres, Sim, ela estende as mãos para os necessitados”.(Provérbios 31:20)</a:t>
            </a:r>
          </a:p>
          <a:p>
            <a:pPr marL="0" marR="0" indent="0" algn="ctr">
              <a:buNone/>
              <a:defRPr/>
            </a:pPr>
            <a:endParaRPr lang="pt-PT" i="1" dirty="0">
              <a:solidFill>
                <a:schemeClr val="accent1">
                  <a:lumMod val="75000"/>
                </a:schemeClr>
              </a:solidFill>
              <a:latin typeface="Avenir Book"/>
              <a:ea typeface="Calibri"/>
              <a:cs typeface="Times New Roman"/>
            </a:endParaRPr>
          </a:p>
          <a:p>
            <a:pPr marL="0" marR="0" indent="0" algn="ctr">
              <a:buNone/>
              <a:defRPr/>
            </a:pPr>
            <a:r>
              <a:rPr lang="pt-PT" i="1" dirty="0">
                <a:solidFill>
                  <a:schemeClr val="accent1">
                    <a:lumMod val="75000"/>
                  </a:schemeClr>
                </a:solidFill>
                <a:latin typeface="Avenir Book"/>
                <a:ea typeface="Calibri"/>
                <a:cs typeface="Times New Roman"/>
              </a:rPr>
              <a:t>Quando Deus criou a mulher, deu-lhe um coração compassivo.</a:t>
            </a:r>
            <a:endParaRPr lang="pt-BR" dirty="0"/>
          </a:p>
        </p:txBody>
      </p:sp>
      <p:sp>
        <p:nvSpPr>
          <p:cNvPr id="2" name="Title 1"/>
          <p:cNvSpPr>
            <a:spLocks noGrp="1"/>
          </p:cNvSpPr>
          <p:nvPr>
            <p:ph type="title"/>
          </p:nvPr>
        </p:nvSpPr>
        <p:spPr bwMode="auto">
          <a:xfrm>
            <a:off x="265546" y="873126"/>
            <a:ext cx="9848271" cy="1325563"/>
          </a:xfrm>
        </p:spPr>
        <p:txBody>
          <a:bodyPr>
            <a:normAutofit/>
          </a:bodyPr>
          <a:lstStyle/>
          <a:p>
            <a:pPr>
              <a:defRPr/>
            </a:pPr>
            <a:r>
              <a:rPr lang="en-CA" sz="1800" b="1" dirty="0">
                <a:solidFill>
                  <a:srgbClr val="000000"/>
                </a:solidFill>
                <a:latin typeface="Avenir Book"/>
                <a:ea typeface="Calibri"/>
                <a:cs typeface="Times New Roman"/>
              </a:rPr>
              <a:t> </a:t>
            </a:r>
            <a:r>
              <a:rPr lang="en-CA" sz="3200" b="1" dirty="0">
                <a:solidFill>
                  <a:srgbClr val="000000"/>
                </a:solidFill>
                <a:latin typeface="Avenir Book"/>
                <a:ea typeface="Calibri"/>
                <a:cs typeface="Times New Roman"/>
              </a:rPr>
              <a:t> </a:t>
            </a:r>
            <a:r>
              <a:rPr lang="en-CA" sz="2800" b="1" dirty="0">
                <a:solidFill>
                  <a:srgbClr val="000000"/>
                </a:solidFill>
                <a:latin typeface="Avenir Book"/>
                <a:ea typeface="Calibri"/>
                <a:cs typeface="Times New Roman"/>
              </a:rPr>
              <a:t> </a:t>
            </a:r>
            <a:r>
              <a:rPr lang="en-CA" sz="2800" b="1" dirty="0">
                <a:solidFill>
                  <a:schemeClr val="accent1">
                    <a:lumMod val="75000"/>
                  </a:schemeClr>
                </a:solidFill>
                <a:latin typeface="Avenir Book"/>
                <a:ea typeface="Calibri"/>
                <a:cs typeface="Times New Roman"/>
              </a:rPr>
              <a:t>3. </a:t>
            </a:r>
            <a:r>
              <a:rPr lang="pt-PT" sz="2800" b="1" dirty="0">
                <a:solidFill>
                  <a:schemeClr val="accent1">
                    <a:lumMod val="75000"/>
                  </a:schemeClr>
                </a:solidFill>
                <a:latin typeface="Avenir Book"/>
                <a:ea typeface="Calibri"/>
                <a:cs typeface="Times New Roman"/>
              </a:rPr>
              <a:t>As mulheres piedosas são COMPASSIVAS</a:t>
            </a:r>
            <a:br>
              <a:rPr lang="en-US" sz="3200" dirty="0">
                <a:solidFill>
                  <a:schemeClr val="accent1">
                    <a:lumMod val="75000"/>
                  </a:schemeClr>
                </a:solidFill>
                <a:latin typeface="Calibri"/>
                <a:ea typeface="Calibri"/>
                <a:cs typeface="Times New Roman"/>
              </a:rPr>
            </a:br>
            <a:endParaRPr lang="pt-BR" sz="3200" dirty="0">
              <a:solidFill>
                <a:schemeClr val="accent1">
                  <a:lumMod val="75000"/>
                </a:schemeClr>
              </a:solidFill>
              <a:latin typeface="Montserrat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3352" y="1988840"/>
            <a:ext cx="9959109" cy="4710953"/>
          </a:xfrm>
        </p:spPr>
        <p:txBody>
          <a:bodyPr>
            <a:normAutofit/>
          </a:bodyPr>
          <a:lstStyle/>
          <a:p>
            <a:pPr marL="342900" marR="0" lvl="0" indent="-342900">
              <a:buFont typeface="Symbol"/>
              <a:buChar char=""/>
              <a:defRPr/>
            </a:pPr>
            <a:endParaRPr lang="en-CA" sz="1800" dirty="0">
              <a:solidFill>
                <a:srgbClr val="000000"/>
              </a:solidFill>
              <a:latin typeface="Avenir Book"/>
              <a:ea typeface="Calibri"/>
              <a:cs typeface="Times New Roman"/>
            </a:endParaRPr>
          </a:p>
          <a:p>
            <a:pPr marL="0" indent="0">
              <a:buNone/>
              <a:defRPr/>
            </a:pPr>
            <a:r>
              <a:rPr lang="pt-PT" sz="2400" dirty="0">
                <a:solidFill>
                  <a:schemeClr val="accent1">
                    <a:lumMod val="75000"/>
                  </a:schemeClr>
                </a:solidFill>
                <a:latin typeface="Avenir Book"/>
                <a:ea typeface="Calibri"/>
                <a:cs typeface="Times New Roman"/>
              </a:rPr>
              <a:t>Deus transforma-nos e encoraja-nos a fazer o seguinte:</a:t>
            </a:r>
          </a:p>
          <a:p>
            <a:pPr marL="0" indent="0">
              <a:buNone/>
              <a:defRPr/>
            </a:pPr>
            <a:r>
              <a:rPr lang="pt-PT" sz="2400" dirty="0">
                <a:solidFill>
                  <a:schemeClr val="accent1">
                    <a:lumMod val="75000"/>
                  </a:schemeClr>
                </a:solidFill>
                <a:latin typeface="Avenir Book"/>
                <a:ea typeface="Calibri"/>
                <a:cs typeface="Times New Roman"/>
              </a:rPr>
              <a:t>Falar fielmente: Amar os outros com sabedoria divina, ousadia e bondade como um fiel completador dos outros.</a:t>
            </a:r>
          </a:p>
          <a:p>
            <a:pPr marL="0" indent="0">
              <a:buNone/>
              <a:defRPr/>
            </a:pPr>
            <a:r>
              <a:rPr lang="pt-PT" sz="2400" b="1" dirty="0">
                <a:solidFill>
                  <a:schemeClr val="accent1">
                    <a:lumMod val="75000"/>
                  </a:schemeClr>
                </a:solidFill>
                <a:latin typeface="Avenir Book"/>
                <a:ea typeface="Calibri"/>
                <a:cs typeface="Times New Roman"/>
              </a:rPr>
              <a:t>“Ela abre a sua boca com sabedoria, e na sua língua está a lei da bondade.” (Provérbios 31:26)</a:t>
            </a:r>
          </a:p>
          <a:p>
            <a:pPr marL="0" indent="0">
              <a:buNone/>
              <a:defRPr/>
            </a:pPr>
            <a:r>
              <a:rPr lang="pt-PT" sz="2400" dirty="0">
                <a:solidFill>
                  <a:schemeClr val="accent1">
                    <a:lumMod val="75000"/>
                  </a:schemeClr>
                </a:solidFill>
                <a:latin typeface="Avenir Book"/>
                <a:ea typeface="Calibri"/>
                <a:cs typeface="Times New Roman"/>
              </a:rPr>
              <a:t>Manter-se humilde: Estar constantemente atento ao orgulho e ao egoísmo. Não penses menos de ti, mas pensa menos de ti.</a:t>
            </a:r>
          </a:p>
          <a:p>
            <a:pPr marL="0" indent="0">
              <a:buNone/>
              <a:defRPr/>
            </a:pPr>
            <a:r>
              <a:rPr lang="pt-PT" sz="2400" b="1" dirty="0">
                <a:solidFill>
                  <a:schemeClr val="accent1">
                    <a:lumMod val="75000"/>
                  </a:schemeClr>
                </a:solidFill>
                <a:latin typeface="Avenir Book"/>
                <a:ea typeface="Calibri"/>
                <a:cs typeface="Times New Roman"/>
              </a:rPr>
              <a:t>“Nada façais por ambição egoísta ou por vaidade, mas por humildade, estimando cada um os outros superiores a si mesmo.” (Filipenses 2:3)</a:t>
            </a:r>
            <a:endParaRPr lang="pt-B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Title 1"/>
          <p:cNvSpPr>
            <a:spLocks noGrp="1"/>
          </p:cNvSpPr>
          <p:nvPr>
            <p:ph type="title"/>
          </p:nvPr>
        </p:nvSpPr>
        <p:spPr bwMode="auto">
          <a:xfrm>
            <a:off x="2676237" y="217344"/>
            <a:ext cx="7483764" cy="1325563"/>
          </a:xfrm>
        </p:spPr>
        <p:txBody>
          <a:bodyPr>
            <a:normAutofit/>
          </a:bodyPr>
          <a:lstStyle/>
          <a:p>
            <a:pPr>
              <a:defRPr/>
            </a:pPr>
            <a:r>
              <a:rPr lang="en-US" sz="3200" b="1" dirty="0">
                <a:solidFill>
                  <a:schemeClr val="bg1">
                    <a:lumMod val="95000"/>
                  </a:schemeClr>
                </a:solidFill>
                <a:latin typeface="Avenir Book"/>
                <a:ea typeface="Calibri"/>
                <a:cs typeface="Times New Roman"/>
              </a:rPr>
              <a:t>PERGUNTAS PARA DISCUSSÃO</a:t>
            </a:r>
            <a:endParaRPr lang="pt-BR" sz="4000" dirty="0">
              <a:solidFill>
                <a:schemeClr val="bg1"/>
              </a:solidFill>
              <a:latin typeface="Montserrat Light"/>
            </a:endParaRPr>
          </a:p>
        </p:txBody>
      </p:sp>
      <p:sp>
        <p:nvSpPr>
          <p:cNvPr id="5" name="Content Placeholder 2"/>
          <p:cNvSpPr>
            <a:spLocks noGrp="1"/>
          </p:cNvSpPr>
          <p:nvPr>
            <p:ph idx="1"/>
          </p:nvPr>
        </p:nvSpPr>
        <p:spPr bwMode="auto">
          <a:xfrm>
            <a:off x="2676236" y="1542906"/>
            <a:ext cx="7483764" cy="4968729"/>
          </a:xfrm>
        </p:spPr>
        <p:txBody>
          <a:bodyPr/>
          <a:lstStyle/>
          <a:p>
            <a:pPr marL="0" marR="0" indent="0">
              <a:buNone/>
              <a:defRPr/>
            </a:pPr>
            <a:r>
              <a:rPr lang="en-US" sz="1800" b="1" dirty="0">
                <a:solidFill>
                  <a:srgbClr val="000000"/>
                </a:solidFill>
                <a:latin typeface="Avenir Book"/>
                <a:ea typeface="Calibri"/>
                <a:cs typeface="Times New Roman"/>
              </a:rPr>
              <a:t> </a:t>
            </a:r>
            <a:endParaRPr lang="en-US" sz="1800" dirty="0">
              <a:latin typeface="Calibri"/>
              <a:ea typeface="Calibri"/>
              <a:cs typeface="Times New Roman"/>
            </a:endParaRPr>
          </a:p>
          <a:p>
            <a:pPr marL="342900" marR="0" lvl="0" indent="-342900">
              <a:buFont typeface="Wingdings"/>
              <a:buChar char=""/>
              <a:defRPr/>
            </a:pPr>
            <a:r>
              <a:rPr lang="pt-PT" dirty="0">
                <a:solidFill>
                  <a:srgbClr val="C00000"/>
                </a:solidFill>
                <a:latin typeface="Avenir Book"/>
                <a:ea typeface="Calibri"/>
                <a:cs typeface="Times New Roman"/>
              </a:rPr>
              <a:t>De que maneiras, exclusivas das mulheres, as filhas de Deus podem levar compaixão </a:t>
            </a:r>
          </a:p>
          <a:p>
            <a:pPr marR="0" lvl="0">
              <a:buFont typeface="Wingdings" panose="05000000000000000000" pitchFamily="2" charset="2"/>
              <a:buChar char="ü"/>
              <a:defRPr/>
            </a:pPr>
            <a:r>
              <a:rPr lang="pt-PT" dirty="0">
                <a:solidFill>
                  <a:srgbClr val="C00000"/>
                </a:solidFill>
                <a:latin typeface="Avenir Book"/>
                <a:ea typeface="Calibri"/>
                <a:cs typeface="Times New Roman"/>
              </a:rPr>
              <a:t>aos seus lares?</a:t>
            </a:r>
          </a:p>
          <a:p>
            <a:pPr marR="0" lvl="0">
              <a:buFont typeface="Wingdings" panose="05000000000000000000" pitchFamily="2" charset="2"/>
              <a:buChar char="ü"/>
              <a:defRPr/>
            </a:pPr>
            <a:r>
              <a:rPr lang="pt-PT" dirty="0">
                <a:solidFill>
                  <a:srgbClr val="C00000"/>
                </a:solidFill>
                <a:latin typeface="Avenir Book"/>
                <a:ea typeface="Calibri"/>
                <a:cs typeface="Times New Roman"/>
              </a:rPr>
              <a:t>nas suas igrejas?</a:t>
            </a:r>
          </a:p>
          <a:p>
            <a:pPr marR="0" lvl="0">
              <a:buFont typeface="Wingdings" panose="05000000000000000000" pitchFamily="2" charset="2"/>
              <a:buChar char="ü"/>
              <a:defRPr/>
            </a:pPr>
            <a:r>
              <a:rPr lang="pt-PT" dirty="0">
                <a:solidFill>
                  <a:srgbClr val="C00000"/>
                </a:solidFill>
                <a:latin typeface="Avenir Book"/>
                <a:ea typeface="Calibri"/>
                <a:cs typeface="Times New Roman"/>
              </a:rPr>
              <a:t>nas suas comunidades?</a:t>
            </a:r>
          </a:p>
          <a:p>
            <a:pPr marL="0" marR="0" lvl="0" indent="0">
              <a:buNone/>
              <a:defRPr/>
            </a:pPr>
            <a:endParaRPr lang="pt-PT" dirty="0">
              <a:solidFill>
                <a:srgbClr val="C00000"/>
              </a:solidFill>
              <a:latin typeface="Avenir Book"/>
              <a:ea typeface="Calibri"/>
              <a:cs typeface="Times New Roman"/>
            </a:endParaRPr>
          </a:p>
          <a:p>
            <a:pPr>
              <a:defRPr/>
            </a:pPr>
            <a:r>
              <a:rPr lang="pt-PT" dirty="0">
                <a:solidFill>
                  <a:srgbClr val="C00000"/>
                </a:solidFill>
                <a:latin typeface="Avenir Book"/>
                <a:cs typeface="Times New Roman"/>
              </a:rPr>
              <a:t>Qual a importância da compaixão quando se trata </a:t>
            </a:r>
            <a:r>
              <a:rPr lang="pt-PT" dirty="0">
                <a:solidFill>
                  <a:srgbClr val="C00000"/>
                </a:solidFill>
                <a:latin typeface="Avenir Book"/>
                <a:ea typeface="Calibri"/>
                <a:cs typeface="Times New Roman"/>
              </a:rPr>
              <a:t>de cumprir a Grande Comissão em Mateus 28:19-20?</a:t>
            </a:r>
            <a:endParaRPr lang="pt-BR"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265547" y="2427290"/>
            <a:ext cx="8926797" cy="4153764"/>
          </a:xfrm>
        </p:spPr>
        <p:txBody>
          <a:bodyPr/>
          <a:lstStyle/>
          <a:p>
            <a:pPr marL="0" marR="0">
              <a:defRPr/>
            </a:pPr>
            <a:r>
              <a:rPr lang="pt-PT" sz="3200" b="1" i="1" dirty="0">
                <a:solidFill>
                  <a:schemeClr val="accent1">
                    <a:lumMod val="75000"/>
                  </a:schemeClr>
                </a:solidFill>
                <a:latin typeface="Avenir Book"/>
                <a:ea typeface="Calibri"/>
                <a:cs typeface="Times New Roman"/>
              </a:rPr>
              <a:t>“Ela não teme a neve por causa da sua casa, porque toda a sua casa está vestida de escarlate”. (Provérbios 31:21)</a:t>
            </a:r>
          </a:p>
          <a:p>
            <a:pPr marL="0" marR="0">
              <a:defRPr/>
            </a:pPr>
            <a:endParaRPr lang="pt-PT" sz="3200" b="1" i="1" dirty="0">
              <a:solidFill>
                <a:schemeClr val="accent1">
                  <a:lumMod val="75000"/>
                </a:schemeClr>
              </a:solidFill>
              <a:latin typeface="Avenir Book"/>
              <a:ea typeface="Calibri"/>
              <a:cs typeface="Times New Roman"/>
            </a:endParaRPr>
          </a:p>
          <a:p>
            <a:pPr marL="0" marR="0">
              <a:defRPr/>
            </a:pPr>
            <a:r>
              <a:rPr lang="pt-PT" sz="3200" b="1" i="1" dirty="0">
                <a:solidFill>
                  <a:schemeClr val="accent1">
                    <a:lumMod val="75000"/>
                  </a:schemeClr>
                </a:solidFill>
                <a:latin typeface="Avenir Book"/>
                <a:ea typeface="Calibri"/>
                <a:cs typeface="Times New Roman"/>
              </a:rPr>
              <a:t>As mulheres piedosas podem ser confiantes porque sabem que são filhas do Rei dos reis. Elas sabem que pertencem a Ele!</a:t>
            </a:r>
            <a:endParaRPr lang="pt-BR" sz="3200" dirty="0">
              <a:solidFill>
                <a:schemeClr val="accent1">
                  <a:lumMod val="75000"/>
                </a:schemeClr>
              </a:solidFill>
            </a:endParaRPr>
          </a:p>
          <a:p>
            <a:pPr marL="0" indent="0">
              <a:buNone/>
              <a:defRPr/>
            </a:pPr>
            <a:endParaRPr lang="pt-BR" dirty="0"/>
          </a:p>
        </p:txBody>
      </p:sp>
      <p:sp>
        <p:nvSpPr>
          <p:cNvPr id="2" name="Title 1"/>
          <p:cNvSpPr>
            <a:spLocks noGrp="1"/>
          </p:cNvSpPr>
          <p:nvPr>
            <p:ph type="title"/>
          </p:nvPr>
        </p:nvSpPr>
        <p:spPr bwMode="auto">
          <a:xfrm>
            <a:off x="265546" y="873126"/>
            <a:ext cx="9848271" cy="1325563"/>
          </a:xfrm>
        </p:spPr>
        <p:txBody>
          <a:bodyPr>
            <a:normAutofit/>
          </a:bodyPr>
          <a:lstStyle/>
          <a:p>
            <a:pPr>
              <a:defRPr/>
            </a:pPr>
            <a:br>
              <a:rPr lang="en-US" sz="1800" dirty="0">
                <a:latin typeface="Calibri"/>
                <a:ea typeface="Calibri"/>
                <a:cs typeface="Times New Roman"/>
              </a:rPr>
            </a:br>
            <a:r>
              <a:rPr lang="en-US" sz="1800" dirty="0">
                <a:latin typeface="Calibri"/>
                <a:ea typeface="Calibri"/>
                <a:cs typeface="Times New Roman"/>
              </a:rPr>
              <a:t>     </a:t>
            </a:r>
            <a:r>
              <a:rPr lang="en-CA" sz="3200" b="1" dirty="0">
                <a:solidFill>
                  <a:srgbClr val="000000"/>
                </a:solidFill>
                <a:latin typeface="Avenir Book"/>
                <a:ea typeface="Calibri"/>
                <a:cs typeface="Times New Roman"/>
              </a:rPr>
              <a:t> </a:t>
            </a:r>
            <a:r>
              <a:rPr lang="en-CA" sz="2800" b="1" dirty="0">
                <a:solidFill>
                  <a:srgbClr val="000000"/>
                </a:solidFill>
                <a:latin typeface="Avenir Book"/>
                <a:ea typeface="Calibri"/>
                <a:cs typeface="Times New Roman"/>
              </a:rPr>
              <a:t> </a:t>
            </a:r>
            <a:r>
              <a:rPr lang="en-CA" sz="2800" b="1" dirty="0">
                <a:solidFill>
                  <a:schemeClr val="accent1">
                    <a:lumMod val="75000"/>
                  </a:schemeClr>
                </a:solidFill>
                <a:latin typeface="Avenir Book"/>
                <a:ea typeface="Calibri"/>
                <a:cs typeface="Times New Roman"/>
              </a:rPr>
              <a:t>4. </a:t>
            </a:r>
            <a:r>
              <a:rPr lang="pt-PT" sz="2800" b="1" dirty="0">
                <a:solidFill>
                  <a:schemeClr val="accent1">
                    <a:lumMod val="75000"/>
                  </a:schemeClr>
                </a:solidFill>
                <a:latin typeface="Avenir Book"/>
                <a:ea typeface="Calibri"/>
                <a:cs typeface="Times New Roman"/>
              </a:rPr>
              <a:t>As mulheres de Deus são CONFIANTES</a:t>
            </a:r>
            <a:br>
              <a:rPr lang="en-US" sz="2800" b="1" dirty="0">
                <a:solidFill>
                  <a:schemeClr val="accent1">
                    <a:lumMod val="75000"/>
                  </a:schemeClr>
                </a:solidFill>
                <a:latin typeface="Calibri"/>
                <a:ea typeface="Calibri"/>
                <a:cs typeface="Times New Roman"/>
              </a:rPr>
            </a:br>
            <a:endParaRPr lang="pt-BR" sz="2800" b="1" dirty="0">
              <a:solidFill>
                <a:schemeClr val="accent1">
                  <a:lumMod val="75000"/>
                </a:schemeClr>
              </a:solidFill>
              <a:latin typeface="Montserrat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49217" y="2344016"/>
            <a:ext cx="9959109" cy="4351338"/>
          </a:xfrm>
        </p:spPr>
        <p:txBody>
          <a:bodyPr>
            <a:normAutofit/>
          </a:bodyPr>
          <a:lstStyle/>
          <a:p>
            <a:pPr marL="0" marR="0">
              <a:defRPr/>
            </a:pPr>
            <a:r>
              <a:rPr lang="pt-PT" b="1" i="1" dirty="0">
                <a:solidFill>
                  <a:schemeClr val="accent1">
                    <a:lumMod val="75000"/>
                  </a:schemeClr>
                </a:solidFill>
                <a:latin typeface="Avenir Book"/>
                <a:ea typeface="Calibri"/>
                <a:cs typeface="Times New Roman"/>
              </a:rPr>
              <a:t>“O encanto é enganador e a beleza é passageira, mas a mulher que teme o Senhor será louvada.” (Provérbios 31:30)</a:t>
            </a:r>
          </a:p>
          <a:p>
            <a:pPr marL="0" marR="0">
              <a:defRPr/>
            </a:pPr>
            <a:r>
              <a:rPr lang="pt-PT" i="1" dirty="0">
                <a:solidFill>
                  <a:schemeClr val="accent1">
                    <a:lumMod val="75000"/>
                  </a:schemeClr>
                </a:solidFill>
                <a:latin typeface="Avenir Book"/>
                <a:ea typeface="Calibri"/>
                <a:cs typeface="Times New Roman"/>
              </a:rPr>
              <a:t>As filhas de Deus possuem a verdadeira beleza - beleza de caráter. O corpo se deteriora, mas a pessoa se desenvolve.</a:t>
            </a:r>
          </a:p>
          <a:p>
            <a:pPr marL="0" marR="0">
              <a:defRPr/>
            </a:pPr>
            <a:r>
              <a:rPr lang="pt-PT" i="1" dirty="0">
                <a:solidFill>
                  <a:schemeClr val="accent1">
                    <a:lumMod val="75000"/>
                  </a:schemeClr>
                </a:solidFill>
                <a:latin typeface="Avenir Book"/>
                <a:ea typeface="Calibri"/>
                <a:cs typeface="Times New Roman"/>
              </a:rPr>
              <a:t>Nós escolhemos aquilo em que investimos. Invistamos no que é duradouro.</a:t>
            </a: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7" y="217344"/>
            <a:ext cx="5204524" cy="1325563"/>
          </a:xfrm>
        </p:spPr>
        <p:txBody>
          <a:bodyPr>
            <a:normAutofit fontScale="90000"/>
          </a:bodyPr>
          <a:lstStyle/>
          <a:p>
            <a:pPr marL="0" indent="0" algn="ctr">
              <a:defRPr/>
            </a:pPr>
            <a:br>
              <a:rPr lang="en-US" sz="2800" b="1" dirty="0">
                <a:solidFill>
                  <a:schemeClr val="bg1">
                    <a:lumMod val="95000"/>
                  </a:schemeClr>
                </a:solidFill>
                <a:latin typeface="Avenir Book"/>
                <a:ea typeface="Calibri"/>
                <a:cs typeface="Times New Roman"/>
              </a:rPr>
            </a:br>
            <a:r>
              <a:rPr lang="en-US" sz="3100" b="1" dirty="0">
                <a:solidFill>
                  <a:schemeClr val="bg1">
                    <a:lumMod val="95000"/>
                  </a:schemeClr>
                </a:solidFill>
                <a:latin typeface="Avenir Book"/>
                <a:ea typeface="Calibri"/>
                <a:cs typeface="Times New Roman"/>
              </a:rPr>
              <a:t>Sabias que?</a:t>
            </a:r>
            <a:br>
              <a:rPr lang="en-US" sz="3100" b="1" dirty="0">
                <a:solidFill>
                  <a:schemeClr val="bg1">
                    <a:lumMod val="95000"/>
                  </a:schemeClr>
                </a:solidFill>
                <a:latin typeface="Avenir Book"/>
                <a:ea typeface="Calibri"/>
                <a:cs typeface="Times New Roman"/>
              </a:rPr>
            </a:br>
            <a:br>
              <a:rPr lang="en-US" sz="3100" b="1" dirty="0">
                <a:solidFill>
                  <a:schemeClr val="bg1">
                    <a:lumMod val="95000"/>
                  </a:schemeClr>
                </a:solidFill>
                <a:latin typeface="Avenir Book"/>
                <a:ea typeface="Calibri"/>
                <a:cs typeface="Times New Roman"/>
              </a:rPr>
            </a:br>
            <a:endParaRPr lang="pt-BR" sz="3100" dirty="0">
              <a:solidFill>
                <a:schemeClr val="bg1">
                  <a:lumMod val="95000"/>
                </a:schemeClr>
              </a:solidFill>
              <a:latin typeface="Montserrat Light"/>
            </a:endParaRPr>
          </a:p>
        </p:txBody>
      </p:sp>
      <p:sp>
        <p:nvSpPr>
          <p:cNvPr id="3" name="Content Placeholder 2"/>
          <p:cNvSpPr>
            <a:spLocks noGrp="1"/>
          </p:cNvSpPr>
          <p:nvPr>
            <p:ph idx="1"/>
          </p:nvPr>
        </p:nvSpPr>
        <p:spPr bwMode="auto">
          <a:xfrm>
            <a:off x="265547" y="2289318"/>
            <a:ext cx="9959109" cy="4351338"/>
          </a:xfrm>
        </p:spPr>
        <p:txBody>
          <a:bodyPr>
            <a:normAutofit/>
          </a:bodyPr>
          <a:lstStyle/>
          <a:p>
            <a:pPr>
              <a:defRPr/>
            </a:pPr>
            <a:r>
              <a:rPr lang="pt-PT" sz="2400" dirty="0">
                <a:solidFill>
                  <a:schemeClr val="accent1">
                    <a:lumMod val="75000"/>
                  </a:schemeClr>
                </a:solidFill>
                <a:latin typeface="Avenir Book"/>
                <a:ea typeface="Calibri"/>
                <a:cs typeface="Times New Roman"/>
              </a:rPr>
              <a:t>32% das raparigas adolescentes dizem que, quando se sentem mal com o seu corpo, o Instagram faz com que se sintam pior? O Instagram aumenta a ansiedade e a depressão.</a:t>
            </a:r>
          </a:p>
          <a:p>
            <a:pPr>
              <a:defRPr/>
            </a:pPr>
            <a:r>
              <a:rPr lang="pt-PT" sz="2400" dirty="0">
                <a:solidFill>
                  <a:schemeClr val="accent1">
                    <a:lumMod val="75000"/>
                  </a:schemeClr>
                </a:solidFill>
                <a:latin typeface="Avenir Book"/>
                <a:ea typeface="Calibri"/>
                <a:cs typeface="Times New Roman"/>
              </a:rPr>
              <a:t>Entre os adolescentes que relataram pensamentos suicidas, 13% dos utilizadores britânicos e 6% dos utilizadores americanos atribuíram o desejo de se matarem ao Instagram.</a:t>
            </a:r>
          </a:p>
          <a:p>
            <a:pPr>
              <a:defRPr/>
            </a:pPr>
            <a:r>
              <a:rPr lang="pt-PT" sz="2400" dirty="0">
                <a:solidFill>
                  <a:schemeClr val="accent1">
                    <a:lumMod val="75000"/>
                  </a:schemeClr>
                </a:solidFill>
                <a:latin typeface="Avenir Book"/>
                <a:ea typeface="Calibri"/>
                <a:cs typeface="Times New Roman"/>
              </a:rPr>
              <a:t>O Instagram agrava os problemas de imagem corporal para 1 em cada 3 raparigas adolescentes.</a:t>
            </a:r>
            <a:endParaRPr lang="pt-BR" sz="2400" dirty="0">
              <a:solidFill>
                <a:schemeClr val="accent1">
                  <a:lumMod val="7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7" y="2017445"/>
            <a:ext cx="9959109" cy="4351338"/>
          </a:xfrm>
        </p:spPr>
        <p:txBody>
          <a:bodyPr>
            <a:normAutofit/>
          </a:bodyPr>
          <a:lstStyle/>
          <a:p>
            <a:pPr marL="0" marR="0" indent="0">
              <a:buNone/>
              <a:defRPr/>
            </a:pPr>
            <a:r>
              <a:rPr lang="pt-PT" sz="2400" b="1" dirty="0">
                <a:solidFill>
                  <a:schemeClr val="accent1">
                    <a:lumMod val="75000"/>
                  </a:schemeClr>
                </a:solidFill>
                <a:latin typeface="Avenir Book"/>
                <a:cs typeface="Times New Roman"/>
              </a:rPr>
              <a:t>“Não vos adornais exteriormente - arranjando o cabelo, usando ouro, ou vestindo roupas finas - mas sim com a pessoa oculta do coração, com a beleza incorruptível de um espírito manso e tranquilo, que é muito precioso aos olhos de Deus.” (1 Pedro 3:3, 4)</a:t>
            </a:r>
          </a:p>
          <a:p>
            <a:pPr marL="0" marR="0" indent="0">
              <a:buNone/>
              <a:defRPr/>
            </a:pPr>
            <a:endParaRPr lang="pt-PT" sz="2400" dirty="0">
              <a:solidFill>
                <a:schemeClr val="accent1">
                  <a:lumMod val="75000"/>
                </a:schemeClr>
              </a:solidFill>
              <a:latin typeface="Avenir Book"/>
              <a:cs typeface="Times New Roman"/>
            </a:endParaRPr>
          </a:p>
          <a:p>
            <a:pPr marL="0" marR="0" indent="0">
              <a:buNone/>
              <a:defRPr/>
            </a:pPr>
            <a:r>
              <a:rPr lang="pt-PT" sz="2400" dirty="0">
                <a:solidFill>
                  <a:schemeClr val="accent1">
                    <a:lumMod val="75000"/>
                  </a:schemeClr>
                </a:solidFill>
                <a:latin typeface="Avenir Book"/>
                <a:cs typeface="Times New Roman"/>
              </a:rPr>
              <a:t>“Uma mulher modesta e piedosa vestir-se-á com modéstia. ... Aquela que é simples e despretensiosa no seu vestuário e nas suas maneiras mostra que compreende que uma verdadeira mulher se caracteriza pelo seu valor moral. Quão encantadora, quão interessante, é a simplicidade no vestir, que em formosura pode ser comparada com as flores do campo.”(Ellen G. White, Orientação da Criança, 413.5)</a:t>
            </a:r>
            <a:endParaRPr lang="pt-BR" sz="2400" dirty="0">
              <a:solidFill>
                <a:schemeClr val="accent1">
                  <a:lumMod val="75000"/>
                </a:schemeClr>
              </a:solidFill>
              <a:latin typeface="Avenir Book"/>
              <a:cs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265546" y="1923803"/>
            <a:ext cx="9848271" cy="4428651"/>
          </a:xfrm>
        </p:spPr>
        <p:txBody>
          <a:bodyPr>
            <a:normAutofit/>
          </a:bodyPr>
          <a:lstStyle/>
          <a:p>
            <a:pPr marL="0" indent="0" algn="ctr">
              <a:buNone/>
              <a:defRPr/>
            </a:pPr>
            <a:r>
              <a:rPr lang="pt-PT" sz="2800" i="1" dirty="0">
                <a:solidFill>
                  <a:schemeClr val="accent1">
                    <a:lumMod val="75000"/>
                  </a:schemeClr>
                </a:solidFill>
                <a:latin typeface="Avenir Book"/>
                <a:ea typeface="Calibri"/>
                <a:cs typeface="Times New Roman"/>
              </a:rPr>
              <a:t>“Então disse Deus: “</a:t>
            </a:r>
            <a:r>
              <a:rPr lang="pt-PT" sz="2800" i="1" u="sng" dirty="0">
                <a:solidFill>
                  <a:schemeClr val="accent1">
                    <a:lumMod val="75000"/>
                  </a:schemeClr>
                </a:solidFill>
                <a:latin typeface="Avenir Book"/>
                <a:ea typeface="Calibri"/>
                <a:cs typeface="Times New Roman"/>
              </a:rPr>
              <a:t>Façamos</a:t>
            </a:r>
            <a:r>
              <a:rPr lang="pt-PT" sz="2800" i="1" dirty="0">
                <a:solidFill>
                  <a:schemeClr val="accent1">
                    <a:lumMod val="75000"/>
                  </a:schemeClr>
                </a:solidFill>
                <a:latin typeface="Avenir Book"/>
                <a:ea typeface="Calibri"/>
                <a:cs typeface="Times New Roman"/>
              </a:rPr>
              <a:t> o homem à </a:t>
            </a:r>
            <a:r>
              <a:rPr lang="pt-PT" sz="2800" i="1" u="sng" dirty="0">
                <a:solidFill>
                  <a:schemeClr val="accent1">
                    <a:lumMod val="75000"/>
                  </a:schemeClr>
                </a:solidFill>
                <a:latin typeface="Avenir Book"/>
                <a:ea typeface="Calibri"/>
                <a:cs typeface="Times New Roman"/>
              </a:rPr>
              <a:t>nossa imagem</a:t>
            </a:r>
            <a:r>
              <a:rPr lang="pt-PT" sz="2800" i="1" dirty="0">
                <a:solidFill>
                  <a:schemeClr val="accent1">
                    <a:lumMod val="75000"/>
                  </a:schemeClr>
                </a:solidFill>
                <a:latin typeface="Avenir Book"/>
                <a:ea typeface="Calibri"/>
                <a:cs typeface="Times New Roman"/>
              </a:rPr>
              <a:t>, conforme a </a:t>
            </a:r>
            <a:r>
              <a:rPr lang="pt-PT" sz="2800" i="1" u="sng" dirty="0">
                <a:solidFill>
                  <a:schemeClr val="accent1">
                    <a:lumMod val="75000"/>
                  </a:schemeClr>
                </a:solidFill>
                <a:latin typeface="Avenir Book"/>
                <a:ea typeface="Calibri"/>
                <a:cs typeface="Times New Roman"/>
              </a:rPr>
              <a:t>nossa semelhança</a:t>
            </a:r>
            <a:r>
              <a:rPr lang="pt-PT" sz="2800" i="1" dirty="0">
                <a:solidFill>
                  <a:schemeClr val="accent1">
                    <a:lumMod val="75000"/>
                  </a:schemeClr>
                </a:solidFill>
                <a:latin typeface="Avenir Book"/>
                <a:ea typeface="Calibri"/>
                <a:cs typeface="Times New Roman"/>
              </a:rPr>
              <a:t>; domine ele sobre os peixes do mar, sobre as aves do céu, sobre os animais domésticos, sobre toda a terra e sobre todos os répteis que se arrastam sobre a terra”. Criou Deus, pois, o homem à sua imagem; </a:t>
            </a:r>
            <a:r>
              <a:rPr lang="pt-PT" sz="2800" i="1" u="sng" dirty="0">
                <a:solidFill>
                  <a:schemeClr val="accent1">
                    <a:lumMod val="75000"/>
                  </a:schemeClr>
                </a:solidFill>
                <a:latin typeface="Avenir Book"/>
                <a:ea typeface="Calibri"/>
                <a:cs typeface="Times New Roman"/>
              </a:rPr>
              <a:t>à imagem de Deus </a:t>
            </a:r>
            <a:r>
              <a:rPr lang="pt-PT" sz="2800" i="1" dirty="0">
                <a:solidFill>
                  <a:schemeClr val="accent1">
                    <a:lumMod val="75000"/>
                  </a:schemeClr>
                </a:solidFill>
                <a:latin typeface="Avenir Book"/>
                <a:ea typeface="Calibri"/>
                <a:cs typeface="Times New Roman"/>
              </a:rPr>
              <a:t>o criou; homem e mulher os criou." (Génesis 1:26-27)</a:t>
            </a:r>
          </a:p>
          <a:p>
            <a:pPr marL="0" indent="0" algn="ctr">
              <a:buNone/>
              <a:defRPr/>
            </a:pPr>
            <a:endParaRPr lang="en-US" dirty="0">
              <a:solidFill>
                <a:schemeClr val="accent1">
                  <a:lumMod val="75000"/>
                </a:schemeClr>
              </a:solidFill>
              <a:latin typeface="Avenir Book"/>
              <a:ea typeface="Calibri"/>
              <a:cs typeface="Times New Roman"/>
            </a:endParaRPr>
          </a:p>
          <a:p>
            <a:pPr marL="0" indent="0">
              <a:buNone/>
              <a:defRPr/>
            </a:pPr>
            <a:r>
              <a:rPr lang="pt-PT" sz="2400" dirty="0">
                <a:solidFill>
                  <a:schemeClr val="accent1">
                    <a:lumMod val="75000"/>
                  </a:schemeClr>
                </a:solidFill>
                <a:latin typeface="Avenir Book"/>
                <a:ea typeface="Calibri"/>
                <a:cs typeface="Times New Roman"/>
              </a:rPr>
              <a:t>O homem e a mulher foram </a:t>
            </a:r>
            <a:r>
              <a:rPr lang="pt-PT" sz="2400" u="sng" dirty="0">
                <a:solidFill>
                  <a:schemeClr val="accent1">
                    <a:lumMod val="75000"/>
                  </a:schemeClr>
                </a:solidFill>
                <a:latin typeface="Avenir Book"/>
                <a:ea typeface="Calibri"/>
                <a:cs typeface="Times New Roman"/>
              </a:rPr>
              <a:t>feitos por Deus</a:t>
            </a:r>
            <a:r>
              <a:rPr lang="pt-PT" sz="2400" dirty="0">
                <a:solidFill>
                  <a:schemeClr val="accent1">
                    <a:lumMod val="75000"/>
                  </a:schemeClr>
                </a:solidFill>
                <a:latin typeface="Avenir Book"/>
                <a:ea typeface="Calibri"/>
                <a:cs typeface="Times New Roman"/>
              </a:rPr>
              <a:t>, </a:t>
            </a:r>
            <a:r>
              <a:rPr lang="pt-PT" sz="2400" u="sng" dirty="0">
                <a:solidFill>
                  <a:schemeClr val="accent1">
                    <a:lumMod val="75000"/>
                  </a:schemeClr>
                </a:solidFill>
                <a:latin typeface="Avenir Book"/>
                <a:ea typeface="Calibri"/>
                <a:cs typeface="Times New Roman"/>
              </a:rPr>
              <a:t>à imagem de Deus</a:t>
            </a:r>
            <a:r>
              <a:rPr lang="pt-PT" sz="2400" dirty="0">
                <a:solidFill>
                  <a:schemeClr val="accent1">
                    <a:lumMod val="75000"/>
                  </a:schemeClr>
                </a:solidFill>
                <a:latin typeface="Avenir Book"/>
                <a:ea typeface="Calibri"/>
                <a:cs typeface="Times New Roman"/>
              </a:rPr>
              <a:t>, </a:t>
            </a:r>
            <a:r>
              <a:rPr lang="pt-PT" sz="2400" u="sng" dirty="0">
                <a:solidFill>
                  <a:schemeClr val="accent1">
                    <a:lumMod val="75000"/>
                  </a:schemeClr>
                </a:solidFill>
                <a:latin typeface="Avenir Book"/>
                <a:ea typeface="Calibri"/>
                <a:cs typeface="Times New Roman"/>
              </a:rPr>
              <a:t>com a semelhança de Deus</a:t>
            </a:r>
            <a:r>
              <a:rPr lang="pt-PT" sz="2400" dirty="0">
                <a:solidFill>
                  <a:schemeClr val="accent1">
                    <a:lumMod val="75000"/>
                  </a:schemeClr>
                </a:solidFill>
                <a:latin typeface="Avenir Book"/>
                <a:ea typeface="Calibri"/>
                <a:cs typeface="Times New Roman"/>
              </a:rPr>
              <a:t>, e Ele criou-nos para dominarmos a terra.</a:t>
            </a:r>
            <a:endParaRPr lang="en-US" sz="2400" dirty="0">
              <a:solidFill>
                <a:schemeClr val="accent1">
                  <a:lumMod val="75000"/>
                </a:schemeClr>
              </a:solidFill>
              <a:latin typeface="Calibri"/>
              <a:ea typeface="Calibri"/>
              <a:cs typeface="Times New Roman"/>
            </a:endParaRPr>
          </a:p>
          <a:p>
            <a:pPr>
              <a:defRPr/>
            </a:pPr>
            <a:endParaRPr lang="pt-BR" dirty="0"/>
          </a:p>
        </p:txBody>
      </p:sp>
      <p:sp>
        <p:nvSpPr>
          <p:cNvPr id="4" name="Title 3"/>
          <p:cNvSpPr>
            <a:spLocks noGrp="1"/>
          </p:cNvSpPr>
          <p:nvPr>
            <p:ph type="title"/>
          </p:nvPr>
        </p:nvSpPr>
        <p:spPr bwMode="auto">
          <a:xfrm>
            <a:off x="0" y="748144"/>
            <a:ext cx="10367157" cy="942543"/>
          </a:xfrm>
        </p:spPr>
        <p:txBody>
          <a:bodyPr>
            <a:normAutofit fontScale="90000"/>
          </a:bodyPr>
          <a:lstStyle/>
          <a:p>
            <a:pPr>
              <a:defRPr/>
            </a:pPr>
            <a:br>
              <a:rPr lang="en-US" sz="1800" b="1" dirty="0">
                <a:solidFill>
                  <a:srgbClr val="000000"/>
                </a:solidFill>
                <a:latin typeface="Avenir Book"/>
                <a:ea typeface="Calibri"/>
                <a:cs typeface="Times New Roman"/>
              </a:rPr>
            </a:br>
            <a:r>
              <a:rPr lang="en-US" sz="3200" b="1" dirty="0">
                <a:solidFill>
                  <a:schemeClr val="accent1">
                    <a:lumMod val="75000"/>
                  </a:schemeClr>
                </a:solidFill>
                <a:latin typeface="Avenir Book"/>
                <a:ea typeface="Calibri"/>
                <a:cs typeface="Times New Roman"/>
              </a:rPr>
              <a:t>HOMENS E MULHERES</a:t>
            </a:r>
            <a:br>
              <a:rPr lang="en-US" sz="1800" dirty="0">
                <a:latin typeface="Calibri"/>
                <a:ea typeface="Calibri"/>
                <a:cs typeface="Times New Roman"/>
              </a:rPr>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6" y="2001116"/>
            <a:ext cx="9959109" cy="4351338"/>
          </a:xfrm>
        </p:spPr>
        <p:txBody>
          <a:bodyPr>
            <a:normAutofit/>
          </a:bodyPr>
          <a:lstStyle/>
          <a:p>
            <a:pPr marL="0" indent="0" algn="ctr">
              <a:buNone/>
              <a:defRPr/>
            </a:pPr>
            <a:r>
              <a:rPr lang="pt-PT" sz="2400" dirty="0">
                <a:solidFill>
                  <a:schemeClr val="accent1">
                    <a:lumMod val="75000"/>
                  </a:schemeClr>
                </a:solidFill>
                <a:latin typeface="Avenir Book"/>
                <a:ea typeface="Calibri"/>
                <a:cs typeface="Times New Roman"/>
              </a:rPr>
              <a:t>Hoje, Deus chama mulheres e homens a uma vida contracultura de modesta simplicidade. </a:t>
            </a:r>
          </a:p>
          <a:p>
            <a:pPr marL="0" indent="0" algn="ctr">
              <a:buNone/>
              <a:defRPr/>
            </a:pPr>
            <a:endParaRPr lang="pt-PT" sz="2400" dirty="0">
              <a:solidFill>
                <a:schemeClr val="accent1">
                  <a:lumMod val="75000"/>
                </a:schemeClr>
              </a:solidFill>
              <a:latin typeface="Avenir Book"/>
              <a:ea typeface="Calibri"/>
              <a:cs typeface="Times New Roman"/>
            </a:endParaRPr>
          </a:p>
          <a:p>
            <a:pPr marL="0" indent="0" algn="ctr">
              <a:buNone/>
              <a:defRPr/>
            </a:pPr>
            <a:r>
              <a:rPr lang="pt-PT" sz="2400" b="1" dirty="0">
                <a:solidFill>
                  <a:schemeClr val="accent1">
                    <a:lumMod val="75000"/>
                  </a:schemeClr>
                </a:solidFill>
                <a:latin typeface="Avenir Book"/>
                <a:ea typeface="Calibri"/>
                <a:cs typeface="Times New Roman"/>
              </a:rPr>
              <a:t>“Mas todos nós, com o rosto descoberto, contemplando como um espelho a glória do Senhor, estamos a ser transformados de glória em glória na mesma imagem, como pelo Espírito do Senhor.”</a:t>
            </a:r>
          </a:p>
          <a:p>
            <a:pPr marL="0" indent="0" algn="ctr">
              <a:buNone/>
              <a:defRPr/>
            </a:pPr>
            <a:r>
              <a:rPr lang="pt-PT" sz="2400" b="1" dirty="0">
                <a:solidFill>
                  <a:schemeClr val="accent1">
                    <a:lumMod val="75000"/>
                  </a:schemeClr>
                </a:solidFill>
                <a:latin typeface="Avenir Book"/>
                <a:ea typeface="Calibri"/>
                <a:cs typeface="Times New Roman"/>
              </a:rPr>
              <a:t>(2 Coríntios 3:18)</a:t>
            </a:r>
            <a:endParaRPr lang="pt-BR" b="1"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Title 1"/>
          <p:cNvSpPr>
            <a:spLocks noGrp="1"/>
          </p:cNvSpPr>
          <p:nvPr>
            <p:ph type="title"/>
          </p:nvPr>
        </p:nvSpPr>
        <p:spPr bwMode="auto">
          <a:xfrm>
            <a:off x="2676237" y="217344"/>
            <a:ext cx="7483764" cy="1325563"/>
          </a:xfrm>
        </p:spPr>
        <p:txBody>
          <a:bodyPr>
            <a:noAutofit/>
          </a:bodyPr>
          <a:lstStyle/>
          <a:p>
            <a:pPr marL="0" marR="0">
              <a:defRPr/>
            </a:pPr>
            <a:r>
              <a:rPr lang="en-US" sz="3200" b="1" dirty="0">
                <a:solidFill>
                  <a:schemeClr val="bg1">
                    <a:lumMod val="95000"/>
                  </a:schemeClr>
                </a:solidFill>
                <a:latin typeface="Avenir Book"/>
                <a:ea typeface="Calibri"/>
                <a:cs typeface="Times New Roman"/>
              </a:rPr>
              <a:t>PERGUNTAS PARA DISCUSSÃO</a:t>
            </a:r>
            <a:br>
              <a:rPr lang="en-US" sz="3200" dirty="0">
                <a:latin typeface="Calibri"/>
                <a:ea typeface="Calibri"/>
                <a:cs typeface="Times New Roman"/>
              </a:rPr>
            </a:br>
            <a:endParaRPr lang="pt-BR" sz="3200" dirty="0">
              <a:solidFill>
                <a:schemeClr val="bg1"/>
              </a:solidFill>
              <a:latin typeface="Montserrat Light"/>
            </a:endParaRPr>
          </a:p>
        </p:txBody>
      </p:sp>
      <p:sp>
        <p:nvSpPr>
          <p:cNvPr id="5" name="Content Placeholder 2"/>
          <p:cNvSpPr>
            <a:spLocks noGrp="1"/>
          </p:cNvSpPr>
          <p:nvPr>
            <p:ph idx="1"/>
          </p:nvPr>
        </p:nvSpPr>
        <p:spPr bwMode="auto">
          <a:xfrm>
            <a:off x="2659304" y="1412776"/>
            <a:ext cx="7483764" cy="4968729"/>
          </a:xfrm>
        </p:spPr>
        <p:txBody>
          <a:bodyPr>
            <a:normAutofit/>
          </a:bodyPr>
          <a:lstStyle/>
          <a:p>
            <a:pPr marR="0">
              <a:buFont typeface="Wingdings" panose="05000000000000000000" pitchFamily="2" charset="2"/>
              <a:buChar char="§"/>
              <a:defRPr/>
            </a:pPr>
            <a:r>
              <a:rPr lang="pt-PT" sz="2400" dirty="0">
                <a:solidFill>
                  <a:schemeClr val="accent1">
                    <a:lumMod val="75000"/>
                  </a:schemeClr>
                </a:solidFill>
                <a:latin typeface="Avenir Book"/>
                <a:cs typeface="Times New Roman"/>
              </a:rPr>
              <a:t>Que medidas podem as filhas de Deus tomar para garantir que não caem na armadilha de se verem como o mundo diz que devemos ver?</a:t>
            </a:r>
          </a:p>
          <a:p>
            <a:pPr marR="0">
              <a:buFont typeface="Wingdings" panose="05000000000000000000" pitchFamily="2" charset="2"/>
              <a:buChar char="§"/>
              <a:defRPr/>
            </a:pPr>
            <a:endParaRPr lang="pt-PT" sz="2400" dirty="0">
              <a:solidFill>
                <a:schemeClr val="accent1">
                  <a:lumMod val="75000"/>
                </a:schemeClr>
              </a:solidFill>
              <a:latin typeface="Avenir Book"/>
              <a:cs typeface="Times New Roman"/>
            </a:endParaRPr>
          </a:p>
          <a:p>
            <a:pPr marR="0">
              <a:buFont typeface="Wingdings" panose="05000000000000000000" pitchFamily="2" charset="2"/>
              <a:buChar char="§"/>
              <a:defRPr/>
            </a:pPr>
            <a:r>
              <a:rPr lang="pt-PT" sz="2400" dirty="0">
                <a:solidFill>
                  <a:schemeClr val="accent1">
                    <a:lumMod val="75000"/>
                  </a:schemeClr>
                </a:solidFill>
                <a:latin typeface="Avenir Book"/>
                <a:cs typeface="Times New Roman"/>
              </a:rPr>
              <a:t>Como podemos garantir que vivemos uma vida bonita e confiante aos olhos do céu?</a:t>
            </a:r>
            <a:endParaRPr lang="pt-BR" sz="2400" dirty="0">
              <a:solidFill>
                <a:schemeClr val="accent1">
                  <a:lumMod val="75000"/>
                </a:schemeClr>
              </a:solidFill>
              <a:latin typeface="Avenir Book"/>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7" y="217344"/>
            <a:ext cx="5055753" cy="1325563"/>
          </a:xfrm>
        </p:spPr>
        <p:txBody>
          <a:bodyPr>
            <a:normAutofit/>
          </a:bodyPr>
          <a:lstStyle/>
          <a:p>
            <a:pPr algn="ctr">
              <a:defRPr/>
            </a:pPr>
            <a:r>
              <a:rPr lang="pt-BR" sz="3600" b="1">
                <a:solidFill>
                  <a:schemeClr val="bg1">
                    <a:lumMod val="95000"/>
                  </a:schemeClr>
                </a:solidFill>
                <a:latin typeface="Avenir Book"/>
              </a:rPr>
              <a:t>Anna Knight</a:t>
            </a:r>
            <a:endParaRPr/>
          </a:p>
        </p:txBody>
      </p:sp>
      <p:sp>
        <p:nvSpPr>
          <p:cNvPr id="3" name="Content Placeholder 2"/>
          <p:cNvSpPr>
            <a:spLocks noGrp="1"/>
          </p:cNvSpPr>
          <p:nvPr>
            <p:ph idx="1"/>
          </p:nvPr>
        </p:nvSpPr>
        <p:spPr bwMode="auto">
          <a:xfrm>
            <a:off x="265546" y="2001116"/>
            <a:ext cx="9959109" cy="4856884"/>
          </a:xfrm>
        </p:spPr>
        <p:txBody>
          <a:bodyPr>
            <a:normAutofit/>
          </a:bodyPr>
          <a:lstStyle/>
          <a:p>
            <a:pPr marL="0" marR="0">
              <a:defRPr/>
            </a:pPr>
            <a:endParaRPr lang="en-US" sz="2600" dirty="0">
              <a:solidFill>
                <a:schemeClr val="accent1">
                  <a:lumMod val="75000"/>
                </a:schemeClr>
              </a:solidFill>
              <a:latin typeface="Avenir Book"/>
              <a:ea typeface="Times New Roman"/>
              <a:cs typeface="Arial"/>
            </a:endParaRPr>
          </a:p>
          <a:p>
            <a:pPr marL="0" marR="0">
              <a:defRPr/>
            </a:pPr>
            <a:r>
              <a:rPr lang="pt-PT" sz="2600" dirty="0">
                <a:solidFill>
                  <a:schemeClr val="accent1">
                    <a:lumMod val="75000"/>
                  </a:schemeClr>
                </a:solidFill>
                <a:latin typeface="Avenir Book"/>
                <a:ea typeface="Times New Roman"/>
                <a:cs typeface="Arial"/>
              </a:rPr>
              <a:t>Nasceu no </a:t>
            </a:r>
            <a:r>
              <a:rPr lang="pt-PT" sz="2600" dirty="0" err="1">
                <a:solidFill>
                  <a:schemeClr val="accent1">
                    <a:lumMod val="75000"/>
                  </a:schemeClr>
                </a:solidFill>
                <a:latin typeface="Avenir Book"/>
                <a:ea typeface="Times New Roman"/>
                <a:cs typeface="Arial"/>
              </a:rPr>
              <a:t>Mississipi</a:t>
            </a:r>
            <a:r>
              <a:rPr lang="pt-PT" sz="2600" dirty="0">
                <a:solidFill>
                  <a:schemeClr val="accent1">
                    <a:lumMod val="75000"/>
                  </a:schemeClr>
                </a:solidFill>
                <a:latin typeface="Avenir Book"/>
                <a:ea typeface="Times New Roman"/>
                <a:cs typeface="Arial"/>
              </a:rPr>
              <a:t> em 1874.</a:t>
            </a:r>
          </a:p>
          <a:p>
            <a:pPr marL="0" marR="0">
              <a:defRPr/>
            </a:pPr>
            <a:r>
              <a:rPr lang="pt-PT" sz="2600" dirty="0">
                <a:solidFill>
                  <a:schemeClr val="accent1">
                    <a:lumMod val="75000"/>
                  </a:schemeClr>
                </a:solidFill>
                <a:latin typeface="Avenir Book"/>
                <a:ea typeface="Times New Roman"/>
                <a:cs typeface="Arial"/>
              </a:rPr>
              <a:t>A sua mãe era uma escrava emancipada.</a:t>
            </a:r>
          </a:p>
          <a:p>
            <a:pPr marL="0" marR="0">
              <a:defRPr/>
            </a:pPr>
            <a:r>
              <a:rPr lang="pt-PT" sz="2600" dirty="0">
                <a:solidFill>
                  <a:schemeClr val="accent1">
                    <a:lumMod val="75000"/>
                  </a:schemeClr>
                </a:solidFill>
                <a:latin typeface="Avenir Book"/>
                <a:ea typeface="Times New Roman"/>
                <a:cs typeface="Arial"/>
              </a:rPr>
              <a:t>O seu pai era um homem branco que também era seu avô.</a:t>
            </a:r>
          </a:p>
          <a:p>
            <a:pPr marL="0" marR="0">
              <a:defRPr/>
            </a:pPr>
            <a:r>
              <a:rPr lang="pt-PT" sz="2600" dirty="0" err="1">
                <a:solidFill>
                  <a:schemeClr val="accent1">
                    <a:lumMod val="75000"/>
                  </a:schemeClr>
                </a:solidFill>
                <a:latin typeface="Avenir Book"/>
                <a:ea typeface="Times New Roman"/>
                <a:cs typeface="Arial"/>
              </a:rPr>
              <a:t>Anna</a:t>
            </a:r>
            <a:r>
              <a:rPr lang="pt-PT" sz="2600" dirty="0">
                <a:solidFill>
                  <a:schemeClr val="accent1">
                    <a:lumMod val="75000"/>
                  </a:schemeClr>
                </a:solidFill>
                <a:latin typeface="Avenir Book"/>
                <a:ea typeface="Times New Roman"/>
                <a:cs typeface="Arial"/>
              </a:rPr>
              <a:t> aprendeu a ler sozinha e conheceu a literatura adventista por correspondência.</a:t>
            </a:r>
          </a:p>
          <a:p>
            <a:pPr marL="0" marR="0">
              <a:defRPr/>
            </a:pPr>
            <a:r>
              <a:rPr lang="pt-PT" sz="2600" dirty="0" err="1">
                <a:solidFill>
                  <a:schemeClr val="accent1">
                    <a:lumMod val="75000"/>
                  </a:schemeClr>
                </a:solidFill>
                <a:latin typeface="Avenir Book"/>
                <a:ea typeface="Times New Roman"/>
                <a:cs typeface="Arial"/>
              </a:rPr>
              <a:t>Anna</a:t>
            </a:r>
            <a:r>
              <a:rPr lang="pt-PT" sz="2600" dirty="0">
                <a:solidFill>
                  <a:schemeClr val="accent1">
                    <a:lumMod val="75000"/>
                  </a:schemeClr>
                </a:solidFill>
                <a:latin typeface="Avenir Book"/>
                <a:ea typeface="Times New Roman"/>
                <a:cs typeface="Arial"/>
              </a:rPr>
              <a:t> tornou-se membro da Igreja Adventista do Sétimo Dia em 1893.</a:t>
            </a:r>
          </a:p>
          <a:p>
            <a:pPr marL="0" marR="0" indent="0">
              <a:buNone/>
              <a:defRPr/>
            </a:pPr>
            <a:r>
              <a:rPr lang="pt-PT" sz="1800" dirty="0">
                <a:solidFill>
                  <a:schemeClr val="accent1">
                    <a:lumMod val="75000"/>
                  </a:schemeClr>
                </a:solidFill>
                <a:latin typeface="Avenir Book"/>
                <a:ea typeface="Calibri"/>
                <a:cs typeface="Times New Roman"/>
              </a:rPr>
              <a:t>Pode ler mais sobre </a:t>
            </a:r>
            <a:r>
              <a:rPr lang="pt-PT" sz="1800" dirty="0" err="1">
                <a:solidFill>
                  <a:schemeClr val="accent1">
                    <a:lumMod val="75000"/>
                  </a:schemeClr>
                </a:solidFill>
                <a:latin typeface="Avenir Book"/>
                <a:ea typeface="Calibri"/>
                <a:cs typeface="Times New Roman"/>
              </a:rPr>
              <a:t>Anna</a:t>
            </a:r>
            <a:r>
              <a:rPr lang="pt-PT" sz="1800" dirty="0">
                <a:solidFill>
                  <a:schemeClr val="accent1">
                    <a:lumMod val="75000"/>
                  </a:schemeClr>
                </a:solidFill>
                <a:latin typeface="Avenir Book"/>
                <a:ea typeface="Calibri"/>
                <a:cs typeface="Times New Roman"/>
              </a:rPr>
              <a:t> </a:t>
            </a:r>
            <a:r>
              <a:rPr lang="pt-PT" sz="1800" dirty="0" err="1">
                <a:solidFill>
                  <a:schemeClr val="accent1">
                    <a:lumMod val="75000"/>
                  </a:schemeClr>
                </a:solidFill>
                <a:latin typeface="Avenir Book"/>
                <a:ea typeface="Calibri"/>
                <a:cs typeface="Times New Roman"/>
              </a:rPr>
              <a:t>Knight</a:t>
            </a:r>
            <a:r>
              <a:rPr lang="pt-PT" sz="1800" dirty="0">
                <a:solidFill>
                  <a:schemeClr val="accent1">
                    <a:lumMod val="75000"/>
                  </a:schemeClr>
                </a:solidFill>
                <a:latin typeface="Avenir Book"/>
                <a:ea typeface="Calibri"/>
                <a:cs typeface="Times New Roman"/>
              </a:rPr>
              <a:t> na Enciclopédia Adventista do Sétimo Dia em</a:t>
            </a:r>
          </a:p>
          <a:p>
            <a:pPr marL="0" marR="0" indent="0">
              <a:buNone/>
              <a:defRPr/>
            </a:pPr>
            <a:r>
              <a:rPr lang="en-CA" sz="1800" dirty="0">
                <a:solidFill>
                  <a:schemeClr val="accent1">
                    <a:lumMod val="75000"/>
                  </a:schemeClr>
                </a:solidFill>
                <a:latin typeface="Avenir Book"/>
                <a:ea typeface="Calibri"/>
                <a:cs typeface="Times New Roman"/>
              </a:rPr>
              <a:t> </a:t>
            </a:r>
            <a:r>
              <a:rPr lang="en-CA" sz="1800" u="sng" dirty="0">
                <a:solidFill>
                  <a:schemeClr val="accent1">
                    <a:lumMod val="75000"/>
                  </a:schemeClr>
                </a:solidFill>
                <a:latin typeface="Avenir Book"/>
                <a:ea typeface="Calibri"/>
                <a:cs typeface="Times New Roman"/>
                <a:hlinkClick r:id="rId3" tooltip="https://encyclopedia.adventist.org/article?id=7CF2&amp;highlight=Anna%7CKnight"/>
              </a:rPr>
              <a:t>https://encyclopedia.adventist.org/article?id=7CF2&amp;highlight=Anna|Knight</a:t>
            </a:r>
            <a:endParaRPr lang="en-US" sz="1800" dirty="0">
              <a:solidFill>
                <a:schemeClr val="accent1">
                  <a:lumMod val="75000"/>
                </a:schemeClr>
              </a:solidFill>
              <a:latin typeface="Calibri"/>
              <a:ea typeface="Calibri"/>
              <a:cs typeface="Times New Roman"/>
            </a:endParaRPr>
          </a:p>
          <a:p>
            <a:pPr marL="0" marR="0" indent="0">
              <a:buNone/>
              <a:defRPr/>
            </a:pPr>
            <a:r>
              <a:rPr lang="en-CA" sz="1800" dirty="0">
                <a:latin typeface="Avenir Book"/>
                <a:ea typeface="Calibri"/>
                <a:cs typeface="Times New Roman"/>
              </a:rPr>
              <a:t> </a:t>
            </a:r>
            <a:endParaRPr lang="en-US" sz="1800" dirty="0">
              <a:latin typeface="Calibri"/>
              <a:ea typeface="Calibri"/>
              <a:cs typeface="Times New Roman"/>
            </a:endParaRPr>
          </a:p>
          <a:p>
            <a:pPr marL="0" indent="0">
              <a:buNone/>
              <a:defRPr/>
            </a:pPr>
            <a:endParaRPr lang="pt-B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95071" y="1791812"/>
            <a:ext cx="9959109" cy="4755943"/>
          </a:xfrm>
        </p:spPr>
        <p:txBody>
          <a:bodyPr>
            <a:normAutofit/>
          </a:bodyPr>
          <a:lstStyle/>
          <a:p>
            <a:pPr>
              <a:defRPr/>
            </a:pPr>
            <a:r>
              <a:rPr lang="pt-PT" sz="2400" dirty="0">
                <a:solidFill>
                  <a:schemeClr val="accent1">
                    <a:lumMod val="75000"/>
                  </a:schemeClr>
                </a:solidFill>
                <a:latin typeface="Avenir Book"/>
                <a:ea typeface="Times New Roman"/>
                <a:cs typeface="Arial"/>
              </a:rPr>
              <a:t>Em 1901, </a:t>
            </a:r>
            <a:r>
              <a:rPr lang="pt-PT" sz="2400" dirty="0" err="1">
                <a:solidFill>
                  <a:schemeClr val="accent1">
                    <a:lumMod val="75000"/>
                  </a:schemeClr>
                </a:solidFill>
                <a:latin typeface="Avenir Book"/>
                <a:ea typeface="Times New Roman"/>
                <a:cs typeface="Arial"/>
              </a:rPr>
              <a:t>Knight</a:t>
            </a:r>
            <a:r>
              <a:rPr lang="pt-PT" sz="2400" dirty="0">
                <a:solidFill>
                  <a:schemeClr val="accent1">
                    <a:lumMod val="75000"/>
                  </a:schemeClr>
                </a:solidFill>
                <a:latin typeface="Avenir Book"/>
                <a:ea typeface="Times New Roman"/>
                <a:cs typeface="Arial"/>
              </a:rPr>
              <a:t> participou da Conferência Geral de </a:t>
            </a:r>
            <a:r>
              <a:rPr lang="pt-PT" sz="2400" dirty="0" err="1">
                <a:solidFill>
                  <a:schemeClr val="accent1">
                    <a:lumMod val="75000"/>
                  </a:schemeClr>
                </a:solidFill>
                <a:latin typeface="Avenir Book"/>
                <a:ea typeface="Times New Roman"/>
                <a:cs typeface="Arial"/>
              </a:rPr>
              <a:t>Battle</a:t>
            </a:r>
            <a:r>
              <a:rPr lang="pt-PT" sz="2400" dirty="0">
                <a:solidFill>
                  <a:schemeClr val="accent1">
                    <a:lumMod val="75000"/>
                  </a:schemeClr>
                </a:solidFill>
                <a:latin typeface="Avenir Book"/>
                <a:ea typeface="Times New Roman"/>
                <a:cs typeface="Arial"/>
              </a:rPr>
              <a:t> </a:t>
            </a:r>
            <a:r>
              <a:rPr lang="pt-PT" sz="2400" dirty="0" err="1">
                <a:solidFill>
                  <a:schemeClr val="accent1">
                    <a:lumMod val="75000"/>
                  </a:schemeClr>
                </a:solidFill>
                <a:latin typeface="Avenir Book"/>
                <a:ea typeface="Times New Roman"/>
                <a:cs typeface="Arial"/>
              </a:rPr>
              <a:t>Creek</a:t>
            </a:r>
            <a:r>
              <a:rPr lang="pt-PT" sz="2400" dirty="0">
                <a:solidFill>
                  <a:schemeClr val="accent1">
                    <a:lumMod val="75000"/>
                  </a:schemeClr>
                </a:solidFill>
                <a:latin typeface="Avenir Book"/>
                <a:ea typeface="Times New Roman"/>
                <a:cs typeface="Arial"/>
              </a:rPr>
              <a:t>. Lá, ela ficou a saber da necessidade de enfermeiras missionárias na Índia e sentiu que o Espírito Santo a chamava para ir. Tornou-se a primeira mulher negra adventista a fazer trabalho missionário.</a:t>
            </a:r>
          </a:p>
          <a:p>
            <a:pPr>
              <a:defRPr/>
            </a:pPr>
            <a:r>
              <a:rPr lang="pt-PT" sz="2400" dirty="0" err="1">
                <a:solidFill>
                  <a:schemeClr val="accent1">
                    <a:lumMod val="75000"/>
                  </a:schemeClr>
                </a:solidFill>
                <a:latin typeface="Avenir Book"/>
                <a:ea typeface="Times New Roman"/>
                <a:cs typeface="Arial"/>
              </a:rPr>
              <a:t>Anna</a:t>
            </a:r>
            <a:r>
              <a:rPr lang="pt-PT" sz="2400" dirty="0">
                <a:solidFill>
                  <a:schemeClr val="accent1">
                    <a:lumMod val="75000"/>
                  </a:schemeClr>
                </a:solidFill>
                <a:latin typeface="Avenir Book"/>
                <a:ea typeface="Times New Roman"/>
                <a:cs typeface="Arial"/>
              </a:rPr>
              <a:t> regressou aos EUA e voltou a trabalhar na sua comunidade natal para reativar a escola e a igreja adventistas.</a:t>
            </a:r>
          </a:p>
          <a:p>
            <a:pPr>
              <a:defRPr/>
            </a:pPr>
            <a:r>
              <a:rPr lang="pt-PT" sz="2400" dirty="0">
                <a:solidFill>
                  <a:schemeClr val="accent1">
                    <a:lumMod val="75000"/>
                  </a:schemeClr>
                </a:solidFill>
                <a:latin typeface="Avenir Book"/>
                <a:ea typeface="Times New Roman"/>
                <a:cs typeface="Arial"/>
              </a:rPr>
              <a:t>Em quase 100 anos de vida, </a:t>
            </a:r>
            <a:r>
              <a:rPr lang="pt-PT" sz="2400" dirty="0" err="1">
                <a:solidFill>
                  <a:schemeClr val="accent1">
                    <a:lumMod val="75000"/>
                  </a:schemeClr>
                </a:solidFill>
                <a:latin typeface="Avenir Book"/>
                <a:ea typeface="Times New Roman"/>
                <a:cs typeface="Arial"/>
              </a:rPr>
              <a:t>Anna</a:t>
            </a:r>
            <a:r>
              <a:rPr lang="pt-PT" sz="2400" dirty="0">
                <a:solidFill>
                  <a:schemeClr val="accent1">
                    <a:lumMod val="75000"/>
                  </a:schemeClr>
                </a:solidFill>
                <a:latin typeface="Avenir Book"/>
                <a:ea typeface="Times New Roman"/>
                <a:cs typeface="Arial"/>
              </a:rPr>
              <a:t> </a:t>
            </a:r>
            <a:r>
              <a:rPr lang="pt-PT" sz="2400" dirty="0" err="1">
                <a:solidFill>
                  <a:schemeClr val="accent1">
                    <a:lumMod val="75000"/>
                  </a:schemeClr>
                </a:solidFill>
                <a:latin typeface="Avenir Book"/>
                <a:ea typeface="Times New Roman"/>
                <a:cs typeface="Arial"/>
              </a:rPr>
              <a:t>Knight</a:t>
            </a:r>
            <a:r>
              <a:rPr lang="pt-PT" sz="2400" dirty="0">
                <a:solidFill>
                  <a:schemeClr val="accent1">
                    <a:lumMod val="75000"/>
                  </a:schemeClr>
                </a:solidFill>
                <a:latin typeface="Avenir Book"/>
                <a:ea typeface="Times New Roman"/>
                <a:cs typeface="Arial"/>
              </a:rPr>
              <a:t> fez 11.744 visitas missionárias e viajou pelo mundo o equivalente a 23 vezes, fundou dezenas de escolas, patrocinou muitos estudantes durante os seus estudos e falou em inúmeras convenções sobre educação.</a:t>
            </a:r>
          </a:p>
          <a:p>
            <a:pPr>
              <a:defRPr/>
            </a:pPr>
            <a:r>
              <a:rPr lang="pt-PT" sz="2400" dirty="0">
                <a:solidFill>
                  <a:schemeClr val="accent1">
                    <a:lumMod val="75000"/>
                  </a:schemeClr>
                </a:solidFill>
                <a:latin typeface="Avenir Book"/>
                <a:ea typeface="Times New Roman"/>
                <a:cs typeface="Arial"/>
              </a:rPr>
              <a:t>Apesar das suas origens humildes, </a:t>
            </a:r>
            <a:r>
              <a:rPr lang="pt-PT" sz="2400" dirty="0" err="1">
                <a:solidFill>
                  <a:schemeClr val="accent1">
                    <a:lumMod val="75000"/>
                  </a:schemeClr>
                </a:solidFill>
                <a:latin typeface="Avenir Book"/>
                <a:ea typeface="Times New Roman"/>
                <a:cs typeface="Arial"/>
              </a:rPr>
              <a:t>Anna</a:t>
            </a:r>
            <a:r>
              <a:rPr lang="pt-PT" sz="2400" dirty="0">
                <a:solidFill>
                  <a:schemeClr val="accent1">
                    <a:lumMod val="75000"/>
                  </a:schemeClr>
                </a:solidFill>
                <a:latin typeface="Avenir Book"/>
                <a:ea typeface="Times New Roman"/>
                <a:cs typeface="Arial"/>
              </a:rPr>
              <a:t> foi uma força poderosa para a expansão da mensagem adventista em todo o mundo.</a:t>
            </a:r>
            <a:endParaRPr lang="en-US" sz="2400" dirty="0">
              <a:solidFill>
                <a:schemeClr val="accent1">
                  <a:lumMod val="75000"/>
                </a:schemeClr>
              </a:solidFill>
              <a:latin typeface="Calibri"/>
              <a:ea typeface="Calibri"/>
              <a:cs typeface="Times New Roman"/>
            </a:endParaRPr>
          </a:p>
          <a:p>
            <a:pPr marL="0" indent="0">
              <a:buNone/>
              <a:defRPr/>
            </a:pPr>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6" y="2001116"/>
            <a:ext cx="9959109" cy="4639540"/>
          </a:xfrm>
        </p:spPr>
        <p:txBody>
          <a:bodyPr>
            <a:normAutofit lnSpcReduction="10000"/>
          </a:bodyPr>
          <a:lstStyle/>
          <a:p>
            <a:pPr marL="0" marR="0" indent="0">
              <a:buNone/>
              <a:defRPr/>
            </a:pPr>
            <a:r>
              <a:rPr lang="pt-PT" sz="2600" dirty="0">
                <a:solidFill>
                  <a:schemeClr val="accent1">
                    <a:lumMod val="75000"/>
                  </a:schemeClr>
                </a:solidFill>
                <a:latin typeface="Avenir Book"/>
                <a:ea typeface="Calibri"/>
                <a:cs typeface="Times New Roman"/>
              </a:rPr>
              <a:t>“Nos vários ramos do trabalho da causa de Deus, há um vasto campo em que nossas irmãs podem fazer um bom serviço para o Mestre. Muitas linhas de trabalho missionário são negligenciadas. Nas diferentes igrejas, muito trabalho que muitas vezes não é feito ou é feito de forma imperfeita, poderia ser bem realizado com a ajuda que nossas irmãs, se devidamente instruídas, podem dar. Através de várias linhas de esforço missionário doméstico, elas podem alcançar uma classe que não é alcançada por nossos ministros. Entre as nobres mulheres que tiveram a coragem moral de decidir a favor da verdade para este tempo, há muitas que têm tato, perceção e boa capacidade, e que podem ser obreiras de sucesso. O trabalho de tais mulheres cristãs é necessário.”</a:t>
            </a:r>
          </a:p>
          <a:p>
            <a:pPr marL="0" marR="0" indent="0">
              <a:buNone/>
              <a:defRPr/>
            </a:pPr>
            <a:r>
              <a:rPr lang="pt-PT" sz="2000" dirty="0">
                <a:solidFill>
                  <a:schemeClr val="accent1">
                    <a:lumMod val="75000"/>
                  </a:schemeClr>
                </a:solidFill>
                <a:latin typeface="Avenir Book"/>
                <a:ea typeface="Calibri"/>
                <a:cs typeface="Times New Roman"/>
              </a:rPr>
              <a:t>(Ellen G. White, “Mulheres Missionárias”, </a:t>
            </a:r>
            <a:r>
              <a:rPr lang="pt-PT" sz="2000" dirty="0" err="1">
                <a:solidFill>
                  <a:schemeClr val="accent1">
                    <a:lumMod val="75000"/>
                  </a:schemeClr>
                </a:solidFill>
                <a:latin typeface="Avenir Book"/>
                <a:ea typeface="Calibri"/>
                <a:cs typeface="Times New Roman"/>
              </a:rPr>
              <a:t>The</a:t>
            </a:r>
            <a:r>
              <a:rPr lang="pt-PT" sz="2000" dirty="0">
                <a:solidFill>
                  <a:schemeClr val="accent1">
                    <a:lumMod val="75000"/>
                  </a:schemeClr>
                </a:solidFill>
                <a:latin typeface="Avenir Book"/>
                <a:ea typeface="Calibri"/>
                <a:cs typeface="Times New Roman"/>
              </a:rPr>
              <a:t> </a:t>
            </a:r>
            <a:r>
              <a:rPr lang="pt-PT" sz="2000" dirty="0" err="1">
                <a:solidFill>
                  <a:schemeClr val="accent1">
                    <a:lumMod val="75000"/>
                  </a:schemeClr>
                </a:solidFill>
                <a:latin typeface="Avenir Book"/>
                <a:ea typeface="Calibri"/>
                <a:cs typeface="Times New Roman"/>
              </a:rPr>
              <a:t>Advent</a:t>
            </a:r>
            <a:r>
              <a:rPr lang="pt-PT" sz="2000" dirty="0">
                <a:solidFill>
                  <a:schemeClr val="accent1">
                    <a:lumMod val="75000"/>
                  </a:schemeClr>
                </a:solidFill>
                <a:latin typeface="Avenir Book"/>
                <a:ea typeface="Calibri"/>
                <a:cs typeface="Times New Roman"/>
              </a:rPr>
              <a:t> </a:t>
            </a:r>
            <a:r>
              <a:rPr lang="pt-PT" sz="2000" dirty="0" err="1">
                <a:solidFill>
                  <a:schemeClr val="accent1">
                    <a:lumMod val="75000"/>
                  </a:schemeClr>
                </a:solidFill>
                <a:latin typeface="Avenir Book"/>
                <a:ea typeface="Calibri"/>
                <a:cs typeface="Times New Roman"/>
              </a:rPr>
              <a:t>Review</a:t>
            </a:r>
            <a:r>
              <a:rPr lang="pt-PT" sz="2000" dirty="0">
                <a:solidFill>
                  <a:schemeClr val="accent1">
                    <a:lumMod val="75000"/>
                  </a:schemeClr>
                </a:solidFill>
                <a:latin typeface="Avenir Book"/>
                <a:ea typeface="Calibri"/>
                <a:cs typeface="Times New Roman"/>
              </a:rPr>
              <a:t> </a:t>
            </a:r>
            <a:r>
              <a:rPr lang="pt-PT" sz="2000" dirty="0" err="1">
                <a:solidFill>
                  <a:schemeClr val="accent1">
                    <a:lumMod val="75000"/>
                  </a:schemeClr>
                </a:solidFill>
                <a:latin typeface="Avenir Book"/>
                <a:ea typeface="Calibri"/>
                <a:cs typeface="Times New Roman"/>
              </a:rPr>
              <a:t>and</a:t>
            </a:r>
            <a:r>
              <a:rPr lang="pt-PT" sz="2000" dirty="0">
                <a:solidFill>
                  <a:schemeClr val="accent1">
                    <a:lumMod val="75000"/>
                  </a:schemeClr>
                </a:solidFill>
                <a:latin typeface="Avenir Book"/>
                <a:ea typeface="Calibri"/>
                <a:cs typeface="Times New Roman"/>
              </a:rPr>
              <a:t> </a:t>
            </a:r>
            <a:r>
              <a:rPr lang="pt-PT" sz="2000" dirty="0" err="1">
                <a:solidFill>
                  <a:schemeClr val="accent1">
                    <a:lumMod val="75000"/>
                  </a:schemeClr>
                </a:solidFill>
                <a:latin typeface="Avenir Book"/>
                <a:ea typeface="Calibri"/>
                <a:cs typeface="Times New Roman"/>
              </a:rPr>
              <a:t>Sabbath</a:t>
            </a:r>
            <a:r>
              <a:rPr lang="pt-PT" sz="2000" dirty="0">
                <a:solidFill>
                  <a:schemeClr val="accent1">
                    <a:lumMod val="75000"/>
                  </a:schemeClr>
                </a:solidFill>
                <a:latin typeface="Avenir Book"/>
                <a:ea typeface="Calibri"/>
                <a:cs typeface="Times New Roman"/>
              </a:rPr>
              <a:t> </a:t>
            </a:r>
            <a:r>
              <a:rPr lang="pt-PT" sz="2000" dirty="0" err="1">
                <a:solidFill>
                  <a:schemeClr val="accent1">
                    <a:lumMod val="75000"/>
                  </a:schemeClr>
                </a:solidFill>
                <a:latin typeface="Avenir Book"/>
                <a:ea typeface="Calibri"/>
                <a:cs typeface="Times New Roman"/>
              </a:rPr>
              <a:t>Herald</a:t>
            </a:r>
            <a:r>
              <a:rPr lang="pt-PT" sz="2000" dirty="0">
                <a:solidFill>
                  <a:schemeClr val="accent1">
                    <a:lumMod val="75000"/>
                  </a:schemeClr>
                </a:solidFill>
                <a:latin typeface="Avenir Book"/>
                <a:ea typeface="Calibri"/>
                <a:cs typeface="Times New Roman"/>
              </a:rPr>
              <a:t>, 10 de dezembro de 1914, 3. {Evangelismo, 466.2})</a:t>
            </a:r>
            <a:endParaRPr lang="pt-BR"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6" y="873126"/>
            <a:ext cx="9848271" cy="1325563"/>
          </a:xfrm>
        </p:spPr>
        <p:txBody>
          <a:bodyPr>
            <a:normAutofit/>
          </a:bodyPr>
          <a:lstStyle/>
          <a:p>
            <a:pPr algn="ctr">
              <a:defRPr/>
            </a:pPr>
            <a:br>
              <a:rPr lang="en-US" sz="1800" dirty="0">
                <a:latin typeface="Calibri"/>
                <a:ea typeface="Calibri"/>
                <a:cs typeface="Times New Roman"/>
              </a:rPr>
            </a:br>
            <a:r>
              <a:rPr lang="en-US" sz="1800" dirty="0">
                <a:latin typeface="Calibri"/>
                <a:ea typeface="Calibri"/>
                <a:cs typeface="Times New Roman"/>
              </a:rPr>
              <a:t>     </a:t>
            </a:r>
            <a:br>
              <a:rPr lang="en-US" sz="3200" dirty="0">
                <a:latin typeface="Calibri"/>
                <a:ea typeface="Calibri"/>
                <a:cs typeface="Times New Roman"/>
              </a:rPr>
            </a:br>
            <a:r>
              <a:rPr lang="en-US" sz="3200" b="1" dirty="0">
                <a:solidFill>
                  <a:schemeClr val="accent1">
                    <a:lumMod val="75000"/>
                  </a:schemeClr>
                </a:solidFill>
                <a:latin typeface="Avenir Book"/>
                <a:ea typeface="Calibri"/>
                <a:cs typeface="Times New Roman"/>
              </a:rPr>
              <a:t>CONCLUSÃO &amp; APELO</a:t>
            </a:r>
            <a:endParaRPr lang="pt-BR" sz="3200" b="1" dirty="0">
              <a:solidFill>
                <a:schemeClr val="accent1">
                  <a:lumMod val="75000"/>
                </a:schemeClr>
              </a:solidFill>
              <a:latin typeface="Montserrat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7" y="217344"/>
            <a:ext cx="6938818" cy="1325563"/>
          </a:xfrm>
        </p:spPr>
        <p:txBody>
          <a:bodyPr>
            <a:normAutofit/>
          </a:bodyPr>
          <a:lstStyle/>
          <a:p>
            <a:pPr>
              <a:defRPr/>
            </a:pPr>
            <a:br>
              <a:rPr lang="en-US" sz="3200">
                <a:latin typeface="Calibri"/>
                <a:ea typeface="Calibri"/>
                <a:cs typeface="Times New Roman"/>
              </a:rPr>
            </a:br>
            <a:endParaRPr lang="pt-BR" sz="3200">
              <a:solidFill>
                <a:schemeClr val="bg1"/>
              </a:solidFill>
              <a:latin typeface="Montserrat Light"/>
            </a:endParaRPr>
          </a:p>
        </p:txBody>
      </p:sp>
      <p:sp>
        <p:nvSpPr>
          <p:cNvPr id="3" name="Content Placeholder 2"/>
          <p:cNvSpPr>
            <a:spLocks noGrp="1"/>
          </p:cNvSpPr>
          <p:nvPr>
            <p:ph idx="1"/>
          </p:nvPr>
        </p:nvSpPr>
        <p:spPr bwMode="auto">
          <a:xfrm>
            <a:off x="265546" y="1757548"/>
            <a:ext cx="9959109" cy="4594906"/>
          </a:xfrm>
        </p:spPr>
        <p:txBody>
          <a:bodyPr>
            <a:normAutofit lnSpcReduction="10000"/>
          </a:bodyPr>
          <a:lstStyle/>
          <a:p>
            <a:pPr marL="0" marR="0" indent="0">
              <a:buNone/>
              <a:defRPr/>
            </a:pPr>
            <a:endParaRPr lang="en-US" sz="1800" dirty="0">
              <a:latin typeface="Calibri"/>
              <a:ea typeface="Calibri"/>
              <a:cs typeface="Times New Roman"/>
            </a:endParaRPr>
          </a:p>
          <a:p>
            <a:pPr marL="0" marR="0" indent="0">
              <a:buNone/>
              <a:defRPr/>
            </a:pPr>
            <a:r>
              <a:rPr lang="pt-PT" b="1" dirty="0">
                <a:solidFill>
                  <a:schemeClr val="accent1">
                    <a:lumMod val="75000"/>
                  </a:schemeClr>
                </a:solidFill>
                <a:latin typeface="Avenir Book"/>
                <a:ea typeface="Calibri"/>
                <a:cs typeface="Times New Roman"/>
              </a:rPr>
              <a:t>O Deus do céu anseia e procura:</a:t>
            </a:r>
          </a:p>
          <a:p>
            <a:pPr marR="0">
              <a:buFont typeface="Arial" panose="020B0604020202020204" pitchFamily="34" charset="0"/>
              <a:buChar char="•"/>
              <a:defRPr/>
            </a:pPr>
            <a:r>
              <a:rPr lang="pt-PT" dirty="0">
                <a:solidFill>
                  <a:schemeClr val="accent1">
                    <a:lumMod val="75000"/>
                  </a:schemeClr>
                </a:solidFill>
                <a:latin typeface="Avenir Book"/>
                <a:ea typeface="Calibri"/>
                <a:cs typeface="Times New Roman"/>
              </a:rPr>
              <a:t>Mulheres como Ana, que temem a Deus e desejam viver para a glória de Deus.</a:t>
            </a:r>
          </a:p>
          <a:p>
            <a:pPr marR="0">
              <a:buFont typeface="Arial" panose="020B0604020202020204" pitchFamily="34" charset="0"/>
              <a:buChar char="•"/>
              <a:defRPr/>
            </a:pPr>
            <a:r>
              <a:rPr lang="pt-PT" dirty="0">
                <a:solidFill>
                  <a:schemeClr val="accent1">
                    <a:lumMod val="75000"/>
                  </a:schemeClr>
                </a:solidFill>
                <a:latin typeface="Avenir Book"/>
                <a:ea typeface="Calibri"/>
                <a:cs typeface="Times New Roman"/>
              </a:rPr>
              <a:t>Mulheres que reconheçam que são filhas de Deus, e que são Suas duas vezes, porque Ele não só nos fez, mas também nos redimiu com o precioso sangue de Jesus.</a:t>
            </a:r>
          </a:p>
          <a:p>
            <a:pPr marL="0" marR="0" indent="0">
              <a:buNone/>
              <a:defRPr/>
            </a:pPr>
            <a:r>
              <a:rPr lang="pt-PT" dirty="0">
                <a:solidFill>
                  <a:schemeClr val="accent1">
                    <a:lumMod val="75000"/>
                  </a:schemeClr>
                </a:solidFill>
                <a:latin typeface="Avenir Book"/>
                <a:ea typeface="Calibri"/>
                <a:cs typeface="Times New Roman"/>
              </a:rPr>
              <a:t>Deus anseia que sejamos filhas de Deus, cujos corações anseiam pelo mundo em perecimento à nossa volta, tal como o próprio coração de Deus anseia pela salvação do nosso mundo perdido e moribundo.</a:t>
            </a:r>
          </a:p>
          <a:p>
            <a:pPr marL="0" marR="0" indent="0">
              <a:buNone/>
              <a:defRPr/>
            </a:pPr>
            <a:r>
              <a:rPr lang="pt-PT" b="1" dirty="0">
                <a:solidFill>
                  <a:schemeClr val="accent1">
                    <a:lumMod val="75000"/>
                  </a:schemeClr>
                </a:solidFill>
                <a:latin typeface="Avenir Book"/>
                <a:ea typeface="Calibri"/>
                <a:cs typeface="Times New Roman"/>
              </a:rPr>
              <a:t>“... Temei a Deus e dai-lhe glória...” (Apocalipse 14:7)</a:t>
            </a:r>
            <a:endParaRPr lang="pt-B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7" y="217344"/>
            <a:ext cx="6938818" cy="1325563"/>
          </a:xfrm>
        </p:spPr>
        <p:txBody>
          <a:bodyPr>
            <a:normAutofit/>
          </a:bodyPr>
          <a:lstStyle/>
          <a:p>
            <a:pPr>
              <a:defRPr/>
            </a:pPr>
            <a:br>
              <a:rPr lang="en-US" sz="3200">
                <a:latin typeface="Calibri"/>
                <a:ea typeface="Calibri"/>
                <a:cs typeface="Times New Roman"/>
              </a:rPr>
            </a:br>
            <a:endParaRPr lang="pt-BR" sz="3200">
              <a:solidFill>
                <a:schemeClr val="bg1"/>
              </a:solidFill>
              <a:latin typeface="Montserrat Light"/>
            </a:endParaRPr>
          </a:p>
        </p:txBody>
      </p:sp>
      <p:sp>
        <p:nvSpPr>
          <p:cNvPr id="3" name="Content Placeholder 2"/>
          <p:cNvSpPr>
            <a:spLocks noGrp="1"/>
          </p:cNvSpPr>
          <p:nvPr>
            <p:ph idx="1"/>
          </p:nvPr>
        </p:nvSpPr>
        <p:spPr bwMode="auto">
          <a:xfrm>
            <a:off x="265546" y="2001116"/>
            <a:ext cx="9959109" cy="4351338"/>
          </a:xfrm>
        </p:spPr>
        <p:txBody>
          <a:bodyPr>
            <a:normAutofit/>
          </a:bodyPr>
          <a:lstStyle/>
          <a:p>
            <a:pPr marL="0" marR="0" indent="0">
              <a:buNone/>
              <a:defRPr/>
            </a:pPr>
            <a:r>
              <a:rPr lang="pt-PT" b="1" dirty="0">
                <a:solidFill>
                  <a:schemeClr val="accent1">
                    <a:lumMod val="75000"/>
                  </a:schemeClr>
                </a:solidFill>
                <a:latin typeface="Avenir Book"/>
                <a:cs typeface="Times New Roman"/>
              </a:rPr>
              <a:t>Temer a Deus simplifica a sua vida da melhor maneira:</a:t>
            </a:r>
          </a:p>
          <a:p>
            <a:pPr marL="0" marR="0" indent="0">
              <a:buNone/>
              <a:defRPr/>
            </a:pPr>
            <a:endParaRPr lang="pt-PT" dirty="0">
              <a:solidFill>
                <a:schemeClr val="accent1">
                  <a:lumMod val="75000"/>
                </a:schemeClr>
              </a:solidFill>
              <a:latin typeface="Avenir Book"/>
              <a:cs typeface="Times New Roman"/>
            </a:endParaRPr>
          </a:p>
          <a:p>
            <a:pPr marR="0">
              <a:buFont typeface="Arial" panose="020B0604020202020204" pitchFamily="34" charset="0"/>
              <a:buChar char="•"/>
              <a:defRPr/>
            </a:pPr>
            <a:r>
              <a:rPr lang="pt-PT" dirty="0">
                <a:solidFill>
                  <a:schemeClr val="accent1">
                    <a:lumMod val="75000"/>
                  </a:schemeClr>
                </a:solidFill>
                <a:latin typeface="Avenir Book"/>
                <a:cs typeface="Times New Roman"/>
              </a:rPr>
              <a:t>De repente, damos por nós a viver para o público de Um.</a:t>
            </a:r>
          </a:p>
          <a:p>
            <a:pPr marR="0">
              <a:buFont typeface="Arial" panose="020B0604020202020204" pitchFamily="34" charset="0"/>
              <a:buChar char="•"/>
              <a:defRPr/>
            </a:pPr>
            <a:r>
              <a:rPr lang="pt-PT" dirty="0">
                <a:solidFill>
                  <a:schemeClr val="accent1">
                    <a:lumMod val="75000"/>
                  </a:schemeClr>
                </a:solidFill>
                <a:latin typeface="Avenir Book"/>
                <a:cs typeface="Times New Roman"/>
              </a:rPr>
              <a:t>Deus é glorificado quando cumprimos o objetivo para o qual Ele nos criou.</a:t>
            </a:r>
          </a:p>
          <a:p>
            <a:pPr marR="0">
              <a:buFont typeface="Arial" panose="020B0604020202020204" pitchFamily="34" charset="0"/>
              <a:buChar char="•"/>
              <a:defRPr/>
            </a:pPr>
            <a:r>
              <a:rPr lang="pt-PT" dirty="0">
                <a:solidFill>
                  <a:schemeClr val="accent1">
                    <a:lumMod val="75000"/>
                  </a:schemeClr>
                </a:solidFill>
                <a:latin typeface="Avenir Book"/>
                <a:cs typeface="Times New Roman"/>
              </a:rPr>
              <a:t>As mulheres piedosas ainda têm problemas, mas sabem como lidar com eles.</a:t>
            </a:r>
          </a:p>
          <a:p>
            <a:pPr marR="0">
              <a:buFont typeface="Arial" panose="020B0604020202020204" pitchFamily="34" charset="0"/>
              <a:buChar char="•"/>
              <a:defRPr/>
            </a:pPr>
            <a:r>
              <a:rPr lang="pt-PT" dirty="0">
                <a:solidFill>
                  <a:schemeClr val="accent1">
                    <a:lumMod val="75000"/>
                  </a:schemeClr>
                </a:solidFill>
                <a:latin typeface="Avenir Book"/>
                <a:cs typeface="Times New Roman"/>
              </a:rPr>
              <a:t>Elas sabem que são filhas de Deus.</a:t>
            </a:r>
            <a:endParaRPr lang="pt-BR" dirty="0">
              <a:solidFill>
                <a:schemeClr val="accent1">
                  <a:lumMod val="75000"/>
                </a:schemeClr>
              </a:solidFill>
              <a:latin typeface="Avenir Book"/>
              <a:cs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5" name="Content Placeholder 2"/>
          <p:cNvSpPr>
            <a:spLocks noGrp="1"/>
          </p:cNvSpPr>
          <p:nvPr>
            <p:ph idx="1"/>
          </p:nvPr>
        </p:nvSpPr>
        <p:spPr bwMode="auto">
          <a:xfrm>
            <a:off x="2676237" y="1671927"/>
            <a:ext cx="7483764" cy="4968729"/>
          </a:xfrm>
        </p:spPr>
        <p:txBody>
          <a:bodyPr>
            <a:normAutofit/>
          </a:bodyPr>
          <a:lstStyle/>
          <a:p>
            <a:pPr marL="0" indent="0" algn="ctr">
              <a:buNone/>
              <a:defRPr/>
            </a:pPr>
            <a:r>
              <a:rPr lang="pt-PT" sz="2800" dirty="0">
                <a:solidFill>
                  <a:srgbClr val="C00000"/>
                </a:solidFill>
                <a:latin typeface="Avenir Book"/>
                <a:ea typeface="Calibri"/>
                <a:cs typeface="Times New Roman"/>
              </a:rPr>
              <a:t>Como filhas de Deus, elas levam os seus problemas ao Pai celestial em oração.</a:t>
            </a:r>
          </a:p>
          <a:p>
            <a:pPr marL="0" indent="0" algn="ctr">
              <a:buNone/>
              <a:defRPr/>
            </a:pPr>
            <a:endParaRPr lang="pt-PT" sz="2800" dirty="0">
              <a:solidFill>
                <a:srgbClr val="C00000"/>
              </a:solidFill>
              <a:latin typeface="Avenir Book"/>
              <a:ea typeface="Calibri"/>
              <a:cs typeface="Times New Roman"/>
            </a:endParaRPr>
          </a:p>
          <a:p>
            <a:pPr marL="0" indent="0" algn="ctr">
              <a:buNone/>
              <a:defRPr/>
            </a:pPr>
            <a:r>
              <a:rPr lang="pt-PT" sz="2800" dirty="0">
                <a:solidFill>
                  <a:srgbClr val="C00000"/>
                </a:solidFill>
                <a:latin typeface="Avenir Book"/>
                <a:ea typeface="Calibri"/>
                <a:cs typeface="Times New Roman"/>
              </a:rPr>
              <a:t>Hoje, junta-te a mim e diz,</a:t>
            </a:r>
          </a:p>
          <a:p>
            <a:pPr marL="0" indent="0" algn="ctr">
              <a:buNone/>
              <a:defRPr/>
            </a:pPr>
            <a:r>
              <a:rPr lang="pt-PT" sz="2800" dirty="0">
                <a:solidFill>
                  <a:srgbClr val="C00000"/>
                </a:solidFill>
                <a:latin typeface="Avenir Book"/>
                <a:ea typeface="Calibri"/>
                <a:cs typeface="Times New Roman"/>
              </a:rPr>
              <a:t>“Senhor Jesus, ajuda-me a ver que a minha maior alegria está em pertencer-Te, em ser filha do Rei dos reis!”</a:t>
            </a:r>
            <a:endParaRPr lang="pt-BR"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6" y="1805049"/>
            <a:ext cx="9959109" cy="4547405"/>
          </a:xfrm>
        </p:spPr>
        <p:txBody>
          <a:bodyPr>
            <a:normAutofit/>
          </a:bodyPr>
          <a:lstStyle/>
          <a:p>
            <a:pPr marL="0" marR="0" indent="0">
              <a:buNone/>
              <a:defRPr/>
            </a:pPr>
            <a:endParaRPr lang="en-US" sz="2400" dirty="0">
              <a:solidFill>
                <a:schemeClr val="accent1">
                  <a:lumMod val="75000"/>
                </a:schemeClr>
              </a:solidFill>
              <a:latin typeface="Avenir Book"/>
              <a:ea typeface="Calibri"/>
              <a:cs typeface="Times New Roman"/>
            </a:endParaRPr>
          </a:p>
          <a:p>
            <a:pPr marL="0" marR="0" algn="ctr">
              <a:defRPr/>
            </a:pPr>
            <a:r>
              <a:rPr lang="pt-PT" b="1" dirty="0">
                <a:solidFill>
                  <a:schemeClr val="accent1">
                    <a:lumMod val="75000"/>
                  </a:schemeClr>
                </a:solidFill>
                <a:latin typeface="Avenir Book"/>
                <a:ea typeface="Calibri"/>
                <a:cs typeface="Times New Roman"/>
              </a:rPr>
              <a:t>Isso significa que somos uma divindade?</a:t>
            </a:r>
          </a:p>
          <a:p>
            <a:pPr marL="0" marR="0" algn="ctr">
              <a:defRPr/>
            </a:pPr>
            <a:r>
              <a:rPr lang="pt-PT" b="1" dirty="0">
                <a:solidFill>
                  <a:schemeClr val="accent1">
                    <a:lumMod val="75000"/>
                  </a:schemeClr>
                </a:solidFill>
                <a:latin typeface="Avenir Book"/>
                <a:ea typeface="Calibri"/>
                <a:cs typeface="Times New Roman"/>
              </a:rPr>
              <a:t>Não, significa que </a:t>
            </a:r>
            <a:r>
              <a:rPr lang="pt-PT" b="1" u="sng" dirty="0">
                <a:solidFill>
                  <a:schemeClr val="accent1">
                    <a:lumMod val="75000"/>
                  </a:schemeClr>
                </a:solidFill>
                <a:latin typeface="Avenir Book"/>
                <a:ea typeface="Calibri"/>
                <a:cs typeface="Times New Roman"/>
              </a:rPr>
              <a:t>temos dignidade</a:t>
            </a:r>
            <a:r>
              <a:rPr lang="pt-PT" b="1" dirty="0">
                <a:solidFill>
                  <a:schemeClr val="accent1">
                    <a:lumMod val="75000"/>
                  </a:schemeClr>
                </a:solidFill>
                <a:latin typeface="Avenir Book"/>
                <a:ea typeface="Calibri"/>
                <a:cs typeface="Times New Roman"/>
              </a:rPr>
              <a:t>.</a:t>
            </a:r>
          </a:p>
          <a:p>
            <a:pPr marL="0" marR="0" indent="0" algn="ctr">
              <a:buNone/>
              <a:defRPr/>
            </a:pPr>
            <a:endParaRPr lang="pt-PT" b="1" dirty="0">
              <a:solidFill>
                <a:schemeClr val="accent1">
                  <a:lumMod val="75000"/>
                </a:schemeClr>
              </a:solidFill>
              <a:latin typeface="Avenir Book"/>
              <a:ea typeface="Calibri"/>
              <a:cs typeface="Times New Roman"/>
            </a:endParaRPr>
          </a:p>
          <a:p>
            <a:pPr marL="457200" marR="0" indent="-457200">
              <a:buAutoNum type="arabicPeriod"/>
              <a:defRPr/>
            </a:pPr>
            <a:r>
              <a:rPr lang="pt-PT" sz="2400" dirty="0">
                <a:solidFill>
                  <a:schemeClr val="accent1">
                    <a:lumMod val="75000"/>
                  </a:schemeClr>
                </a:solidFill>
                <a:latin typeface="Avenir Book"/>
                <a:ea typeface="Calibri"/>
                <a:cs typeface="Times New Roman"/>
              </a:rPr>
              <a:t>Mentalmente, temos a capacidade de raciocinar e escolher.</a:t>
            </a:r>
          </a:p>
          <a:p>
            <a:pPr marL="457200" marR="0" indent="-457200">
              <a:buAutoNum type="arabicPeriod"/>
              <a:defRPr/>
            </a:pPr>
            <a:r>
              <a:rPr lang="pt-PT" sz="2400" dirty="0">
                <a:solidFill>
                  <a:schemeClr val="accent1">
                    <a:lumMod val="75000"/>
                  </a:schemeClr>
                </a:solidFill>
                <a:latin typeface="Avenir Book"/>
                <a:ea typeface="Calibri"/>
                <a:cs typeface="Times New Roman"/>
              </a:rPr>
              <a:t>Moralmente, Deus fez-nos íntegros, com uma consciência; uma bússola moral    para sentir/discernir o certo do errado.</a:t>
            </a:r>
          </a:p>
          <a:p>
            <a:pPr marL="457200" marR="0" indent="-457200">
              <a:buAutoNum type="arabicPeriod"/>
              <a:defRPr/>
            </a:pPr>
            <a:r>
              <a:rPr lang="pt-PT" sz="2400" dirty="0">
                <a:solidFill>
                  <a:schemeClr val="accent1">
                    <a:lumMod val="75000"/>
                  </a:schemeClr>
                </a:solidFill>
                <a:latin typeface="Avenir Book"/>
                <a:ea typeface="Calibri"/>
                <a:cs typeface="Times New Roman"/>
              </a:rPr>
              <a:t>Socialmente, fomos criados para a comunhão, para refletir a natureza trina de Deus + o Seu amor.</a:t>
            </a:r>
            <a:endParaRPr lang="pt-BR" sz="2400" dirty="0">
              <a:solidFill>
                <a:schemeClr val="accent1">
                  <a:lumMod val="7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6" y="2001116"/>
            <a:ext cx="9959109" cy="4351338"/>
          </a:xfrm>
        </p:spPr>
        <p:txBody>
          <a:bodyPr>
            <a:normAutofit/>
          </a:bodyPr>
          <a:lstStyle/>
          <a:p>
            <a:pPr marL="0" marR="0">
              <a:defRPr/>
            </a:pPr>
            <a:endParaRPr lang="en-US" sz="2400" dirty="0">
              <a:solidFill>
                <a:schemeClr val="accent1">
                  <a:lumMod val="75000"/>
                </a:schemeClr>
              </a:solidFill>
              <a:latin typeface="Avenir Book"/>
              <a:ea typeface="Calibri"/>
              <a:cs typeface="Times New Roman"/>
            </a:endParaRPr>
          </a:p>
          <a:p>
            <a:pPr marL="0" marR="0">
              <a:defRPr/>
            </a:pPr>
            <a:r>
              <a:rPr lang="pt-PT" sz="2400" dirty="0">
                <a:solidFill>
                  <a:schemeClr val="accent1">
                    <a:lumMod val="75000"/>
                  </a:schemeClr>
                </a:solidFill>
                <a:latin typeface="Avenir Book"/>
                <a:ea typeface="Calibri"/>
                <a:cs typeface="Times New Roman"/>
              </a:rPr>
              <a:t>Deus fez os homens e as mulheres para serem diferentes.</a:t>
            </a:r>
          </a:p>
          <a:p>
            <a:pPr marL="0" marR="0">
              <a:defRPr/>
            </a:pPr>
            <a:r>
              <a:rPr lang="pt-PT" sz="2400" dirty="0">
                <a:solidFill>
                  <a:schemeClr val="accent1">
                    <a:lumMod val="75000"/>
                  </a:schemeClr>
                </a:solidFill>
                <a:latin typeface="Avenir Book"/>
                <a:ea typeface="Calibri"/>
                <a:cs typeface="Times New Roman"/>
              </a:rPr>
              <a:t>Ser uma mulher piedosa não é o mesmo que ser um homem piedoso. É diferente.</a:t>
            </a:r>
          </a:p>
          <a:p>
            <a:pPr marL="0" marR="0">
              <a:defRPr/>
            </a:pPr>
            <a:r>
              <a:rPr lang="pt-PT" sz="2400" dirty="0">
                <a:solidFill>
                  <a:schemeClr val="accent1">
                    <a:lumMod val="75000"/>
                  </a:schemeClr>
                </a:solidFill>
                <a:latin typeface="Avenir Book"/>
                <a:ea typeface="Calibri"/>
                <a:cs typeface="Times New Roman"/>
              </a:rPr>
              <a:t>Quem é melhor? Quem é superior?</a:t>
            </a:r>
          </a:p>
          <a:p>
            <a:pPr marL="0" marR="0">
              <a:defRPr/>
            </a:pPr>
            <a:r>
              <a:rPr lang="pt-PT" sz="2400" dirty="0">
                <a:solidFill>
                  <a:schemeClr val="accent1">
                    <a:lumMod val="75000"/>
                  </a:schemeClr>
                </a:solidFill>
                <a:latin typeface="Avenir Book"/>
                <a:ea typeface="Calibri"/>
                <a:cs typeface="Times New Roman"/>
              </a:rPr>
              <a:t>As </a:t>
            </a:r>
            <a:r>
              <a:rPr lang="pt-PT" sz="2400" u="sng" dirty="0">
                <a:solidFill>
                  <a:schemeClr val="accent1">
                    <a:lumMod val="75000"/>
                  </a:schemeClr>
                </a:solidFill>
                <a:latin typeface="Avenir Book"/>
                <a:ea typeface="Calibri"/>
                <a:cs typeface="Times New Roman"/>
              </a:rPr>
              <a:t>mulheres</a:t>
            </a:r>
            <a:r>
              <a:rPr lang="pt-PT" sz="2400" dirty="0">
                <a:solidFill>
                  <a:schemeClr val="accent1">
                    <a:lumMod val="75000"/>
                  </a:schemeClr>
                </a:solidFill>
                <a:latin typeface="Avenir Book"/>
                <a:ea typeface="Calibri"/>
                <a:cs typeface="Times New Roman"/>
              </a:rPr>
              <a:t> são infinitamente superiores aos homens em serem mulheres.</a:t>
            </a:r>
          </a:p>
          <a:p>
            <a:pPr marL="0" marR="0">
              <a:defRPr/>
            </a:pPr>
            <a:r>
              <a:rPr lang="pt-PT" sz="2400" dirty="0">
                <a:solidFill>
                  <a:schemeClr val="accent1">
                    <a:lumMod val="75000"/>
                  </a:schemeClr>
                </a:solidFill>
                <a:latin typeface="Avenir Book"/>
                <a:ea typeface="Calibri"/>
                <a:cs typeface="Times New Roman"/>
              </a:rPr>
              <a:t>Os </a:t>
            </a:r>
            <a:r>
              <a:rPr lang="pt-PT" sz="2400" u="sng" dirty="0">
                <a:solidFill>
                  <a:schemeClr val="accent1">
                    <a:lumMod val="75000"/>
                  </a:schemeClr>
                </a:solidFill>
                <a:latin typeface="Avenir Book"/>
                <a:ea typeface="Calibri"/>
                <a:cs typeface="Times New Roman"/>
              </a:rPr>
              <a:t>homens</a:t>
            </a:r>
            <a:r>
              <a:rPr lang="pt-PT" sz="2400" dirty="0">
                <a:solidFill>
                  <a:schemeClr val="accent1">
                    <a:lumMod val="75000"/>
                  </a:schemeClr>
                </a:solidFill>
                <a:latin typeface="Avenir Book"/>
                <a:ea typeface="Calibri"/>
                <a:cs typeface="Times New Roman"/>
              </a:rPr>
              <a:t> são infinitamente superiores às mulheres em serem homens.</a:t>
            </a:r>
          </a:p>
          <a:p>
            <a:pPr marL="0" marR="0">
              <a:defRPr/>
            </a:pPr>
            <a:r>
              <a:rPr lang="pt-PT" sz="2400" dirty="0">
                <a:solidFill>
                  <a:schemeClr val="accent1">
                    <a:lumMod val="75000"/>
                  </a:schemeClr>
                </a:solidFill>
                <a:latin typeface="Avenir Book"/>
                <a:ea typeface="Calibri"/>
                <a:cs typeface="Times New Roman"/>
              </a:rPr>
              <a:t>Quando Deus trouxe Eva a Adão, Adão gostou dela não só porque ela era como ele, mas também porque ela NÃO era como ele.</a:t>
            </a:r>
            <a:endParaRPr lang="pt-B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6" y="306991"/>
            <a:ext cx="6938818" cy="1325563"/>
          </a:xfrm>
        </p:spPr>
        <p:txBody>
          <a:bodyPr>
            <a:normAutofit/>
          </a:bodyPr>
          <a:lstStyle/>
          <a:p>
            <a:pPr>
              <a:defRPr/>
            </a:pPr>
            <a:r>
              <a:rPr lang="pt-PT" sz="3600" b="1" dirty="0">
                <a:solidFill>
                  <a:schemeClr val="bg1">
                    <a:lumMod val="95000"/>
                  </a:schemeClr>
                </a:solidFill>
                <a:latin typeface="Avenir Book"/>
                <a:ea typeface="Calibri"/>
                <a:cs typeface="Times New Roman"/>
              </a:rPr>
              <a:t>Como é que somos </a:t>
            </a:r>
            <a:br>
              <a:rPr lang="pt-PT" sz="3600" b="1" dirty="0">
                <a:solidFill>
                  <a:schemeClr val="bg1">
                    <a:lumMod val="95000"/>
                  </a:schemeClr>
                </a:solidFill>
                <a:latin typeface="Avenir Book"/>
                <a:ea typeface="Calibri"/>
                <a:cs typeface="Times New Roman"/>
              </a:rPr>
            </a:br>
            <a:r>
              <a:rPr lang="pt-PT" sz="3600" b="1" dirty="0">
                <a:solidFill>
                  <a:schemeClr val="bg1">
                    <a:lumMod val="95000"/>
                  </a:schemeClr>
                </a:solidFill>
                <a:latin typeface="Avenir Book"/>
                <a:ea typeface="Calibri"/>
                <a:cs typeface="Times New Roman"/>
              </a:rPr>
              <a:t>diferentes? </a:t>
            </a:r>
            <a:endParaRPr lang="pt-PT" sz="3600" b="1" dirty="0">
              <a:solidFill>
                <a:schemeClr val="bg1">
                  <a:lumMod val="95000"/>
                </a:schemeClr>
              </a:solidFill>
              <a:latin typeface="Montserrat Light"/>
            </a:endParaRPr>
          </a:p>
        </p:txBody>
      </p:sp>
      <p:sp>
        <p:nvSpPr>
          <p:cNvPr id="3" name="Content Placeholder 2"/>
          <p:cNvSpPr>
            <a:spLocks noGrp="1"/>
          </p:cNvSpPr>
          <p:nvPr>
            <p:ph idx="1"/>
          </p:nvPr>
        </p:nvSpPr>
        <p:spPr bwMode="auto">
          <a:xfrm>
            <a:off x="265546" y="2001115"/>
            <a:ext cx="9959109" cy="4549893"/>
          </a:xfrm>
        </p:spPr>
        <p:txBody>
          <a:bodyPr>
            <a:normAutofit/>
          </a:bodyPr>
          <a:lstStyle/>
          <a:p>
            <a:pPr>
              <a:defRPr/>
            </a:pPr>
            <a:r>
              <a:rPr lang="pt-PT" sz="2400" dirty="0">
                <a:solidFill>
                  <a:schemeClr val="accent1">
                    <a:lumMod val="75000"/>
                  </a:schemeClr>
                </a:solidFill>
                <a:latin typeface="Avenir Book"/>
                <a:ea typeface="Calibri"/>
                <a:cs typeface="Times New Roman"/>
              </a:rPr>
              <a:t>As mulheres são fisicamente mais fracas do que os homens; isto deve-se ao facto de Deus ter criado Adão com uma estrutura física mais forte.</a:t>
            </a:r>
          </a:p>
          <a:p>
            <a:pPr>
              <a:defRPr/>
            </a:pPr>
            <a:r>
              <a:rPr lang="pt-PT" sz="2400" dirty="0">
                <a:solidFill>
                  <a:schemeClr val="accent1">
                    <a:lumMod val="75000"/>
                  </a:schemeClr>
                </a:solidFill>
                <a:latin typeface="Avenir Book"/>
                <a:ea typeface="Calibri"/>
                <a:cs typeface="Times New Roman"/>
              </a:rPr>
              <a:t>Os homens têm naturalmente mais massa muscular do que as mulheres.</a:t>
            </a:r>
          </a:p>
          <a:p>
            <a:pPr>
              <a:defRPr/>
            </a:pPr>
            <a:r>
              <a:rPr lang="pt-PT" sz="2400" dirty="0">
                <a:solidFill>
                  <a:schemeClr val="accent1">
                    <a:lumMod val="75000"/>
                  </a:schemeClr>
                </a:solidFill>
                <a:latin typeface="Avenir Book"/>
                <a:ea typeface="Calibri"/>
                <a:cs typeface="Times New Roman"/>
              </a:rPr>
              <a:t>Os homens também têm quase 50% mais sangue do que as mulheres.</a:t>
            </a:r>
          </a:p>
          <a:p>
            <a:pPr>
              <a:defRPr/>
            </a:pPr>
            <a:r>
              <a:rPr lang="pt-PT" sz="2400" dirty="0">
                <a:solidFill>
                  <a:schemeClr val="accent1">
                    <a:lumMod val="75000"/>
                  </a:schemeClr>
                </a:solidFill>
                <a:latin typeface="Avenir Book"/>
                <a:ea typeface="Calibri"/>
                <a:cs typeface="Times New Roman"/>
              </a:rPr>
              <a:t>Os homens têm também uma maior capacidade pulmonar do que as mulheres.</a:t>
            </a:r>
          </a:p>
          <a:p>
            <a:pPr>
              <a:defRPr/>
            </a:pPr>
            <a:r>
              <a:rPr lang="pt-PT" sz="2400" dirty="0">
                <a:solidFill>
                  <a:schemeClr val="accent1">
                    <a:lumMod val="75000"/>
                  </a:schemeClr>
                </a:solidFill>
                <a:latin typeface="Avenir Book"/>
                <a:ea typeface="Calibri"/>
                <a:cs typeface="Times New Roman"/>
              </a:rPr>
              <a:t>Os homens têm uma maior necessidade de oxigénio nos seus tecidos do que as mulheres devido à sua maior massa muscular, pelo que o diâmetro dos vasos sanguíneos nos homens é maior do que nas mulheres.</a:t>
            </a:r>
          </a:p>
          <a:p>
            <a:pPr marL="0" indent="0">
              <a:buNone/>
              <a:defRPr/>
            </a:pPr>
            <a:endParaRPr lang="en-US" sz="2400" i="1" dirty="0">
              <a:solidFill>
                <a:schemeClr val="accent1">
                  <a:lumMod val="75000"/>
                </a:schemeClr>
              </a:solidFill>
              <a:latin typeface="Avenir Book"/>
              <a:ea typeface="Calibri"/>
              <a:cs typeface="Times New Roman"/>
            </a:endParaRPr>
          </a:p>
          <a:p>
            <a:pPr marL="0" marR="0" indent="0">
              <a:buNone/>
              <a:defRPr/>
            </a:pPr>
            <a:r>
              <a:rPr lang="pt-PT" sz="2400" b="1" dirty="0">
                <a:solidFill>
                  <a:schemeClr val="accent1">
                    <a:lumMod val="75000"/>
                  </a:schemeClr>
                </a:solidFill>
                <a:latin typeface="Avenir Book"/>
                <a:ea typeface="Calibri"/>
                <a:cs typeface="Times New Roman"/>
              </a:rPr>
              <a:t>Mas o facto de as mulheres serem fisicamente mais fracas não significa que sejam inferiores. A seda é mais fraca do que a tela - mas não é inferior.</a:t>
            </a:r>
            <a:endParaRPr lang="en-US" sz="2400" b="1" dirty="0">
              <a:solidFill>
                <a:schemeClr val="accent1">
                  <a:lumMod val="75000"/>
                </a:schemeClr>
              </a:solidFill>
              <a:latin typeface="Avenir Book"/>
              <a:ea typeface="Calibri"/>
              <a:cs typeface="Times New Roman"/>
            </a:endParaRPr>
          </a:p>
          <a:p>
            <a:pPr marL="0" indent="0">
              <a:buNone/>
              <a:defRPr/>
            </a:pPr>
            <a:endParaRPr lang="pt-B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7" y="217344"/>
            <a:ext cx="6938818" cy="1325563"/>
          </a:xfrm>
        </p:spPr>
        <p:txBody>
          <a:bodyPr>
            <a:normAutofit/>
          </a:bodyPr>
          <a:lstStyle/>
          <a:p>
            <a:pPr>
              <a:defRPr/>
            </a:pPr>
            <a:r>
              <a:rPr lang="pt-PT" sz="3600" i="1" dirty="0">
                <a:solidFill>
                  <a:schemeClr val="bg1">
                    <a:lumMod val="95000"/>
                  </a:schemeClr>
                </a:solidFill>
                <a:latin typeface="Avenir Book"/>
                <a:ea typeface="Calibri"/>
                <a:cs typeface="Times New Roman"/>
              </a:rPr>
              <a:t>Somos diferentes ao nível </a:t>
            </a:r>
            <a:br>
              <a:rPr lang="pt-PT" sz="3600" i="1" dirty="0">
                <a:solidFill>
                  <a:schemeClr val="bg1">
                    <a:lumMod val="95000"/>
                  </a:schemeClr>
                </a:solidFill>
                <a:latin typeface="Avenir Book"/>
                <a:ea typeface="Calibri"/>
                <a:cs typeface="Times New Roman"/>
              </a:rPr>
            </a:br>
            <a:r>
              <a:rPr lang="pt-PT" sz="3600" i="1" dirty="0">
                <a:solidFill>
                  <a:schemeClr val="bg1">
                    <a:lumMod val="95000"/>
                  </a:schemeClr>
                </a:solidFill>
                <a:latin typeface="Avenir Book"/>
                <a:ea typeface="Calibri"/>
                <a:cs typeface="Times New Roman"/>
              </a:rPr>
              <a:t>celular! Porquê? </a:t>
            </a:r>
            <a:endParaRPr lang="pt-BR" sz="3600" dirty="0">
              <a:solidFill>
                <a:schemeClr val="bg1">
                  <a:lumMod val="95000"/>
                </a:schemeClr>
              </a:solidFill>
              <a:latin typeface="Montserrat Light"/>
            </a:endParaRPr>
          </a:p>
        </p:txBody>
      </p:sp>
      <p:sp>
        <p:nvSpPr>
          <p:cNvPr id="3" name="Content Placeholder 2"/>
          <p:cNvSpPr>
            <a:spLocks noGrp="1"/>
          </p:cNvSpPr>
          <p:nvPr>
            <p:ph idx="1"/>
          </p:nvPr>
        </p:nvSpPr>
        <p:spPr bwMode="auto">
          <a:xfrm>
            <a:off x="265547" y="1900516"/>
            <a:ext cx="9959109" cy="4417410"/>
          </a:xfrm>
        </p:spPr>
        <p:txBody>
          <a:bodyPr>
            <a:normAutofit/>
          </a:bodyPr>
          <a:lstStyle/>
          <a:p>
            <a:pPr marL="0" marR="0">
              <a:defRPr/>
            </a:pPr>
            <a:endParaRPr lang="en-US" sz="2400" dirty="0">
              <a:solidFill>
                <a:schemeClr val="accent1">
                  <a:lumMod val="75000"/>
                </a:schemeClr>
              </a:solidFill>
              <a:latin typeface="Avenir Book"/>
              <a:ea typeface="Calibri"/>
              <a:cs typeface="Times New Roman"/>
            </a:endParaRPr>
          </a:p>
          <a:p>
            <a:pPr marL="0" marR="0">
              <a:defRPr/>
            </a:pPr>
            <a:r>
              <a:rPr lang="pt-PT" dirty="0">
                <a:solidFill>
                  <a:schemeClr val="accent1">
                    <a:lumMod val="75000"/>
                  </a:schemeClr>
                </a:solidFill>
                <a:latin typeface="Avenir Book"/>
                <a:ea typeface="Calibri"/>
                <a:cs typeface="Times New Roman"/>
              </a:rPr>
              <a:t>Deus fez os homens assim porque queria que eles fossem protetores e provedores.</a:t>
            </a:r>
          </a:p>
          <a:p>
            <a:pPr marL="0" marR="0">
              <a:defRPr/>
            </a:pPr>
            <a:r>
              <a:rPr lang="pt-PT" dirty="0">
                <a:solidFill>
                  <a:schemeClr val="accent1">
                    <a:lumMod val="75000"/>
                  </a:schemeClr>
                </a:solidFill>
                <a:latin typeface="Avenir Book"/>
                <a:ea typeface="Calibri"/>
                <a:cs typeface="Times New Roman"/>
              </a:rPr>
              <a:t>Eva, cujo nome significa “doadora de vida” ou “fonte de vida”, foi feita para nutrir e amar.</a:t>
            </a:r>
          </a:p>
          <a:p>
            <a:pPr marL="0" marR="0">
              <a:defRPr/>
            </a:pPr>
            <a:r>
              <a:rPr lang="pt-PT" dirty="0">
                <a:solidFill>
                  <a:schemeClr val="accent1">
                    <a:lumMod val="75000"/>
                  </a:schemeClr>
                </a:solidFill>
                <a:latin typeface="Avenir Book"/>
                <a:ea typeface="Calibri"/>
                <a:cs typeface="Times New Roman"/>
              </a:rPr>
              <a:t>Os homens não decidiram que não seriam eles a ter filhos; Deus dotou as mulheres com esse papel.</a:t>
            </a:r>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65547" y="217344"/>
            <a:ext cx="5471865" cy="1325563"/>
          </a:xfrm>
        </p:spPr>
        <p:txBody>
          <a:bodyPr>
            <a:normAutofit/>
          </a:bodyPr>
          <a:lstStyle/>
          <a:p>
            <a:pPr algn="ctr">
              <a:defRPr/>
            </a:pPr>
            <a:r>
              <a:rPr lang="pt-PT" sz="3600" i="1" dirty="0">
                <a:solidFill>
                  <a:schemeClr val="bg1">
                    <a:lumMod val="95000"/>
                  </a:schemeClr>
                </a:solidFill>
                <a:latin typeface="Avenir Book"/>
                <a:ea typeface="Calibri"/>
                <a:cs typeface="Times New Roman"/>
              </a:rPr>
              <a:t>Somos Diferentes</a:t>
            </a:r>
            <a:endParaRPr lang="pt-PT" sz="3600" dirty="0">
              <a:solidFill>
                <a:schemeClr val="bg1">
                  <a:lumMod val="95000"/>
                </a:schemeClr>
              </a:solidFill>
              <a:latin typeface="Montserrat Light"/>
            </a:endParaRPr>
          </a:p>
        </p:txBody>
      </p:sp>
      <p:sp>
        <p:nvSpPr>
          <p:cNvPr id="3" name="Content Placeholder 2"/>
          <p:cNvSpPr>
            <a:spLocks noGrp="1"/>
          </p:cNvSpPr>
          <p:nvPr>
            <p:ph idx="1"/>
          </p:nvPr>
        </p:nvSpPr>
        <p:spPr bwMode="auto">
          <a:xfrm>
            <a:off x="265547" y="1990164"/>
            <a:ext cx="9959109" cy="4435337"/>
          </a:xfrm>
        </p:spPr>
        <p:txBody>
          <a:bodyPr>
            <a:normAutofit lnSpcReduction="10000"/>
          </a:bodyPr>
          <a:lstStyle/>
          <a:p>
            <a:pPr marL="0" marR="0">
              <a:defRPr/>
            </a:pPr>
            <a:r>
              <a:rPr lang="pt-PT" dirty="0">
                <a:solidFill>
                  <a:schemeClr val="accent1">
                    <a:lumMod val="75000"/>
                  </a:schemeClr>
                </a:solidFill>
                <a:latin typeface="Avenir Book"/>
                <a:ea typeface="Calibri"/>
                <a:cs typeface="Times New Roman"/>
              </a:rPr>
              <a:t>As mulheres processam a informação de forma diferente dos homens.</a:t>
            </a:r>
          </a:p>
          <a:p>
            <a:pPr marL="0" marR="0">
              <a:defRPr/>
            </a:pPr>
            <a:r>
              <a:rPr lang="pt-PT" dirty="0">
                <a:solidFill>
                  <a:schemeClr val="accent1">
                    <a:lumMod val="75000"/>
                  </a:schemeClr>
                </a:solidFill>
                <a:latin typeface="Avenir Book"/>
                <a:ea typeface="Calibri"/>
                <a:cs typeface="Times New Roman"/>
              </a:rPr>
              <a:t>Os estudos mostram que os</a:t>
            </a:r>
            <a:r>
              <a:rPr lang="pt-PT" u="sng" dirty="0">
                <a:solidFill>
                  <a:schemeClr val="accent1">
                    <a:lumMod val="75000"/>
                  </a:schemeClr>
                </a:solidFill>
                <a:latin typeface="Avenir Book"/>
                <a:ea typeface="Calibri"/>
                <a:cs typeface="Times New Roman"/>
              </a:rPr>
              <a:t> homens </a:t>
            </a:r>
            <a:r>
              <a:rPr lang="pt-PT" dirty="0">
                <a:solidFill>
                  <a:schemeClr val="accent1">
                    <a:lumMod val="75000"/>
                  </a:schemeClr>
                </a:solidFill>
                <a:latin typeface="Avenir Book"/>
                <a:ea typeface="Calibri"/>
                <a:cs typeface="Times New Roman"/>
              </a:rPr>
              <a:t>utilizam principalmente o </a:t>
            </a:r>
            <a:r>
              <a:rPr lang="pt-PT" u="sng" dirty="0">
                <a:solidFill>
                  <a:schemeClr val="accent1">
                    <a:lumMod val="75000"/>
                  </a:schemeClr>
                </a:solidFill>
                <a:latin typeface="Avenir Book"/>
                <a:ea typeface="Calibri"/>
                <a:cs typeface="Times New Roman"/>
              </a:rPr>
              <a:t>lado esquerdo do cérebro</a:t>
            </a:r>
            <a:r>
              <a:rPr lang="pt-PT" dirty="0">
                <a:solidFill>
                  <a:schemeClr val="accent1">
                    <a:lumMod val="75000"/>
                  </a:schemeClr>
                </a:solidFill>
                <a:latin typeface="Avenir Book"/>
                <a:ea typeface="Calibri"/>
                <a:cs typeface="Times New Roman"/>
              </a:rPr>
              <a:t>. Tendem a ser mais lógicos e analíticos no seu pensamento.</a:t>
            </a:r>
          </a:p>
          <a:p>
            <a:pPr marL="0" marR="0">
              <a:defRPr/>
            </a:pPr>
            <a:r>
              <a:rPr lang="pt-PT" dirty="0">
                <a:solidFill>
                  <a:schemeClr val="accent1">
                    <a:lumMod val="75000"/>
                  </a:schemeClr>
                </a:solidFill>
                <a:latin typeface="Avenir Book"/>
                <a:ea typeface="Calibri"/>
                <a:cs typeface="Times New Roman"/>
              </a:rPr>
              <a:t>As </a:t>
            </a:r>
            <a:r>
              <a:rPr lang="pt-PT" u="sng" dirty="0">
                <a:solidFill>
                  <a:schemeClr val="accent1">
                    <a:lumMod val="75000"/>
                  </a:schemeClr>
                </a:solidFill>
                <a:latin typeface="Avenir Book"/>
                <a:ea typeface="Calibri"/>
                <a:cs typeface="Times New Roman"/>
              </a:rPr>
              <a:t>mulheres</a:t>
            </a:r>
            <a:r>
              <a:rPr lang="pt-PT" dirty="0">
                <a:solidFill>
                  <a:schemeClr val="accent1">
                    <a:lumMod val="75000"/>
                  </a:schemeClr>
                </a:solidFill>
                <a:latin typeface="Avenir Book"/>
                <a:ea typeface="Calibri"/>
                <a:cs typeface="Times New Roman"/>
              </a:rPr>
              <a:t> tendem a utilizar </a:t>
            </a:r>
            <a:r>
              <a:rPr lang="pt-PT" u="sng" dirty="0">
                <a:solidFill>
                  <a:schemeClr val="accent1">
                    <a:lumMod val="75000"/>
                  </a:schemeClr>
                </a:solidFill>
                <a:latin typeface="Avenir Book"/>
                <a:ea typeface="Calibri"/>
                <a:cs typeface="Times New Roman"/>
              </a:rPr>
              <a:t>ambos os lados do cérebro</a:t>
            </a:r>
            <a:r>
              <a:rPr lang="pt-PT" dirty="0">
                <a:solidFill>
                  <a:schemeClr val="accent1">
                    <a:lumMod val="75000"/>
                  </a:schemeClr>
                </a:solidFill>
                <a:latin typeface="Avenir Book"/>
                <a:ea typeface="Calibri"/>
                <a:cs typeface="Times New Roman"/>
              </a:rPr>
              <a:t>. Também pensam de forma lógica e analítica, mas misturam emoções ao mesmo tempo.</a:t>
            </a:r>
            <a:endParaRPr lang="en-US" b="1" dirty="0">
              <a:solidFill>
                <a:schemeClr val="accent1">
                  <a:lumMod val="75000"/>
                </a:schemeClr>
              </a:solidFill>
              <a:latin typeface="Avenir Book"/>
              <a:ea typeface="Calibri"/>
              <a:cs typeface="Times New Roman"/>
            </a:endParaRPr>
          </a:p>
          <a:p>
            <a:pPr marL="0" marR="0" indent="0">
              <a:buNone/>
              <a:defRPr/>
            </a:pPr>
            <a:r>
              <a:rPr lang="pt-PT" sz="3100" b="1" dirty="0">
                <a:solidFill>
                  <a:schemeClr val="accent1">
                    <a:lumMod val="75000"/>
                  </a:schemeClr>
                </a:solidFill>
                <a:latin typeface="Avenir Book"/>
                <a:ea typeface="Calibri"/>
                <a:cs typeface="Times New Roman"/>
              </a:rPr>
              <a:t>Deus fez-nos iguais mas diferentes. </a:t>
            </a:r>
          </a:p>
          <a:p>
            <a:pPr marL="0" marR="0" indent="0">
              <a:buNone/>
              <a:defRPr/>
            </a:pPr>
            <a:r>
              <a:rPr lang="pt-PT" sz="3100" b="1" dirty="0">
                <a:solidFill>
                  <a:schemeClr val="accent1">
                    <a:lumMod val="75000"/>
                  </a:schemeClr>
                </a:solidFill>
                <a:latin typeface="Avenir Book"/>
                <a:ea typeface="Calibri"/>
                <a:cs typeface="Times New Roman"/>
              </a:rPr>
              <a:t>Devemos celebrar este facto!</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a:blip r:embed="rId2">
            <a:lum/>
          </a:blip>
          <a:srcRect t="980" b="980"/>
          <a:stretch/>
        </a:blipFill>
        <a:effectLst/>
      </p:bgPr>
    </p:bg>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65547" y="1902090"/>
            <a:ext cx="9959109" cy="4351338"/>
          </a:xfrm>
        </p:spPr>
        <p:txBody>
          <a:bodyPr>
            <a:normAutofit/>
          </a:bodyPr>
          <a:lstStyle/>
          <a:p>
            <a:pPr lvl="1">
              <a:buClr>
                <a:srgbClr val="000000"/>
              </a:buClr>
              <a:defRPr/>
            </a:pPr>
            <a:endParaRPr lang="en-CA" sz="2800" dirty="0">
              <a:solidFill>
                <a:schemeClr val="accent1">
                  <a:lumMod val="75000"/>
                </a:schemeClr>
              </a:solidFill>
              <a:latin typeface="Avenir Book"/>
              <a:ea typeface="Calibri"/>
              <a:cs typeface="Times New Roman"/>
            </a:endParaRPr>
          </a:p>
          <a:p>
            <a:pPr lvl="1">
              <a:buClr>
                <a:srgbClr val="000000"/>
              </a:buClr>
              <a:defRPr/>
            </a:pPr>
            <a:r>
              <a:rPr lang="pt-PT" sz="2800" dirty="0">
                <a:solidFill>
                  <a:schemeClr val="accent1">
                    <a:lumMod val="75000"/>
                  </a:schemeClr>
                </a:solidFill>
                <a:latin typeface="Avenir Book"/>
                <a:ea typeface="Calibri"/>
                <a:cs typeface="Times New Roman"/>
              </a:rPr>
              <a:t>As mulheres tendem a ser mais orientadas para os pormenores do que os homens.</a:t>
            </a:r>
          </a:p>
          <a:p>
            <a:pPr lvl="1">
              <a:buClr>
                <a:srgbClr val="000000"/>
              </a:buClr>
              <a:defRPr/>
            </a:pPr>
            <a:r>
              <a:rPr lang="pt-PT" sz="2800" dirty="0">
                <a:solidFill>
                  <a:schemeClr val="accent1">
                    <a:lumMod val="75000"/>
                  </a:schemeClr>
                </a:solidFill>
                <a:latin typeface="Avenir Book"/>
                <a:ea typeface="Calibri"/>
                <a:cs typeface="Times New Roman"/>
              </a:rPr>
              <a:t>Os homens relatam, as mulheres partilham.</a:t>
            </a:r>
          </a:p>
          <a:p>
            <a:pPr lvl="1">
              <a:buClr>
                <a:srgbClr val="000000"/>
              </a:buClr>
              <a:defRPr/>
            </a:pPr>
            <a:r>
              <a:rPr lang="pt-PT" sz="2800" dirty="0">
                <a:solidFill>
                  <a:schemeClr val="accent1">
                    <a:lumMod val="75000"/>
                  </a:schemeClr>
                </a:solidFill>
                <a:latin typeface="Avenir Book"/>
                <a:ea typeface="Calibri"/>
                <a:cs typeface="Times New Roman"/>
              </a:rPr>
              <a:t>A necessidade mais profunda de uma mulher é ser amada.</a:t>
            </a:r>
          </a:p>
          <a:p>
            <a:pPr lvl="1">
              <a:buClr>
                <a:srgbClr val="000000"/>
              </a:buClr>
              <a:defRPr/>
            </a:pPr>
            <a:r>
              <a:rPr lang="pt-PT" sz="2800" dirty="0">
                <a:solidFill>
                  <a:schemeClr val="accent1">
                    <a:lumMod val="75000"/>
                  </a:schemeClr>
                </a:solidFill>
                <a:latin typeface="Avenir Book"/>
                <a:ea typeface="Calibri"/>
                <a:cs typeface="Times New Roman"/>
              </a:rPr>
              <a:t>A necessidade mais profunda de um homem é ser respeitado e admirado.</a:t>
            </a:r>
            <a:endParaRPr lang="en-US" i="1" dirty="0">
              <a:solidFill>
                <a:schemeClr val="accent1">
                  <a:lumMod val="75000"/>
                </a:schemeClr>
              </a:solidFill>
              <a:latin typeface="Avenir Book"/>
              <a:ea typeface="Calibri"/>
              <a:cs typeface="Times New Roman"/>
            </a:endParaRPr>
          </a:p>
          <a:p>
            <a:pPr marL="0" marR="0" indent="0">
              <a:buNone/>
              <a:defRPr/>
            </a:pPr>
            <a:r>
              <a:rPr lang="pt-PT" b="1" dirty="0">
                <a:solidFill>
                  <a:schemeClr val="accent1">
                    <a:lumMod val="75000"/>
                  </a:schemeClr>
                </a:solidFill>
                <a:latin typeface="Avenir Book"/>
                <a:ea typeface="Calibri"/>
                <a:cs typeface="Times New Roman"/>
              </a:rPr>
              <a:t>Nenhum dos dois é melhor; estamos apenas equipados de forma diferente, e Deus fez-nos assim. Devemos celebrar esta diferença.</a:t>
            </a:r>
            <a:endParaRPr lang="en-US" b="1" dirty="0">
              <a:solidFill>
                <a:schemeClr val="accent1">
                  <a:lumMod val="75000"/>
                </a:schemeClr>
              </a:solidFill>
              <a:latin typeface="Calibri"/>
              <a:ea typeface="Calibri"/>
              <a:cs typeface="Times New Roman"/>
            </a:endParaRPr>
          </a:p>
          <a:p>
            <a:pPr marL="0" marR="0">
              <a:defRPr/>
            </a:pPr>
            <a:endParaRPr lang="en-US" b="1" dirty="0">
              <a:solidFill>
                <a:schemeClr val="accent1">
                  <a:lumMod val="75000"/>
                </a:schemeClr>
              </a:solidFill>
              <a:latin typeface="Calibri"/>
              <a:ea typeface="Calibri"/>
              <a:cs typeface="Times New Roman"/>
            </a:endParaRPr>
          </a:p>
          <a:p>
            <a:pPr marL="0" indent="0">
              <a:buNone/>
              <a:defRPr/>
            </a:pPr>
            <a:endParaRPr lang="pt-B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TotalTime>
  <Words>3039</Words>
  <Application>Microsoft Office PowerPoint</Application>
  <DocSecurity>0</DocSecurity>
  <PresentationFormat>Ecrã Panorâmico</PresentationFormat>
  <Paragraphs>182</Paragraphs>
  <Slides>38</Slides>
  <Notes>0</Notes>
  <HiddenSlides>0</HiddenSlides>
  <MMClips>0</MMClips>
  <ScaleCrop>false</ScaleCrop>
  <HeadingPairs>
    <vt:vector size="6" baseType="variant">
      <vt:variant>
        <vt:lpstr>Tipos de letra usados</vt:lpstr>
      </vt:variant>
      <vt:variant>
        <vt:i4>9</vt:i4>
      </vt:variant>
      <vt:variant>
        <vt:lpstr>Tema</vt:lpstr>
      </vt:variant>
      <vt:variant>
        <vt:i4>1</vt:i4>
      </vt:variant>
      <vt:variant>
        <vt:lpstr>Títulos dos diapositivos</vt:lpstr>
      </vt:variant>
      <vt:variant>
        <vt:i4>38</vt:i4>
      </vt:variant>
    </vt:vector>
  </HeadingPairs>
  <TitlesOfParts>
    <vt:vector size="48" baseType="lpstr">
      <vt:lpstr>Arial</vt:lpstr>
      <vt:lpstr>Avenir Book</vt:lpstr>
      <vt:lpstr>Botanical Flourish - Personal U</vt:lpstr>
      <vt:lpstr>Calibri</vt:lpstr>
      <vt:lpstr>Calibri Light</vt:lpstr>
      <vt:lpstr>Montserrat Light</vt:lpstr>
      <vt:lpstr>Montserrat Medium</vt:lpstr>
      <vt:lpstr>Symbol</vt:lpstr>
      <vt:lpstr>Wingdings</vt:lpstr>
      <vt:lpstr>Office Theme</vt:lpstr>
      <vt:lpstr>Apresentação do PowerPoint</vt:lpstr>
      <vt:lpstr>COMO é que Deus define o que significa ser uma mulher?</vt:lpstr>
      <vt:lpstr> HOMENS E MULHERES </vt:lpstr>
      <vt:lpstr>Apresentação do PowerPoint</vt:lpstr>
      <vt:lpstr>Apresentação do PowerPoint</vt:lpstr>
      <vt:lpstr>Como é que somos  diferentes? </vt:lpstr>
      <vt:lpstr>Somos diferentes ao nível  celular! Porquê? </vt:lpstr>
      <vt:lpstr>Somos Diferentes</vt:lpstr>
      <vt:lpstr>Apresentação do PowerPoint</vt:lpstr>
      <vt:lpstr>Apresentação do PowerPoint</vt:lpstr>
      <vt:lpstr>Apresentação do PowerPoint</vt:lpstr>
      <vt:lpstr> PERGUNTA PARA DISCUSSÃO   </vt:lpstr>
      <vt:lpstr>MULHER DE DEUS </vt:lpstr>
      <vt:lpstr>    1. Uma mulher de Deus não tem preço por causa do seu CARÁCTER.    </vt:lpstr>
      <vt:lpstr>Apresentação do PowerPoint</vt:lpstr>
      <vt:lpstr>Apresentação do PowerPoint</vt:lpstr>
      <vt:lpstr>Apresentação do PowerPoint</vt:lpstr>
      <vt:lpstr>Apresentação do PowerPoint</vt:lpstr>
      <vt:lpstr>2. As mulheres piedosas são INDUSTRIOSAS.  </vt:lpstr>
      <vt:lpstr>Apresentação do PowerPoint</vt:lpstr>
      <vt:lpstr>PERGUNTAS PARA DISCUSSÃO </vt:lpstr>
      <vt:lpstr>PERGUNTAS PARA DISCUSSÃO </vt:lpstr>
      <vt:lpstr>   3. As mulheres piedosas são COMPASSIVAS </vt:lpstr>
      <vt:lpstr>Apresentação do PowerPoint</vt:lpstr>
      <vt:lpstr>PERGUNTAS PARA DISCUSSÃO</vt:lpstr>
      <vt:lpstr>        4. As mulheres de Deus são CONFIANTES </vt:lpstr>
      <vt:lpstr>Apresentação do PowerPoint</vt:lpstr>
      <vt:lpstr> Sabias que?  </vt:lpstr>
      <vt:lpstr>Apresentação do PowerPoint</vt:lpstr>
      <vt:lpstr>Apresentação do PowerPoint</vt:lpstr>
      <vt:lpstr>PERGUNTAS PARA DISCUSSÃO </vt:lpstr>
      <vt:lpstr>Anna Knight</vt:lpstr>
      <vt:lpstr>Apresentação do PowerPoint</vt:lpstr>
      <vt:lpstr>Apresentação do PowerPoint</vt:lpstr>
      <vt:lpstr>       CONCLUSÃO &amp; APELO</vt:lpstr>
      <vt:lpstr> </vt:lpstr>
      <vt:lpstr> </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subject/>
  <dc:creator>Erika Miike</dc:creator>
  <cp:keywords/>
  <dc:description/>
  <cp:lastModifiedBy>Raquel Silva</cp:lastModifiedBy>
  <cp:revision>32</cp:revision>
  <dcterms:created xsi:type="dcterms:W3CDTF">2023-02-14T12:16:54Z</dcterms:created>
  <dcterms:modified xsi:type="dcterms:W3CDTF">2025-02-17T15:18:51Z</dcterms:modified>
  <cp:category/>
  <dc:identifier/>
  <cp:contentStatus/>
  <dc:language/>
  <cp:version/>
</cp:coreProperties>
</file>