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lang="pt-B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629ADE-8CFD-4149-873B-3F8662D8AEAA}" type="datetimeFigureOut">
              <a:rPr lang="pt-BR"/>
              <a:t>14/02/2025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3ECBDF-92E9-42AC-A2BC-5761CD677A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871864" y="764704"/>
            <a:ext cx="5546577" cy="3234798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pt-BR" sz="7200" b="1" dirty="0">
                <a:solidFill>
                  <a:srgbClr val="B9704E"/>
                </a:solidFill>
                <a:latin typeface="Century"/>
              </a:rPr>
              <a:t>ESTENDER A MÃO</a:t>
            </a:r>
          </a:p>
          <a:p>
            <a:pPr algn="r">
              <a:defRPr/>
            </a:pPr>
            <a:r>
              <a:rPr lang="pt-PT" sz="2000" b="1" dirty="0">
                <a:solidFill>
                  <a:srgbClr val="B9704E"/>
                </a:solidFill>
                <a:latin typeface="Century"/>
              </a:rPr>
              <a:t>Escrito por</a:t>
            </a:r>
            <a:endParaRPr dirty="0"/>
          </a:p>
          <a:p>
            <a:pPr algn="r">
              <a:defRPr/>
            </a:pPr>
            <a:r>
              <a:rPr lang="pt-BR" sz="2000" b="1" dirty="0" err="1">
                <a:solidFill>
                  <a:srgbClr val="B9704E"/>
                </a:solidFill>
                <a:latin typeface="Century"/>
              </a:rPr>
              <a:t>Charissa</a:t>
            </a:r>
            <a:r>
              <a:rPr lang="pt-BR" sz="2000" b="1" dirty="0">
                <a:solidFill>
                  <a:srgbClr val="B9704E"/>
                </a:solidFill>
                <a:latin typeface="Century"/>
              </a:rPr>
              <a:t> </a:t>
            </a:r>
            <a:r>
              <a:rPr lang="pt-BR" sz="2000" b="1" dirty="0" err="1">
                <a:solidFill>
                  <a:srgbClr val="B9704E"/>
                </a:solidFill>
                <a:latin typeface="Century"/>
              </a:rPr>
              <a:t>Torossian</a:t>
            </a:r>
            <a:r>
              <a:rPr lang="pt-BR" sz="2000" b="1" dirty="0">
                <a:solidFill>
                  <a:srgbClr val="B9704E"/>
                </a:solidFill>
                <a:latin typeface="Century"/>
              </a:rPr>
              <a:t> 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997957" y="6334234"/>
            <a:ext cx="63246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spc="300" dirty="0">
                <a:solidFill>
                  <a:schemeClr val="bg1"/>
                </a:solidFill>
                <a:latin typeface="Montserrat Medium"/>
              </a:rPr>
              <a:t>2025 Dia Internacional de Oração da Mulher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1524000"/>
            <a:ext cx="9370216" cy="4828453"/>
          </a:xfrm>
        </p:spPr>
        <p:txBody>
          <a:bodyPr>
            <a:normAutofit lnSpcReduction="10000"/>
          </a:bodyPr>
          <a:lstStyle/>
          <a:p>
            <a:pPr marR="0" indent="-457200"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Quanto mais ela se aproximava, mais forte ficava a sua fé.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Ao seu redor, a corrente da multidão empurrava-a    para trás.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Mas ela estava determinada. Procurava o toque de Deus na sua vida e, por isso, num ato de ousadia, deu um salto de fé e avançou, estendendo a mão por entre as pernas da multidão, conseguindo tocar por pouco a orla da Sua veste.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Naquele momento concentrou-se a fé da sua vida.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" y="217344"/>
            <a:ext cx="10224654" cy="130665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Ela tinha uma prioridade -</a:t>
            </a:r>
            <a:b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</a:b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ela tinha que CHEGAR a Jesus!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2083632"/>
            <a:ext cx="9370216" cy="4268821"/>
          </a:xfrm>
        </p:spPr>
        <p:txBody>
          <a:bodyPr>
            <a:normAutofit fontScale="77500" lnSpcReduction="20000"/>
          </a:bodyPr>
          <a:lstStyle/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Ela não estava a estender a mão para receber uma esmola.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Não seguiu Jesus como uma espetadora que assiste ao espetáculo.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Não estava na multidão pelo ambiente, nem para ver a ação, nem para chamar a atenção.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Não se tinha cruzado com Ele por acaso.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Estava ali porque tinha uma necessidade e, naquele momento, tudo o que precisava era de Jesus.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Foi por isso que Lhe tocou.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Ela tinha posto no seu coração chegar a Jesus, e Deus viu o seu coração, tal como nos vê a nós hoje quando Lhe estendemos a mão com fé e oração!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-1" y="217344"/>
            <a:ext cx="10451805" cy="1306656"/>
          </a:xfrm>
        </p:spPr>
        <p:txBody>
          <a:bodyPr>
            <a:normAutofit/>
          </a:bodyPr>
          <a:lstStyle/>
          <a:p>
            <a:pPr algn="ctr">
              <a:defRPr/>
            </a:pP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 SUA CURA MILAGROSA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265815" y="1828800"/>
            <a:ext cx="9823928" cy="3964021"/>
          </a:xfrm>
        </p:spPr>
        <p:txBody>
          <a:bodyPr/>
          <a:lstStyle/>
          <a:p>
            <a:pPr marL="0" marR="0" indent="0" algn="ctr">
              <a:buNone/>
              <a:defRPr/>
            </a:pPr>
            <a:r>
              <a:rPr lang="pt-PT" sz="3200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“</a:t>
            </a:r>
            <a:r>
              <a:rPr lang="pt-PT" sz="3200" b="1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Imediatamente</a:t>
            </a:r>
            <a:r>
              <a:rPr lang="pt-PT" sz="3200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 se secou a fonte do seu sangue, e ela sentiu no seu corpo que estava curada da aflição. E Jesus,  conhecendo </a:t>
            </a:r>
            <a:r>
              <a:rPr lang="pt-PT" sz="3200" b="1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logo</a:t>
            </a:r>
            <a:r>
              <a:rPr lang="pt-PT" sz="3200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 em si mesmo que saíra d’Ele uma força, voltou-se para a multidão e disse: “Quem tocou nas minhas vestes?”" </a:t>
            </a:r>
            <a:r>
              <a:rPr lang="pt-PT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(Marcos 5:29-30)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652420" y="1605167"/>
            <a:ext cx="9370216" cy="4268821"/>
          </a:xfrm>
        </p:spPr>
        <p:txBody>
          <a:bodyPr/>
          <a:lstStyle/>
          <a:p>
            <a:pPr>
              <a:buFont typeface="Wingdings"/>
              <a:buChar char="v"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O poder de Cristo foi maior do que o problema dela!</a:t>
            </a:r>
          </a:p>
          <a:p>
            <a:pPr>
              <a:buFont typeface="Wingdings"/>
              <a:buChar char="v"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O seu toque não tornou Jesus impuro, mas pelo contrário, esse toque tornou-a sã!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217344"/>
            <a:ext cx="10356111" cy="13066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</a:br>
            <a:r>
              <a:rPr lang="pt-PT" sz="40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 SUA PREOCUPAÇÃO E APELO</a:t>
            </a:r>
            <a:br>
              <a:rPr lang="en-US" sz="1800" dirty="0">
                <a:latin typeface="Calibri"/>
                <a:ea typeface="Calibri"/>
                <a:cs typeface="Times New Roman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1796902"/>
            <a:ext cx="9370216" cy="4555551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1800" i="1" dirty="0">
              <a:solidFill>
                <a:srgbClr val="000000"/>
              </a:solidFill>
              <a:latin typeface="Avenir Book"/>
              <a:ea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pt-PT" sz="3200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Mas os discípulos disseram-Lhe: “Vês a multidão que Te aperta e dizes: ”Quem Me tocou? E Ele olhou em redor para ver quem tinha feito aquilo. A mulher, porém, </a:t>
            </a:r>
            <a:r>
              <a:rPr lang="pt-PT" sz="3200" b="1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temendo e tremendo, sabendo </a:t>
            </a:r>
            <a:r>
              <a:rPr lang="pt-PT" sz="3200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o que lhe tinha acontecido, aproximou-se, prostrou-se diante dele e contou-lhe toda a verdade." </a:t>
            </a:r>
            <a:r>
              <a:rPr lang="pt-PT" sz="2400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(Marcos 5:31-33)</a:t>
            </a:r>
            <a:endParaRPr lang="pt-B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174814"/>
            <a:ext cx="10345478" cy="130665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PORQUE FEZ JESUS ESTA PERGUNTA?</a:t>
            </a:r>
            <a:endParaRPr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1605516"/>
            <a:ext cx="9370216" cy="5252484"/>
          </a:xfrm>
        </p:spPr>
        <p:txBody>
          <a:bodyPr>
            <a:normAutofit fontScale="85000" lnSpcReduction="10000"/>
          </a:bodyPr>
          <a:lstStyle/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 pergunta de Jesus não era para Sua própria informação.</a:t>
            </a:r>
          </a:p>
          <a:p>
            <a:pPr>
              <a:buFont typeface="Wingdings"/>
              <a:buChar char="v"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Ele sabia que alguém tinha chegado até Ele com fé.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 mulher impura, indesejada e intocável também sabia.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Jesus queria que os Seus discípulos, a multidão, esta mulher e todos nós aprendêssemos uma lição importante.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Embora ela tenha tomado a iniciativa de se aproximar d'Ele, uma relação de salvação com Jesus não é da NOSSA iniciativa.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“Mas Deus prova o seu amor para connosco, em que Cristo morreu por nós, sendo nós ainda pecadores.” (Romanos 5:8)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Ela precisava de saber que Jesus lhe tinha estendido a mão!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Ele queria que toda a gente soubesse que Ele aprovava a sua fé.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217344"/>
            <a:ext cx="10409273" cy="130665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ELA ERA INTOCÁVEL E IMPURA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1881964"/>
            <a:ext cx="9370216" cy="4470490"/>
          </a:xfrm>
        </p:spPr>
        <p:txBody>
          <a:bodyPr/>
          <a:lstStyle/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Estava a tremer, porque pessoas como ela não deviam estar no meio desta multidão.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“O que é que Jesus vai dizer quando souber que fui eu que Lhe toquei?“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A multidão estava a tomar conhecimento e a fazer juízos de valor.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Jesus sabia o que estava a fazer.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Jesus queria restaurá-la de todas as formas possíveis.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695400" y="1014773"/>
            <a:ext cx="9370216" cy="48284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latin typeface="Avenir Book"/>
              <a:ea typeface="Calibri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Preso por imenso fardo</a:t>
            </a:r>
          </a:p>
          <a:p>
            <a:pPr marL="0" indent="0" algn="ctr">
              <a:buNone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De pecado e de temor,</a:t>
            </a:r>
          </a:p>
          <a:p>
            <a:pPr marL="0" indent="0" algn="ctr">
              <a:buNone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Foi que Cristo, então, tocou-me;</a:t>
            </a:r>
          </a:p>
          <a:p>
            <a:pPr marL="0" indent="0" algn="ctr">
              <a:buNone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 assim não sou mais tal pecador.</a:t>
            </a:r>
          </a:p>
          <a:p>
            <a:pPr marL="0" indent="0" algn="ctr">
              <a:buNone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Tocou-me, sim, tocou-me.</a:t>
            </a:r>
          </a:p>
          <a:p>
            <a:pPr marL="0" indent="0" algn="ctr">
              <a:buNone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Oh, quanta paz no coração!</a:t>
            </a:r>
          </a:p>
          <a:p>
            <a:pPr marL="0" indent="0" algn="ctr">
              <a:buNone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Fui transformado e novo sou.</a:t>
            </a:r>
          </a:p>
          <a:p>
            <a:pPr marL="0" indent="0" algn="ctr">
              <a:buNone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 hoje eu tenho a salvação.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-34644"/>
            <a:ext cx="10377376" cy="15914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O dom da salvação não deve ser </a:t>
            </a:r>
            <a:b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</a:b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o segredo mais bem guardado! 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1711842"/>
            <a:ext cx="9370216" cy="4640611"/>
          </a:xfrm>
        </p:spPr>
        <p:txBody>
          <a:bodyPr>
            <a:normAutofit/>
          </a:bodyPr>
          <a:lstStyle/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Jesus pediu àquela mulher que confessasse o que Deus tinha feito nela e por ela,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Deus chama-nos a todos para sermos testemunhas da Sua bondade, amor e graça para o mundo.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O Evangelho muda e molda a nossa postura perante a sociedade que nos rodeia.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 fé tem de ser confessada. A fé é sempre pessoal, mas nunca privada.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“Vós sois as minhas testemunhas’, diz o Senhor, ‘de que eu sou Deus”. (Isaías 43:12b)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1524000"/>
            <a:ext cx="9370216" cy="4828453"/>
          </a:xfrm>
        </p:spPr>
        <p:txBody>
          <a:bodyPr>
            <a:normAutofit/>
          </a:bodyPr>
          <a:lstStyle/>
          <a:p>
            <a:pPr marL="57150" marR="0" indent="-285750">
              <a:buFont typeface="Wingdings"/>
              <a:buChar char="v"/>
              <a:defRPr/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“A nossa confissão da Sua fidelidade é o meio escolhido pelo Céu para revelar Cristo ao mundo.” (Ellen G. White, Desejado de Todas as Nações, 348)</a:t>
            </a:r>
          </a:p>
          <a:p>
            <a:pPr marL="57150" marR="0" indent="-285750">
              <a:buFont typeface="Wingdings"/>
              <a:buChar char="v"/>
              <a:defRPr/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Sou um zé-ninguém que fala a toda a gente sobre Alguém que salvará todos os que O invocarem.</a:t>
            </a:r>
          </a:p>
          <a:p>
            <a:pPr marL="57150" marR="0" indent="-28575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“Que o digam os remidos do Senhor, a quem Ele resgatou das mãos do inimigo. Oxalá os homens dessem graças ao Senhor pela sua bondade, e pelas suas maravilhas para com os filhos dos homens!” (Salmo 107:2, 21)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011054" y="217344"/>
            <a:ext cx="7213599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A situação desesperada de Jairo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95400" y="2060848"/>
            <a:ext cx="9097207" cy="4351338"/>
          </a:xfrm>
        </p:spPr>
        <p:txBody>
          <a:bodyPr/>
          <a:lstStyle/>
          <a:p>
            <a:pPr marL="0" marR="0" indent="0" algn="ctr">
              <a:buNone/>
              <a:defRPr/>
            </a:pPr>
            <a:r>
              <a:rPr lang="pt-PT" i="1" dirty="0">
                <a:solidFill>
                  <a:schemeClr val="accent1">
                    <a:lumMod val="50000"/>
                  </a:schemeClr>
                </a:solidFill>
                <a:latin typeface="Avenir Book"/>
                <a:ea typeface="Calibri"/>
                <a:cs typeface="Times New Roman"/>
              </a:rPr>
              <a:t>"Tendo Jesus passado de novo de barco para a outra margem do lago, ajuntou-se a Ele uma grande multidão ; e Ele estava junto do mar. E eis que chegou um dos chefes da sinagoga, chamado Jairo. Quando O viu, </a:t>
            </a:r>
            <a:r>
              <a:rPr lang="pt-PT" b="1" i="1" dirty="0">
                <a:solidFill>
                  <a:schemeClr val="accent1">
                    <a:lumMod val="50000"/>
                  </a:schemeClr>
                </a:solidFill>
                <a:latin typeface="Avenir Book"/>
                <a:ea typeface="Calibri"/>
                <a:cs typeface="Times New Roman"/>
              </a:rPr>
              <a:t>lançou-se-Lhe aos pés </a:t>
            </a:r>
            <a:r>
              <a:rPr lang="pt-PT" i="1" dirty="0">
                <a:solidFill>
                  <a:schemeClr val="accent1">
                    <a:lumMod val="50000"/>
                  </a:schemeClr>
                </a:solidFill>
                <a:latin typeface="Avenir Book"/>
                <a:ea typeface="Calibri"/>
                <a:cs typeface="Times New Roman"/>
              </a:rPr>
              <a:t>e  </a:t>
            </a:r>
            <a:r>
              <a:rPr lang="pt-PT" b="1" i="1" dirty="0">
                <a:solidFill>
                  <a:schemeClr val="accent1">
                    <a:lumMod val="50000"/>
                  </a:schemeClr>
                </a:solidFill>
                <a:latin typeface="Avenir Book"/>
                <a:ea typeface="Calibri"/>
                <a:cs typeface="Times New Roman"/>
              </a:rPr>
              <a:t>suplicou-Lhe</a:t>
            </a:r>
            <a:r>
              <a:rPr lang="pt-PT" i="1" dirty="0">
                <a:solidFill>
                  <a:schemeClr val="accent1">
                    <a:lumMod val="50000"/>
                  </a:schemeClr>
                </a:solidFill>
                <a:latin typeface="Avenir Book"/>
                <a:ea typeface="Calibri"/>
                <a:cs typeface="Times New Roman"/>
              </a:rPr>
              <a:t> </a:t>
            </a:r>
            <a:r>
              <a:rPr lang="pt-PT" b="1" i="1" dirty="0">
                <a:solidFill>
                  <a:schemeClr val="accent1">
                    <a:lumMod val="50000"/>
                  </a:schemeClr>
                </a:solidFill>
                <a:latin typeface="Avenir Book"/>
                <a:ea typeface="Calibri"/>
                <a:cs typeface="Times New Roman"/>
              </a:rPr>
              <a:t>encarecidamente</a:t>
            </a:r>
            <a:r>
              <a:rPr lang="pt-PT" i="1" dirty="0">
                <a:solidFill>
                  <a:schemeClr val="accent1">
                    <a:lumMod val="50000"/>
                  </a:schemeClr>
                </a:solidFill>
                <a:latin typeface="Avenir Book"/>
                <a:ea typeface="Calibri"/>
                <a:cs typeface="Times New Roman"/>
              </a:rPr>
              <a:t>, dizendo: “A minha filhinha está à beira da morte. Vem e impõe as mãos sobre ela, para que fique curada, e viverá”. E Jesus foi com ele, e seguiu-o uma grande multidão, que o apertava.“</a:t>
            </a:r>
          </a:p>
          <a:p>
            <a:pPr marL="0" marR="0" indent="0" algn="ctr">
              <a:buNone/>
              <a:defRPr/>
            </a:pPr>
            <a:r>
              <a:rPr lang="pt-PT" i="1" dirty="0">
                <a:solidFill>
                  <a:schemeClr val="accent1">
                    <a:lumMod val="50000"/>
                  </a:schemeClr>
                </a:solidFill>
                <a:latin typeface="Avenir Book"/>
                <a:ea typeface="Calibri"/>
                <a:cs typeface="Times New Roman"/>
              </a:rPr>
              <a:t>(Marcos 5:21-24, NKJV)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" y="217344"/>
            <a:ext cx="10462436" cy="1306656"/>
          </a:xfrm>
        </p:spPr>
        <p:txBody>
          <a:bodyPr>
            <a:noAutofit/>
          </a:bodyPr>
          <a:lstStyle/>
          <a:p>
            <a:pPr marL="0" marR="0" algn="ctr">
              <a:defRPr/>
            </a:pP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O SEU CONFORTO 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07368" y="1318438"/>
            <a:ext cx="9817287" cy="5539562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buNone/>
              <a:defRPr/>
            </a:pPr>
            <a:endParaRPr lang="en-US" i="1" dirty="0">
              <a:solidFill>
                <a:schemeClr val="accent1">
                  <a:lumMod val="75000"/>
                </a:schemeClr>
              </a:solidFill>
              <a:latin typeface="Avenir Book"/>
              <a:ea typeface="Times New Roman"/>
              <a:cs typeface="Times New Roman"/>
            </a:endParaRPr>
          </a:p>
          <a:p>
            <a:pPr marL="0" marR="0" indent="0">
              <a:buNone/>
              <a:defRPr/>
            </a:pPr>
            <a:r>
              <a:rPr lang="pt-PT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"E Ele disse-lhe: '</a:t>
            </a:r>
            <a:r>
              <a:rPr lang="pt-PT" b="1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Filha</a:t>
            </a:r>
            <a:r>
              <a:rPr lang="pt-PT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, a tua fé fez-te bem. </a:t>
            </a:r>
            <a:r>
              <a:rPr lang="pt-PT" b="1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Vai</a:t>
            </a:r>
            <a:r>
              <a:rPr lang="pt-PT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 em paz e sê curada da tua aflição'”. (Marcos 5:34)</a:t>
            </a:r>
          </a:p>
          <a:p>
            <a:pPr marL="0" marR="0" indent="0"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 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>
              <a:buNone/>
              <a:defRPr/>
            </a:pPr>
            <a:r>
              <a:rPr lang="pt-PT" sz="33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Jesus não viu uma intocável. Ele viu:</a:t>
            </a:r>
          </a:p>
          <a:p>
            <a:pPr marR="0">
              <a:buFont typeface="Wingdings" panose="05000000000000000000" pitchFamily="2" charset="2"/>
              <a:buChar char="v"/>
              <a:defRPr/>
            </a:pPr>
            <a:r>
              <a:rPr lang="pt-PT" sz="2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12 anos de angústia e dor</a:t>
            </a:r>
          </a:p>
          <a:p>
            <a:pPr marR="0">
              <a:buFont typeface="Wingdings" panose="05000000000000000000" pitchFamily="2" charset="2"/>
              <a:buChar char="v"/>
              <a:defRPr/>
            </a:pPr>
            <a:r>
              <a:rPr lang="pt-PT" sz="2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12 anos de vergonha e rejeição</a:t>
            </a:r>
          </a:p>
          <a:p>
            <a:pPr marR="0">
              <a:buFont typeface="Wingdings" panose="05000000000000000000" pitchFamily="2" charset="2"/>
              <a:buChar char="v"/>
              <a:defRPr/>
            </a:pPr>
            <a:r>
              <a:rPr lang="pt-PT" sz="2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12 anos de amargura</a:t>
            </a:r>
          </a:p>
          <a:p>
            <a:pPr marR="0">
              <a:buFont typeface="Wingdings" panose="05000000000000000000" pitchFamily="2" charset="2"/>
              <a:buChar char="v"/>
              <a:defRPr/>
            </a:pPr>
            <a:r>
              <a:rPr lang="pt-PT" sz="2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12 anos de memórias sombrias</a:t>
            </a:r>
          </a:p>
          <a:p>
            <a:pPr marR="0">
              <a:buFont typeface="Wingdings" panose="05000000000000000000" pitchFamily="2" charset="2"/>
              <a:buChar char="v"/>
              <a:defRPr/>
            </a:pPr>
            <a:r>
              <a:rPr lang="pt-PT" sz="2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O risco incrível que ela correu para estar no meio da multidão</a:t>
            </a:r>
          </a:p>
          <a:p>
            <a:pPr marR="0">
              <a:buFont typeface="Wingdings" panose="05000000000000000000" pitchFamily="2" charset="2"/>
              <a:buChar char="v"/>
              <a:defRPr/>
            </a:pPr>
            <a:r>
              <a:rPr lang="pt-PT" sz="2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A sua necessidade de mais do que apenas a cura física</a:t>
            </a:r>
          </a:p>
          <a:p>
            <a:pPr marR="0">
              <a:buFont typeface="Wingdings" panose="05000000000000000000" pitchFamily="2" charset="2"/>
              <a:buChar char="v"/>
              <a:defRPr/>
            </a:pPr>
            <a:r>
              <a:rPr lang="pt-PT" sz="2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O seu coração partido</a:t>
            </a:r>
          </a:p>
          <a:p>
            <a:pPr marL="0" marR="0" indent="0">
              <a:buNone/>
              <a:defRPr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Avenir Book"/>
              <a:ea typeface="Calibri"/>
              <a:cs typeface="Times New Roman"/>
            </a:endParaRPr>
          </a:p>
          <a:p>
            <a:pPr marL="0" marR="0" indent="0" algn="ctr">
              <a:buNone/>
              <a:defRPr/>
            </a:pPr>
            <a:r>
              <a:rPr lang="pt-PT" sz="33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Esta é a única vez na Bíblia que Jesus chama </a:t>
            </a:r>
            <a:r>
              <a:rPr lang="pt-PT" sz="3300" b="1" u="sng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“filha” </a:t>
            </a:r>
            <a:r>
              <a:rPr lang="pt-PT" sz="33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 alguém.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8" y="1775638"/>
            <a:ext cx="9370216" cy="527374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Depois de 12 anos, Ele queria que ela ouvisse uma declaração oficial de que estava curada. Quando Jesus lhe disse “Vai”, essa palavra estava no presente imperativo do grego, que é como quem diz 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“continua em paz” ou “vai em paz” - que este seja o teu estado contínuo.</a:t>
            </a:r>
          </a:p>
          <a:p>
            <a:pPr marL="0" indent="0" algn="ctr">
              <a:buNone/>
              <a:defRPr/>
            </a:pPr>
            <a:endParaRPr lang="en-US" b="1" i="1" dirty="0">
              <a:solidFill>
                <a:schemeClr val="accent1">
                  <a:lumMod val="75000"/>
                </a:schemeClr>
              </a:solidFill>
              <a:latin typeface="Avenir Book"/>
              <a:ea typeface="Calibri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pt-PT" b="1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Não há paz como a paz que Jesus dá!</a:t>
            </a:r>
          </a:p>
          <a:p>
            <a:pPr marL="0" indent="0" algn="ctr">
              <a:buNone/>
              <a:defRPr/>
            </a:pPr>
            <a:r>
              <a:rPr lang="pt-PT" b="1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 pode recebê-la através da sua oração!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776178"/>
            <a:ext cx="9370216" cy="5576276"/>
          </a:xfrm>
        </p:spPr>
        <p:txBody>
          <a:bodyPr>
            <a:normAutofit/>
          </a:bodyPr>
          <a:lstStyle/>
          <a:p>
            <a:pPr marL="0" marR="0" indent="0">
              <a:buNone/>
              <a:defRPr/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Após 12 anos, em que não foi ninguém:</a:t>
            </a:r>
          </a:p>
          <a:p>
            <a:pPr marL="0" marR="0" indent="0">
              <a:buNone/>
              <a:defRPr/>
            </a:pPr>
            <a:endParaRPr lang="en-US" sz="2400" b="1" dirty="0">
              <a:solidFill>
                <a:srgbClr val="000000"/>
              </a:solidFill>
              <a:latin typeface="Avenir Book"/>
              <a:ea typeface="Calibri"/>
              <a:cs typeface="Times New Roman"/>
            </a:endParaRP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De repente, ela tornou-se 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ALGUÉM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!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Foi restaurada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Jesus colocou-a na Sua família como Sua filha!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Ele acalmou os seus medos</a:t>
            </a:r>
          </a:p>
          <a:p>
            <a:pPr marR="0" indent="-45720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Assegurou-lhe o futuro</a:t>
            </a:r>
            <a:endParaRPr lang="en-US" sz="1800" dirty="0">
              <a:solidFill>
                <a:srgbClr val="000000"/>
              </a:solidFill>
              <a:latin typeface="Avenir Book"/>
              <a:ea typeface="Calibri"/>
              <a:cs typeface="Times New Roman"/>
            </a:endParaRPr>
          </a:p>
          <a:p>
            <a:pPr marL="0" marR="0" indent="0">
              <a:buNone/>
              <a:defRPr/>
            </a:pPr>
            <a:endParaRPr lang="en-US" sz="1800" dirty="0">
              <a:solidFill>
                <a:srgbClr val="000000"/>
              </a:solidFill>
              <a:latin typeface="Avenir Book"/>
              <a:ea typeface="Calibri"/>
              <a:cs typeface="Times New Roman"/>
            </a:endParaRPr>
          </a:p>
          <a:p>
            <a:pPr marL="0" marR="0" indent="0">
              <a:buNone/>
              <a:defRPr/>
            </a:pPr>
            <a:r>
              <a:rPr lang="pt-PT" sz="20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 palavra grega que Marcos usou aqui para “bem” também significa “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salva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” (</a:t>
            </a:r>
            <a:r>
              <a:rPr lang="pt-PT" sz="2000" dirty="0" err="1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sozo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). Jesus não se limitou a dizer a esta mulher: “A tua fé fez-te ficar boa”. Ele disse-lhe literalmente: 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“A tua fé salvou-te!” A sua fé (não o seu dedo) no poder de Jesus (não nas Suas vestes) tinha-a curado. Foi a Sua resposta pessoal à sua fé pessoal n'Ele que a curou.</a:t>
            </a:r>
            <a:endParaRPr lang="pt-B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217344"/>
            <a:ext cx="10398641" cy="13066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4000" dirty="0">
                <a:solidFill>
                  <a:srgbClr val="000000"/>
                </a:solidFill>
                <a:latin typeface="Avenir Book"/>
                <a:ea typeface="Calibri"/>
                <a:cs typeface="Times New Roman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O NOSSO DESAFIO</a:t>
            </a:r>
            <a:br>
              <a:rPr lang="en-US" sz="1800" dirty="0">
                <a:latin typeface="Calibri"/>
                <a:ea typeface="Calibri"/>
                <a:cs typeface="Times New Roman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1435396"/>
            <a:ext cx="9370216" cy="4917058"/>
          </a:xfrm>
        </p:spPr>
        <p:txBody>
          <a:bodyPr>
            <a:normAutofit/>
          </a:bodyPr>
          <a:lstStyle/>
          <a:p>
            <a:pPr marL="0" marR="0" indent="0" algn="ctr">
              <a:buNone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Arial"/>
              </a:rPr>
              <a:t>“Precisamos entender esta lição, pois ela tem um significado mais profundo do que muitos imaginam. É possível estarmos na presença de Cristo, e mesmo aproximarmo-nos d’Ele, e ainda assim não recebermos nenhuma bênção, porque O tocamos apenas com o toque casual da multidão. Há centenas e milhares que pensam ter fé em Cristo; mas não O tocam com a fé manifestada pela mulher sofredora... Chegou o tempo em que é do nosso interesse eterno crer em Cristo.”</a:t>
            </a:r>
          </a:p>
          <a:p>
            <a:pPr marL="0" marR="0" indent="0" algn="ctr">
              <a:buNone/>
              <a:defRPr/>
            </a:pPr>
            <a:r>
              <a:rPr lang="pt-PT" sz="20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Arial"/>
              </a:rPr>
              <a:t>(E. G. White, “O Toque da Fé,” Sinais dos Tempos, 25 de outubro de 1899, 2)</a:t>
            </a:r>
            <a:endParaRPr lang="pt-BR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1524000"/>
            <a:ext cx="9370216" cy="4828453"/>
          </a:xfrm>
        </p:spPr>
        <p:txBody>
          <a:bodyPr>
            <a:normAutofit/>
          </a:bodyPr>
          <a:lstStyle/>
          <a:p>
            <a:pPr marL="57150" marR="0" indent="-285750"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Arial"/>
              </a:rPr>
              <a:t>Alguma vez esteve no meio desta multidão? Aproximou-se d'Ele, até Lhe tocou, mas nunca o tocou verdadeiramente e nada mudou?</a:t>
            </a:r>
          </a:p>
          <a:p>
            <a:pPr marL="57150" marR="0" indent="-285750"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Arial"/>
              </a:rPr>
              <a:t>Uma fé casual não nos leva a lado nenhum.</a:t>
            </a:r>
          </a:p>
          <a:p>
            <a:pPr marL="57150" marR="0" indent="-285750">
              <a:buFont typeface="Wingdings"/>
              <a:buChar char="v"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Arial"/>
              </a:rPr>
              <a:t>Não basta estar na Sua presença! </a:t>
            </a: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Arial"/>
              </a:rPr>
              <a:t>Podemos estar perto da Sua presença, mas longe do Seu poder.</a:t>
            </a:r>
          </a:p>
          <a:p>
            <a:pPr marL="57150" marR="0" indent="-285750">
              <a:buFont typeface="Wingdings"/>
              <a:buChar char="v"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Arial"/>
              </a:rPr>
              <a:t>Não basta acreditar sobre Jesus. Temos que crer EM Jesus.</a:t>
            </a:r>
            <a:endParaRPr lang="pt-BR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1424763" y="1913860"/>
            <a:ext cx="8799892" cy="4438593"/>
          </a:xfrm>
        </p:spPr>
        <p:txBody>
          <a:bodyPr>
            <a:normAutofit/>
          </a:bodyPr>
          <a:lstStyle/>
          <a:p>
            <a:pPr marR="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É a ligação com Jesus que faz a fé funcionar!</a:t>
            </a:r>
          </a:p>
          <a:p>
            <a:pPr marR="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Quando a fé se liga a Jesus - não importa quem você é - Deus responderá a essa fé em qualquer altura e em qualquer lugar!</a:t>
            </a:r>
          </a:p>
          <a:p>
            <a:pPr marR="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Pode não ter uma fé forte - mas nós temos um Salvador forte, e Ele responde até a um toque na orla da Sua veste.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11201" y="217344"/>
            <a:ext cx="9513453" cy="130665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O manto de Jesus ainda pode ser tocado pela fé na oração!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1818168"/>
            <a:ext cx="9370216" cy="4534286"/>
          </a:xfrm>
        </p:spPr>
        <p:txBody>
          <a:bodyPr/>
          <a:lstStyle/>
          <a:p>
            <a:pPr marL="0" marR="0" indent="0">
              <a:buNone/>
              <a:defRPr/>
            </a:pPr>
            <a:endParaRPr lang="en-US" sz="1800" dirty="0">
              <a:solidFill>
                <a:srgbClr val="000000"/>
              </a:solidFill>
              <a:latin typeface="Avenir Book"/>
              <a:ea typeface="Calibri"/>
              <a:cs typeface="Times New Roman"/>
            </a:endParaRPr>
          </a:p>
          <a:p>
            <a:pPr marR="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Chegou a altura de 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não procurarmos apenas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 ver Jesus, de não estarmos apenas perto d'Ele como a multidão fez.</a:t>
            </a:r>
          </a:p>
          <a:p>
            <a:pPr marR="0">
              <a:buFont typeface="Wingdings"/>
              <a:buChar char="v"/>
              <a:defRPr/>
            </a:pPr>
            <a:endParaRPr lang="pt-PT" dirty="0">
              <a:solidFill>
                <a:schemeClr val="accent1">
                  <a:lumMod val="75000"/>
                </a:schemeClr>
              </a:solidFill>
              <a:latin typeface="Avenir Book"/>
              <a:ea typeface="Calibri"/>
              <a:cs typeface="Times New Roman"/>
            </a:endParaRPr>
          </a:p>
          <a:p>
            <a:pPr marR="0">
              <a:buFont typeface="Wingdings"/>
              <a:buChar char="v"/>
              <a:defRPr/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Chegou a altura de estendermos a mão a Jesus pela Fé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 deixarmos que Deus faça um milagre nas nossas vidas!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971676" y="217344"/>
            <a:ext cx="8252978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O que poderia Jairo pensar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?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29783" y="2001116"/>
            <a:ext cx="9894871" cy="4351338"/>
          </a:xfrm>
        </p:spPr>
        <p:txBody>
          <a:bodyPr>
            <a:normAutofit/>
          </a:bodyPr>
          <a:lstStyle/>
          <a:p>
            <a:pPr>
              <a:buFont typeface="Wingdings"/>
              <a:buChar char="v"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latin typeface="Avenir Book"/>
              <a:ea typeface="Calibri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"A tua filha morreu, Jairo! Não incomodes o Mestre por mais tempo”.</a:t>
            </a:r>
          </a:p>
          <a:p>
            <a:pPr>
              <a:buFont typeface="Wingdings"/>
              <a:buChar char="v"/>
              <a:defRPr/>
            </a:pPr>
            <a:endParaRPr lang="pt-PT" sz="3200" b="1" dirty="0">
              <a:solidFill>
                <a:schemeClr val="accent1">
                  <a:lumMod val="75000"/>
                </a:schemeClr>
              </a:solidFill>
              <a:latin typeface="Avenir Book"/>
              <a:ea typeface="Calibri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Jesus disse: “Não tenhas medo; crê apenas e ela ficará boa”. (Lucas 8:49, 50).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1701210"/>
            <a:ext cx="9370216" cy="4651244"/>
          </a:xfrm>
        </p:spPr>
        <p:txBody>
          <a:bodyPr/>
          <a:lstStyle/>
          <a:p>
            <a:pPr marL="0" marR="0" indent="0" algn="ctr">
              <a:buNone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latin typeface="Avenir Book"/>
              <a:ea typeface="Calibri"/>
              <a:cs typeface="Times New Roman"/>
            </a:endParaRPr>
          </a:p>
          <a:p>
            <a:pPr marL="0" marR="0" indent="0" algn="ctr">
              <a:buNone/>
              <a:defRPr/>
            </a:pP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“Aconteceu no meio da multidão; mas a multidão foi esquecida, e Jesus falou com aquela mulher como se ela fosse a única pessoa no mundo.”</a:t>
            </a:r>
          </a:p>
          <a:p>
            <a:pPr marL="0" marR="0" indent="0" algn="ctr">
              <a:buNone/>
              <a:defRPr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(William </a:t>
            </a:r>
            <a:r>
              <a:rPr lang="pt-PT" sz="2400" b="1" dirty="0" err="1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Barclay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venir Book"/>
              <a:ea typeface="Calibri"/>
              <a:cs typeface="Times New Roman"/>
            </a:endParaRPr>
          </a:p>
          <a:p>
            <a:pPr marL="0" indent="0" algn="ctr"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29783" y="1818167"/>
            <a:ext cx="9894871" cy="4534287"/>
          </a:xfrm>
        </p:spPr>
        <p:txBody>
          <a:bodyPr/>
          <a:lstStyle/>
          <a:p>
            <a:pPr>
              <a:defRPr/>
            </a:pPr>
            <a:endParaRPr lang="pt-BR" sz="2800" b="1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  <a:p>
            <a:pPr>
              <a:buFont typeface="Wingdings"/>
              <a:buChar char="v"/>
              <a:defRPr/>
            </a:pP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Precisa de tocar em Jesus hoje?</a:t>
            </a:r>
          </a:p>
          <a:p>
            <a:pPr>
              <a:buFont typeface="Wingdings"/>
              <a:buChar char="v"/>
              <a:defRPr/>
            </a:pPr>
            <a:endParaRPr lang="pt-PT" sz="3600" b="1" dirty="0">
              <a:solidFill>
                <a:schemeClr val="accent1">
                  <a:lumMod val="75000"/>
                </a:schemeClr>
              </a:solidFill>
              <a:latin typeface="Avenir Book"/>
              <a:ea typeface="Calibri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Alcance-o agora mesmo e toque n’Ele, pela fé, na sua oração!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505546"/>
            <a:ext cx="1043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Momento de Oração</a:t>
            </a:r>
            <a:endParaRPr dirty="0"/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639616" y="620688"/>
            <a:ext cx="7601527" cy="21286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Como Jairo, se quisermos receber respostas às nossas orações: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Century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703512" y="2851803"/>
            <a:ext cx="8383756" cy="3760716"/>
          </a:xfrm>
        </p:spPr>
        <p:txBody>
          <a:bodyPr>
            <a:normAutofit/>
          </a:bodyPr>
          <a:lstStyle/>
          <a:p>
            <a:pPr marR="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Também nós devemos colocar-nos na presença de   Jesus.</a:t>
            </a:r>
          </a:p>
          <a:p>
            <a:pPr marR="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Também nós devemos humilhar-nos sinceramente perante Jesus.</a:t>
            </a:r>
          </a:p>
          <a:p>
            <a:pPr marR="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Devemos colocar os nossos pedidos diante d'Ele com sinceridade.</a:t>
            </a:r>
          </a:p>
          <a:p>
            <a:pPr marR="0"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Temos que ter total confiança no poder e na bondade de Deus.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055440" y="2564904"/>
            <a:ext cx="9169215" cy="244827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“Ora, </a:t>
            </a: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certa mulher </a:t>
            </a: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tinha um fluxo de sangue havia doze anos, e tinha sofrido muitas coisas de muitos médicos. Gastou tudo o que tinha e não melhorou, antes piorou”.</a:t>
            </a:r>
          </a:p>
          <a:p>
            <a:pPr marL="0" indent="0" algn="ctr">
              <a:buNone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(Marcos 5:25-26, NKJV)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Como é que SE SENTE quando: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297856" y="2473897"/>
            <a:ext cx="8926798" cy="4182269"/>
          </a:xfrm>
        </p:spPr>
        <p:txBody>
          <a:bodyPr>
            <a:normAutofit/>
          </a:bodyPr>
          <a:lstStyle/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Jesus não se apressa a responder à sua oração?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O pedido de alguém é considerado mais importante do que o seu na reunião de oração?</a:t>
            </a:r>
          </a:p>
          <a:p>
            <a:pPr>
              <a:buFont typeface="Wingdings"/>
              <a:buChar char="v"/>
              <a:defRPr/>
            </a:pPr>
            <a:r>
              <a:rPr lang="pt-PT" sz="3200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Você ora pelo seu problema durante muito tempo sem que Deus intervenha?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623127" y="217344"/>
            <a:ext cx="7601527" cy="130665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PT" sz="3600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Não sabemos o seu nome, </a:t>
            </a: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mas conhecemos a sua crise.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2083632"/>
            <a:ext cx="9370216" cy="4268821"/>
          </a:xfrm>
        </p:spPr>
        <p:txBody>
          <a:bodyPr/>
          <a:lstStyle/>
          <a:p>
            <a:pPr>
              <a:buFont typeface="Wingdings"/>
              <a:buChar char="v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 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Embora Jairo estivesse a viver 12 anos de alegria com sua filha,</a:t>
            </a: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Ela, muito provavelmente solteira e sem filhos, tinha suportado    12 anos A MORRER com uma hemorragia.</a:t>
            </a: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Isto é muito tempo. Pense em todas as coisas que você alcançou nos últimos 12 anos!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0243" y="217344"/>
            <a:ext cx="9884412" cy="130665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Esta doença:</a:t>
            </a:r>
            <a:endParaRPr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2623126" y="1734152"/>
            <a:ext cx="7601528" cy="4373752"/>
          </a:xfrm>
        </p:spPr>
        <p:txBody>
          <a:bodyPr/>
          <a:lstStyle/>
          <a:p>
            <a:pPr>
              <a:buFont typeface="Wingdings"/>
              <a:buChar char="v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venir Book"/>
              <a:ea typeface="Calibri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causou uma perda de vitalidade</a:t>
            </a: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provocou um embaraço social contínuo</a:t>
            </a: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deixou-a sem um tostão</a:t>
            </a: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tornou-a perpetuamente “impura”</a:t>
            </a: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provocou uma solidão terrível</a:t>
            </a: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afastou-a da comunidade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91387" y="217344"/>
            <a:ext cx="10033268" cy="130665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O pecado, tal como a doença dela, separa-nos de Deus e uns dos outros.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769379" y="1796553"/>
            <a:ext cx="9370216" cy="42688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pt-PT" sz="33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 sua contaminação cerimonial ilustra perfeitamente como o pecado nos contamina a nós também:</a:t>
            </a:r>
            <a:endParaRPr lang="en-US" sz="3300" b="1" dirty="0">
              <a:solidFill>
                <a:schemeClr val="accent1">
                  <a:lumMod val="75000"/>
                </a:schemeClr>
              </a:solidFill>
              <a:latin typeface="Avenir Book"/>
              <a:ea typeface="Calibri"/>
              <a:cs typeface="Times New Roman"/>
            </a:endParaRP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Ela separa-nos de Deus e uns dos outros.</a:t>
            </a: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É tão embaraçoso e dispendioso como era para ela a sua situação.</a:t>
            </a: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Assim como a sua doença a estava a matar lentamente, assim também o pecado nos priva das nossas forças vitais, conduzindo-nos a uma morte certa.</a:t>
            </a:r>
          </a:p>
          <a:p>
            <a:pPr>
              <a:buFont typeface="Wingdings"/>
              <a:buChar char="v"/>
              <a:defRPr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Tentamos tratá-lo consultando todo o tipo de “médicos”: “Doutor Prazer”, ‘Doutor Entretenimento’, ‘Doutor Carreira’, mas o nosso problema sem esperança mantém-nos afastados do Grande Médico.</a:t>
            </a:r>
            <a:endParaRPr lang="en-US" sz="1800" dirty="0">
              <a:solidFill>
                <a:srgbClr val="000000"/>
              </a:solidFill>
              <a:latin typeface="Avenir Book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pt-PT" sz="33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Não existe cura humana para o pecado.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80" b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217344"/>
            <a:ext cx="10441171" cy="13066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1800" b="1" dirty="0">
                <a:solidFill>
                  <a:srgbClr val="000000"/>
                </a:solidFill>
                <a:latin typeface="Avenir Book"/>
                <a:ea typeface="Calibri"/>
                <a:cs typeface="Times New Roman"/>
              </a:rPr>
            </a:br>
            <a:r>
              <a:rPr lang="pt-PT" sz="4000" b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Calibri"/>
                <a:cs typeface="Times New Roman"/>
              </a:rPr>
              <a:t>O CONTACTO DELA COM CRISTO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54439" y="2083632"/>
            <a:ext cx="9370216" cy="426882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PT" sz="3200" b="1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"Quando ela ouviu falar de Jesus, foi para trás d'Ele no meio da multidão e tocou-Lhe na roupa. Porque dizia: 'Se eu tocar na roupa d'Ele, ficarei curada’”.</a:t>
            </a:r>
          </a:p>
          <a:p>
            <a:pPr marL="0" indent="0" algn="ctr">
              <a:buNone/>
              <a:defRPr/>
            </a:pPr>
            <a:r>
              <a:rPr lang="pt-PT" sz="3200" i="1" dirty="0">
                <a:solidFill>
                  <a:schemeClr val="accent1">
                    <a:lumMod val="75000"/>
                  </a:schemeClr>
                </a:solidFill>
                <a:latin typeface="Avenir Book"/>
                <a:ea typeface="Times New Roman"/>
                <a:cs typeface="Times New Roman"/>
              </a:rPr>
              <a:t>(Marcos 5:27-28)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2048</Words>
  <Application>Microsoft Office PowerPoint</Application>
  <DocSecurity>0</DocSecurity>
  <PresentationFormat>Ecrã Panorâmico</PresentationFormat>
  <Paragraphs>147</Paragraphs>
  <Slides>29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7" baseType="lpstr">
      <vt:lpstr>Arial</vt:lpstr>
      <vt:lpstr>Avenir Book</vt:lpstr>
      <vt:lpstr>Calibri</vt:lpstr>
      <vt:lpstr>Calibri Light</vt:lpstr>
      <vt:lpstr>Century</vt:lpstr>
      <vt:lpstr>Montserrat Medium</vt:lpstr>
      <vt:lpstr>Wingdings</vt:lpstr>
      <vt:lpstr>Office Theme</vt:lpstr>
      <vt:lpstr>Apresentação do PowerPoint</vt:lpstr>
      <vt:lpstr>A situação desesperada de Jairo</vt:lpstr>
      <vt:lpstr>Como Jairo, se quisermos receber respostas às nossas orações:</vt:lpstr>
      <vt:lpstr>Apresentação do PowerPoint</vt:lpstr>
      <vt:lpstr>Como é que SE SENTE quando:</vt:lpstr>
      <vt:lpstr>Não sabemos o seu nome, mas conhecemos a sua crise.</vt:lpstr>
      <vt:lpstr>Esta doença:</vt:lpstr>
      <vt:lpstr>O pecado, tal como a doença dela, separa-nos de Deus e uns dos outros.</vt:lpstr>
      <vt:lpstr> O CONTACTO DELA COM CRISTO </vt:lpstr>
      <vt:lpstr>Apresentação do PowerPoint</vt:lpstr>
      <vt:lpstr>Ela tinha uma prioridade - ela tinha que CHEGAR a Jesus!</vt:lpstr>
      <vt:lpstr> A SUA CURA MILAGROSA</vt:lpstr>
      <vt:lpstr>Apresentação do PowerPoint</vt:lpstr>
      <vt:lpstr> A SUA PREOCUPAÇÃO E APELO </vt:lpstr>
      <vt:lpstr>PORQUE FEZ JESUS ESTA PERGUNTA?</vt:lpstr>
      <vt:lpstr>ELA ERA INTOCÁVEL E IMPURA</vt:lpstr>
      <vt:lpstr>Apresentação do PowerPoint</vt:lpstr>
      <vt:lpstr>O dom da salvação não deve ser  o segredo mais bem guardado! </vt:lpstr>
      <vt:lpstr>Apresentação do PowerPoint</vt:lpstr>
      <vt:lpstr> O SEU CONFORTO  </vt:lpstr>
      <vt:lpstr>Apresentação do PowerPoint</vt:lpstr>
      <vt:lpstr>Apresentação do PowerPoint</vt:lpstr>
      <vt:lpstr> O NOSSO DESAFIO </vt:lpstr>
      <vt:lpstr>Apresentação do PowerPoint</vt:lpstr>
      <vt:lpstr>Apresentação do PowerPoint</vt:lpstr>
      <vt:lpstr>O manto de Jesus ainda pode ser tocado pela fé na oração!</vt:lpstr>
      <vt:lpstr>O que poderia Jairo pensar?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Stele, Galina</dc:creator>
  <cp:keywords/>
  <dc:description/>
  <cp:lastModifiedBy>Raquel Silva</cp:lastModifiedBy>
  <cp:revision>16</cp:revision>
  <dcterms:created xsi:type="dcterms:W3CDTF">2025-01-21T22:34:02Z</dcterms:created>
  <dcterms:modified xsi:type="dcterms:W3CDTF">2025-02-14T12:30:01Z</dcterms:modified>
  <cp:category/>
  <dc:identifier/>
  <cp:contentStatus/>
  <dc:language/>
  <cp:version/>
</cp:coreProperties>
</file>