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6" r:id="rId21"/>
    <p:sldId id="278" r:id="rId22"/>
    <p:sldId id="280" r:id="rId23"/>
    <p:sldId id="28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/>
    <p:restoredTop sz="89551" autoAdjust="0"/>
  </p:normalViewPr>
  <p:slideViewPr>
    <p:cSldViewPr snapToGrid="0" showGuides="1">
      <p:cViewPr>
        <p:scale>
          <a:sx n="126" d="100"/>
          <a:sy n="126" d="100"/>
        </p:scale>
        <p:origin x="424" y="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Beatriz Ozorio" userId="073f1caa-c851-4470-85c4-4d504c612eb8" providerId="ADAL" clId="{DCCFBCFF-FC7B-484D-8F1C-422A6038F7EB}"/>
    <pc:docChg chg="undo custSel modSld">
      <pc:chgData name="DSA - Beatriz Ozorio" userId="073f1caa-c851-4470-85c4-4d504c612eb8" providerId="ADAL" clId="{DCCFBCFF-FC7B-484D-8F1C-422A6038F7EB}" dt="2023-08-25T14:44:55.805" v="171" actId="20577"/>
      <pc:docMkLst>
        <pc:docMk/>
      </pc:docMkLst>
      <pc:sldChg chg="modSp mod">
        <pc:chgData name="DSA - Beatriz Ozorio" userId="073f1caa-c851-4470-85c4-4d504c612eb8" providerId="ADAL" clId="{DCCFBCFF-FC7B-484D-8F1C-422A6038F7EB}" dt="2023-08-25T14:19:37.676" v="8" actId="6549"/>
        <pc:sldMkLst>
          <pc:docMk/>
          <pc:sldMk cId="65017017" sldId="258"/>
        </pc:sldMkLst>
        <pc:spChg chg="mod">
          <ac:chgData name="DSA - Beatriz Ozorio" userId="073f1caa-c851-4470-85c4-4d504c612eb8" providerId="ADAL" clId="{DCCFBCFF-FC7B-484D-8F1C-422A6038F7EB}" dt="2023-08-25T14:19:37.676" v="8" actId="6549"/>
          <ac:spMkLst>
            <pc:docMk/>
            <pc:sldMk cId="65017017" sldId="258"/>
            <ac:spMk id="3" creationId="{29B1C613-F55D-A90C-73B7-D42BD20896DE}"/>
          </ac:spMkLst>
        </pc:spChg>
      </pc:sldChg>
      <pc:sldChg chg="modSp mod">
        <pc:chgData name="DSA - Beatriz Ozorio" userId="073f1caa-c851-4470-85c4-4d504c612eb8" providerId="ADAL" clId="{DCCFBCFF-FC7B-484D-8F1C-422A6038F7EB}" dt="2023-08-25T14:23:00.197" v="15" actId="6549"/>
        <pc:sldMkLst>
          <pc:docMk/>
          <pc:sldMk cId="2803287566" sldId="259"/>
        </pc:sldMkLst>
        <pc:spChg chg="mod">
          <ac:chgData name="DSA - Beatriz Ozorio" userId="073f1caa-c851-4470-85c4-4d504c612eb8" providerId="ADAL" clId="{DCCFBCFF-FC7B-484D-8F1C-422A6038F7EB}" dt="2023-08-25T14:23:00.197" v="15" actId="6549"/>
          <ac:spMkLst>
            <pc:docMk/>
            <pc:sldMk cId="2803287566" sldId="259"/>
            <ac:spMk id="3" creationId="{D73571EF-B9AA-3FB3-7423-C0B8372173F9}"/>
          </ac:spMkLst>
        </pc:spChg>
      </pc:sldChg>
      <pc:sldChg chg="modSp mod">
        <pc:chgData name="DSA - Beatriz Ozorio" userId="073f1caa-c851-4470-85c4-4d504c612eb8" providerId="ADAL" clId="{DCCFBCFF-FC7B-484D-8F1C-422A6038F7EB}" dt="2023-08-25T14:28:10.525" v="35" actId="20577"/>
        <pc:sldMkLst>
          <pc:docMk/>
          <pc:sldMk cId="1085029552" sldId="260"/>
        </pc:sldMkLst>
        <pc:spChg chg="mod">
          <ac:chgData name="DSA - Beatriz Ozorio" userId="073f1caa-c851-4470-85c4-4d504c612eb8" providerId="ADAL" clId="{DCCFBCFF-FC7B-484D-8F1C-422A6038F7EB}" dt="2023-08-25T14:28:10.525" v="35" actId="20577"/>
          <ac:spMkLst>
            <pc:docMk/>
            <pc:sldMk cId="1085029552" sldId="260"/>
            <ac:spMk id="3" creationId="{95296D4C-462E-EFAB-14C9-34DBA889FD8A}"/>
          </ac:spMkLst>
        </pc:spChg>
      </pc:sldChg>
      <pc:sldChg chg="modSp mod">
        <pc:chgData name="DSA - Beatriz Ozorio" userId="073f1caa-c851-4470-85c4-4d504c612eb8" providerId="ADAL" clId="{DCCFBCFF-FC7B-484D-8F1C-422A6038F7EB}" dt="2023-08-25T14:37:10.284" v="62" actId="20577"/>
        <pc:sldMkLst>
          <pc:docMk/>
          <pc:sldMk cId="2666680437" sldId="263"/>
        </pc:sldMkLst>
        <pc:spChg chg="mod">
          <ac:chgData name="DSA - Beatriz Ozorio" userId="073f1caa-c851-4470-85c4-4d504c612eb8" providerId="ADAL" clId="{DCCFBCFF-FC7B-484D-8F1C-422A6038F7EB}" dt="2023-08-25T14:37:10.284" v="62" actId="20577"/>
          <ac:spMkLst>
            <pc:docMk/>
            <pc:sldMk cId="2666680437" sldId="263"/>
            <ac:spMk id="3" creationId="{B6C3ADC5-80ED-7A12-DB6F-470B4792886E}"/>
          </ac:spMkLst>
        </pc:spChg>
      </pc:sldChg>
      <pc:sldChg chg="modSp mod">
        <pc:chgData name="DSA - Beatriz Ozorio" userId="073f1caa-c851-4470-85c4-4d504c612eb8" providerId="ADAL" clId="{DCCFBCFF-FC7B-484D-8F1C-422A6038F7EB}" dt="2023-08-25T14:38:34.984" v="66" actId="6549"/>
        <pc:sldMkLst>
          <pc:docMk/>
          <pc:sldMk cId="2465768449" sldId="266"/>
        </pc:sldMkLst>
        <pc:spChg chg="mod">
          <ac:chgData name="DSA - Beatriz Ozorio" userId="073f1caa-c851-4470-85c4-4d504c612eb8" providerId="ADAL" clId="{DCCFBCFF-FC7B-484D-8F1C-422A6038F7EB}" dt="2023-08-25T14:38:34.984" v="66" actId="6549"/>
          <ac:spMkLst>
            <pc:docMk/>
            <pc:sldMk cId="2465768449" sldId="266"/>
            <ac:spMk id="3" creationId="{0F78DFB0-D22B-4897-179A-77CF0B9A279C}"/>
          </ac:spMkLst>
        </pc:spChg>
      </pc:sldChg>
      <pc:sldChg chg="modSp mod">
        <pc:chgData name="DSA - Beatriz Ozorio" userId="073f1caa-c851-4470-85c4-4d504c612eb8" providerId="ADAL" clId="{DCCFBCFF-FC7B-484D-8F1C-422A6038F7EB}" dt="2023-08-25T14:40:51.901" v="93" actId="20577"/>
        <pc:sldMkLst>
          <pc:docMk/>
          <pc:sldMk cId="4273940457" sldId="268"/>
        </pc:sldMkLst>
        <pc:spChg chg="mod">
          <ac:chgData name="DSA - Beatriz Ozorio" userId="073f1caa-c851-4470-85c4-4d504c612eb8" providerId="ADAL" clId="{DCCFBCFF-FC7B-484D-8F1C-422A6038F7EB}" dt="2023-08-25T14:40:51.901" v="93" actId="20577"/>
          <ac:spMkLst>
            <pc:docMk/>
            <pc:sldMk cId="4273940457" sldId="268"/>
            <ac:spMk id="3" creationId="{DDAB2D6F-A785-98E6-5BF1-8A86B153EAA6}"/>
          </ac:spMkLst>
        </pc:spChg>
      </pc:sldChg>
      <pc:sldChg chg="modSp mod">
        <pc:chgData name="DSA - Beatriz Ozorio" userId="073f1caa-c851-4470-85c4-4d504c612eb8" providerId="ADAL" clId="{DCCFBCFF-FC7B-484D-8F1C-422A6038F7EB}" dt="2023-08-25T14:42:50.611" v="147" actId="6549"/>
        <pc:sldMkLst>
          <pc:docMk/>
          <pc:sldMk cId="672596141" sldId="270"/>
        </pc:sldMkLst>
        <pc:spChg chg="mod">
          <ac:chgData name="DSA - Beatriz Ozorio" userId="073f1caa-c851-4470-85c4-4d504c612eb8" providerId="ADAL" clId="{DCCFBCFF-FC7B-484D-8F1C-422A6038F7EB}" dt="2023-08-25T14:42:50.611" v="147" actId="6549"/>
          <ac:spMkLst>
            <pc:docMk/>
            <pc:sldMk cId="672596141" sldId="270"/>
            <ac:spMk id="3" creationId="{59B2800E-182F-6DEB-4CBC-19AAF698942F}"/>
          </ac:spMkLst>
        </pc:spChg>
      </pc:sldChg>
      <pc:sldChg chg="modSp mod">
        <pc:chgData name="DSA - Beatriz Ozorio" userId="073f1caa-c851-4470-85c4-4d504c612eb8" providerId="ADAL" clId="{DCCFBCFF-FC7B-484D-8F1C-422A6038F7EB}" dt="2023-08-25T14:44:28.786" v="170" actId="20577"/>
        <pc:sldMkLst>
          <pc:docMk/>
          <pc:sldMk cId="3750901280" sldId="273"/>
        </pc:sldMkLst>
        <pc:spChg chg="mod">
          <ac:chgData name="DSA - Beatriz Ozorio" userId="073f1caa-c851-4470-85c4-4d504c612eb8" providerId="ADAL" clId="{DCCFBCFF-FC7B-484D-8F1C-422A6038F7EB}" dt="2023-08-25T14:44:28.786" v="170" actId="20577"/>
          <ac:spMkLst>
            <pc:docMk/>
            <pc:sldMk cId="3750901280" sldId="273"/>
            <ac:spMk id="3" creationId="{EB2CEDC8-56C4-84C1-423D-48FB0DEE7795}"/>
          </ac:spMkLst>
        </pc:spChg>
      </pc:sldChg>
      <pc:sldChg chg="modSp mod">
        <pc:chgData name="DSA - Beatriz Ozorio" userId="073f1caa-c851-4470-85c4-4d504c612eb8" providerId="ADAL" clId="{DCCFBCFF-FC7B-484D-8F1C-422A6038F7EB}" dt="2023-08-25T14:44:55.805" v="171" actId="20577"/>
        <pc:sldMkLst>
          <pc:docMk/>
          <pc:sldMk cId="3726039411" sldId="278"/>
        </pc:sldMkLst>
        <pc:spChg chg="mod">
          <ac:chgData name="DSA - Beatriz Ozorio" userId="073f1caa-c851-4470-85c4-4d504c612eb8" providerId="ADAL" clId="{DCCFBCFF-FC7B-484D-8F1C-422A6038F7EB}" dt="2023-08-25T14:44:55.805" v="171" actId="20577"/>
          <ac:spMkLst>
            <pc:docMk/>
            <pc:sldMk cId="3726039411" sldId="278"/>
            <ac:spMk id="3" creationId="{6FF92B21-D0AC-BA00-DAC2-6EB6E3B765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655AF-2BB5-D248-958F-38D26E138665}" type="datetimeFigureOut">
              <a:rPr lang="en-BR" smtClean="0"/>
              <a:t>02/05/24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2ECB-0683-0C44-A181-8BA9AE32986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262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22ECB-0683-0C44-A181-8BA9AE32986F}" type="slidenum">
              <a:rPr lang="en-BR" smtClean="0"/>
              <a:t>1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9513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4E360009-C6DF-4089-5EA0-0A50AE749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311" y="174598"/>
            <a:ext cx="1905341" cy="7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2B443B5-6A28-CCEE-50FA-BE84AF0B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6353AE-D0A8-E457-7AD5-84AEB3C2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568FE6-E254-EEE8-81C2-32AD32DF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37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B90E0-7384-609D-62C6-39350740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CB1B5-7B91-8E08-358E-223CDD8E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B5FEC2-66E1-BB85-0850-F89E87786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7B6034-B27D-8DB1-6C23-9FF51EFE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E51068-3B3D-CF2A-20AF-B4842F2D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0BC491-BCFE-84FD-B071-8E5022BC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4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5A5CC-4361-7DEA-5A3C-E14E282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6549C4-4EF1-AA7F-14BB-C9EED7AFE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25DE91-3759-221F-313C-CDE02C612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989BE6-8AE6-40F1-D07D-D5681F23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95E3F3-810F-D084-8761-9A6492EB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6491A7-43A9-A626-CDB0-B063992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4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B9E3B-B8FB-6622-4300-A9511311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13CA17-59C9-485A-1D05-2B59A794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E9569F-89C7-F636-B59A-8BCCEC78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37984-CF36-9D66-A917-21FDAEB9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BDB60-054A-C0AF-A84F-440E96BB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250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938133-66CF-DD42-0BFB-BCAD966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B7CED5-9399-2412-9EA4-6EB80A693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431E2-CB0E-77BE-461E-42E129AF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377691-E476-66ED-01D5-D1EBDC24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6FC629-060F-B4CC-D347-3A7E0A6B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718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7E26-89C7-3A16-1450-96BD4377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6017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4E360009-C6DF-4089-5EA0-0A50AE749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4764" y="2613876"/>
            <a:ext cx="4062472" cy="16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E8200-5E30-4953-2FAB-65B87B9A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CFF96-393D-7AC3-4796-427B263C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D03E53-FE4E-23F1-6830-F4B735BB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2867DC-1612-340F-9C25-667CC2F1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FDABD4-2A41-CD96-A76C-960CE99F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52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e Conteúdo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CFF96-393D-7AC3-4796-427B263C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549275"/>
            <a:ext cx="5545137" cy="57594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D768B9E-AA73-B8B0-DD1F-452B620BC8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7118" y="6496017"/>
            <a:ext cx="1597764" cy="1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00B00-6228-42D9-8837-FA37EA86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4EAA63-282A-0183-549F-FEC89FC77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FA9B70-F047-8898-7493-F0A9AD5E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B7C017-7ED0-4CDC-2634-61995DE7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47C917-C3C8-94D1-3A6B-C379C1CF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63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9A281-761E-01F9-95D9-860D6727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86B1ED-A456-1F10-3998-FF49D0FD5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ECFAA1-4C8E-B72E-D3E9-FF4E19E81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F79EC7-319B-073F-6788-45055D6A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BC8F87-28F6-C513-5F8E-081583A0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E64B56-9F4B-112D-C09C-2D68123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2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B7FA-38EF-D17D-4F49-82587AA8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90B777-B485-111A-4FE4-A6C3A85C3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0E5CDF-5135-3FA6-AC3F-691264D87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C722CC-754A-F250-FAB5-A0138CD58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78EF511-448B-5605-D8E6-E5458DBFC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B06214-CA8B-B8AC-0B60-DAFD9DF8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3D98D9-3645-C713-FCB3-27A8FE67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8C6F301-78EB-950C-8994-A9FE5D62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7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2C31C-995A-10CE-B91F-17CFF4C0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E6F8CF-9321-BFB8-AD90-81391203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4BC259-5891-71F9-4513-A0C72ECA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67D607-0665-E2BA-FF74-042FE03D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4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7C897E-BE4B-FC58-36F2-D3E87518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1132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09CF8B-7693-54D4-C30B-74BBBEBC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49071"/>
            <a:ext cx="11084413" cy="445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0209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Fonte do Sistema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3600" b="1" kern="1200" cap="all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52543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78DFB0-D22B-4897-179A-77CF0B9A2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993" y="4686300"/>
            <a:ext cx="4904014" cy="822325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lvl="3"/>
            <a:r>
              <a:rPr lang="pt-BR" sz="5400" dirty="0">
                <a:solidFill>
                  <a:schemeClr val="bg1"/>
                </a:solidFill>
              </a:rPr>
              <a:t>João 8:1-11</a:t>
            </a:r>
          </a:p>
        </p:txBody>
      </p:sp>
    </p:spTree>
    <p:extLst>
      <p:ext uri="{BB962C8B-B14F-4D97-AF65-F5344CB8AC3E}">
        <p14:creationId xmlns:p14="http://schemas.microsoft.com/office/powerpoint/2010/main" val="24657684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E652D6-2804-639F-3675-C29095934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646141"/>
            <a:ext cx="12192001" cy="2211859"/>
          </a:xfrm>
          <a:noFill/>
        </p:spPr>
        <p:txBody>
          <a:bodyPr>
            <a:normAutofit/>
          </a:bodyPr>
          <a:lstStyle/>
          <a:p>
            <a:pPr lvl="3"/>
            <a:r>
              <a:rPr lang="pt-B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6000"/>
                    </a:prstClr>
                  </a:outerShdw>
                </a:effectLst>
              </a:rPr>
              <a:t>Jesus nos revelou o melhor caminho</a:t>
            </a:r>
            <a:br>
              <a:rPr lang="pt-B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6000"/>
                    </a:prstClr>
                  </a:outerShdw>
                </a:effectLst>
              </a:rPr>
            </a:br>
            <a:r>
              <a:rPr lang="pt-B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6000"/>
                    </a:prstClr>
                  </a:outerShdw>
                </a:effectLst>
              </a:rPr>
              <a:t>para solucionar o caso. </a:t>
            </a:r>
          </a:p>
        </p:txBody>
      </p:sp>
    </p:spTree>
    <p:extLst>
      <p:ext uri="{BB962C8B-B14F-4D97-AF65-F5344CB8AC3E}">
        <p14:creationId xmlns:p14="http://schemas.microsoft.com/office/powerpoint/2010/main" val="23696606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AB2D6F-A785-98E6-5BF1-8A86B153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017" y="576036"/>
            <a:ext cx="5798122" cy="5759450"/>
          </a:xfrm>
        </p:spPr>
        <p:txBody>
          <a:bodyPr/>
          <a:lstStyle/>
          <a:p>
            <a:pPr lvl="3">
              <a:lnSpc>
                <a:spcPct val="100000"/>
              </a:lnSpc>
            </a:pPr>
            <a:r>
              <a:rPr lang="pt-BR" dirty="0"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</a:rPr>
              <a:t>a violência Nem sempre é uma explosão de RAIVA. Muitas vezes ela é planejada ou, ainda pior, </a:t>
            </a:r>
            <a:r>
              <a:rPr lang="pt-BR" dirty="0" err="1"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</a:rPr>
              <a:t>CONSEqUÊNCIA</a:t>
            </a:r>
            <a:r>
              <a:rPr lang="pt-BR" dirty="0"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</a:rPr>
              <a:t> de uma patologia.</a:t>
            </a:r>
          </a:p>
        </p:txBody>
      </p:sp>
    </p:spTree>
    <p:extLst>
      <p:ext uri="{BB962C8B-B14F-4D97-AF65-F5344CB8AC3E}">
        <p14:creationId xmlns:p14="http://schemas.microsoft.com/office/powerpoint/2010/main" val="42739404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B2800E-182F-6DEB-4CBC-19AAF698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287" y="0"/>
            <a:ext cx="5315713" cy="6858000"/>
          </a:xfrm>
          <a:gradFill>
            <a:gsLst>
              <a:gs pos="9000">
                <a:schemeClr val="tx1">
                  <a:lumMod val="95000"/>
                  <a:lumOff val="5000"/>
                  <a:alpha val="0"/>
                </a:schemeClr>
              </a:gs>
              <a:gs pos="49000">
                <a:schemeClr val="tx1">
                  <a:lumMod val="95000"/>
                  <a:lumOff val="5000"/>
                  <a:alpha val="71276"/>
                </a:schemeClr>
              </a:gs>
            </a:gsLst>
            <a:lin ang="0" scaled="0"/>
          </a:gradFill>
        </p:spPr>
        <p:txBody>
          <a:bodyPr lIns="144000" rIns="288000"/>
          <a:lstStyle/>
          <a:p>
            <a:pPr lvl="3">
              <a:lnSpc>
                <a:spcPct val="100000"/>
              </a:lnSpc>
            </a:pPr>
            <a:r>
              <a:rPr lang="pt-BR" dirty="0"/>
              <a:t>Quando A MULHER ADÚLTERA foi colocada na presença de Jesus, a violência QUE OCORRIA TERMINOU.</a:t>
            </a:r>
          </a:p>
        </p:txBody>
      </p:sp>
    </p:spTree>
    <p:extLst>
      <p:ext uri="{BB962C8B-B14F-4D97-AF65-F5344CB8AC3E}">
        <p14:creationId xmlns:p14="http://schemas.microsoft.com/office/powerpoint/2010/main" val="6725961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80E3BB-30E9-E633-D8FD-24F4338464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18189" y="674007"/>
            <a:ext cx="4155622" cy="2716439"/>
          </a:xfrm>
        </p:spPr>
        <p:txBody>
          <a:bodyPr/>
          <a:lstStyle/>
          <a:p>
            <a:pPr lvl="3"/>
            <a:r>
              <a:rPr lang="pt-BR" dirty="0"/>
              <a:t> A VÍTIMA DEVE SER </a:t>
            </a:r>
            <a:r>
              <a:rPr lang="pt-BR" dirty="0">
                <a:solidFill>
                  <a:schemeClr val="bg1"/>
                </a:solidFill>
                <a:highlight>
                  <a:srgbClr val="000000"/>
                </a:highlight>
              </a:rPr>
              <a:t>PROTEGIDA</a:t>
            </a:r>
            <a:r>
              <a:rPr lang="pt-BR" dirty="0"/>
              <a:t> O TEMPO TODO!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2329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300D4C-6B90-F62A-97C5-4067B311E6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09999" y="2922814"/>
            <a:ext cx="4572001" cy="2220686"/>
          </a:xfrm>
          <a:solidFill>
            <a:schemeClr val="bg1"/>
          </a:solidFill>
        </p:spPr>
        <p:txBody>
          <a:bodyPr/>
          <a:lstStyle/>
          <a:p>
            <a:pPr lvl="3"/>
            <a:r>
              <a:rPr lang="pt-BR" dirty="0"/>
              <a:t>NÃO HÁ QUALQUER MOTIVO QUE JUSTIFIQUE A VIOLÊNCIA!</a:t>
            </a:r>
          </a:p>
        </p:txBody>
      </p:sp>
    </p:spTree>
    <p:extLst>
      <p:ext uri="{BB962C8B-B14F-4D97-AF65-F5344CB8AC3E}">
        <p14:creationId xmlns:p14="http://schemas.microsoft.com/office/powerpoint/2010/main" val="32392282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2CEDC8-56C4-84C1-423D-48FB0DEE77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828032"/>
            <a:ext cx="12192000" cy="2029968"/>
          </a:xfrm>
          <a:gradFill>
            <a:gsLst>
              <a:gs pos="9000">
                <a:schemeClr val="tx1">
                  <a:lumMod val="95000"/>
                  <a:lumOff val="5000"/>
                  <a:alpha val="0"/>
                </a:schemeClr>
              </a:gs>
              <a:gs pos="49000">
                <a:schemeClr val="tx1">
                  <a:lumMod val="95000"/>
                  <a:lumOff val="5000"/>
                  <a:alpha val="71276"/>
                </a:schemeClr>
              </a:gs>
            </a:gsLst>
            <a:lin ang="5400000" scaled="0"/>
          </a:gradFill>
        </p:spPr>
        <p:txBody>
          <a:bodyPr lIns="503998" rIns="503999">
            <a:normAutofit/>
          </a:bodyPr>
          <a:lstStyle/>
          <a:p>
            <a:pPr lvl="3"/>
            <a:r>
              <a:rPr lang="pt-BR" sz="2700" dirty="0">
                <a:solidFill>
                  <a:schemeClr val="bg1"/>
                </a:solidFill>
              </a:rPr>
              <a:t>É Tão importante salvar e proteger a vítima COMO revelar à parte agressora a malignidade de seu ato e tentar converter sua conduta criminosa em arrependimento.</a:t>
            </a:r>
          </a:p>
        </p:txBody>
      </p:sp>
    </p:spTree>
    <p:extLst>
      <p:ext uri="{BB962C8B-B14F-4D97-AF65-F5344CB8AC3E}">
        <p14:creationId xmlns:p14="http://schemas.microsoft.com/office/powerpoint/2010/main" val="37509012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CC8C34-0721-BE16-15C5-F77A2CE2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3053443"/>
          </a:xfrm>
          <a:gradFill>
            <a:gsLst>
              <a:gs pos="9000">
                <a:schemeClr val="tx1">
                  <a:lumMod val="95000"/>
                  <a:lumOff val="5000"/>
                  <a:alpha val="0"/>
                </a:schemeClr>
              </a:gs>
              <a:gs pos="49000">
                <a:schemeClr val="tx1">
                  <a:lumMod val="95000"/>
                  <a:lumOff val="5000"/>
                  <a:alpha val="71276"/>
                </a:schemeClr>
              </a:gs>
            </a:gsLst>
            <a:lin ang="16200000" scaled="0"/>
          </a:gradFill>
        </p:spPr>
        <p:txBody>
          <a:bodyPr lIns="360000" tIns="503999" rIns="360000" bIns="360000" anchor="t"/>
          <a:lstStyle/>
          <a:p>
            <a:pPr lvl="3"/>
            <a:r>
              <a:rPr lang="pt-BR" dirty="0"/>
              <a:t>Antes de qualquer coisa, que cesse a violência e que a vítima seja protegida e acolhida.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888659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F92B21-D0AC-BA00-DAC2-6EB6E3B76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848" y="192659"/>
            <a:ext cx="5999290" cy="2280422"/>
          </a:xfrm>
        </p:spPr>
        <p:txBody>
          <a:bodyPr/>
          <a:lstStyle/>
          <a:p>
            <a:pPr lvl="3"/>
            <a:r>
              <a:rPr lang="pt-B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711"/>
                    </a:prstClr>
                  </a:outerShdw>
                </a:effectLst>
              </a:rPr>
              <a:t>Jesus se preocupa também com a salvação </a:t>
            </a:r>
            <a:r>
              <a:rPr lang="pt-BR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711"/>
                    </a:prstClr>
                  </a:outerShdw>
                </a:effectLst>
              </a:rPr>
              <a:t>da vítima.</a:t>
            </a:r>
            <a:endParaRPr lang="pt-B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9711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03941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863508-5656-1588-6499-A616A47C95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2848" y="375540"/>
            <a:ext cx="4723266" cy="2389868"/>
          </a:xfrm>
        </p:spPr>
        <p:txBody>
          <a:bodyPr/>
          <a:lstStyle/>
          <a:p>
            <a:pPr lvl="3"/>
            <a:r>
              <a:rPr lang="pt-BR" dirty="0"/>
              <a:t>Quem é você neste cenário? Vítima? Agressor? Ambos? 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5B15361-F75E-FDA7-380F-36A5457C6A79}"/>
              </a:ext>
            </a:extLst>
          </p:cNvPr>
          <p:cNvSpPr txBox="1">
            <a:spLocks/>
          </p:cNvSpPr>
          <p:nvPr/>
        </p:nvSpPr>
        <p:spPr>
          <a:xfrm>
            <a:off x="6792686" y="3429000"/>
            <a:ext cx="4848452" cy="287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0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onte do Sistema Regular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pt-BR" dirty="0"/>
              <a:t>Hoje é um dia de libertação e perdão.</a:t>
            </a:r>
          </a:p>
        </p:txBody>
      </p:sp>
    </p:spTree>
    <p:extLst>
      <p:ext uri="{BB962C8B-B14F-4D97-AF65-F5344CB8AC3E}">
        <p14:creationId xmlns:p14="http://schemas.microsoft.com/office/powerpoint/2010/main" val="2087541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B1C613-F55D-A90C-73B7-D42BD2089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714703"/>
            <a:ext cx="4466896" cy="5594022"/>
          </a:xfrm>
        </p:spPr>
        <p:txBody>
          <a:bodyPr anchor="ctr"/>
          <a:lstStyle/>
          <a:p>
            <a:pPr lvl="3" algn="ctr"/>
            <a:r>
              <a:rPr lang="pt-BR" dirty="0">
                <a:solidFill>
                  <a:schemeClr val="bg1"/>
                </a:solidFill>
              </a:rPr>
              <a:t> A violência CONTINUA presente e fazendo seus estragos.</a:t>
            </a:r>
          </a:p>
        </p:txBody>
      </p:sp>
    </p:spTree>
    <p:extLst>
      <p:ext uri="{BB962C8B-B14F-4D97-AF65-F5344CB8AC3E}">
        <p14:creationId xmlns:p14="http://schemas.microsoft.com/office/powerpoint/2010/main" val="650170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2794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3571EF-B9AA-3FB3-7423-C0B83721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862" y="712561"/>
            <a:ext cx="4396276" cy="575945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Só no Brasil, ocorreram 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sz="8000" b="1" dirty="0">
                <a:solidFill>
                  <a:schemeClr val="bg1"/>
                </a:solidFill>
              </a:rPr>
              <a:t>822.000 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casos de estupro por ano.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 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São dois casos por minuto!</a:t>
            </a:r>
          </a:p>
        </p:txBody>
      </p:sp>
    </p:spTree>
    <p:extLst>
      <p:ext uri="{BB962C8B-B14F-4D97-AF65-F5344CB8AC3E}">
        <p14:creationId xmlns:p14="http://schemas.microsoft.com/office/powerpoint/2010/main" val="28032875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296D4C-462E-EFAB-14C9-34DBA889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07" y="-91440"/>
            <a:ext cx="5977953" cy="5759450"/>
          </a:xfrm>
        </p:spPr>
        <p:txBody>
          <a:bodyPr/>
          <a:lstStyle/>
          <a:p>
            <a:pPr lvl="1"/>
            <a:r>
              <a:rPr lang="pt-BR" dirty="0">
                <a:solidFill>
                  <a:schemeClr val="bg1"/>
                </a:solidFill>
              </a:rPr>
              <a:t>“A violência representa uma das piores experiências adversas na infância, que são conceituadas como aquelas que geram estresse tóxico e interferem no curso normal do desenvolvimento, pois tornam as crianças e os adolescentes física, psíquica ou socialmente vulneráveis.”</a:t>
            </a:r>
          </a:p>
          <a:p>
            <a:pPr lvl="2"/>
            <a:r>
              <a:rPr lang="pt-BR" dirty="0">
                <a:solidFill>
                  <a:schemeClr val="bg1"/>
                </a:solidFill>
              </a:rPr>
              <a:t>GILBERTI, 2010</a:t>
            </a:r>
          </a:p>
        </p:txBody>
      </p:sp>
    </p:spTree>
    <p:extLst>
      <p:ext uri="{BB962C8B-B14F-4D97-AF65-F5344CB8AC3E}">
        <p14:creationId xmlns:p14="http://schemas.microsoft.com/office/powerpoint/2010/main" val="10850295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AD072F-8704-63D3-B4A1-FF82AB5D50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4426" y="3145536"/>
            <a:ext cx="4199910" cy="3211003"/>
          </a:xfrm>
        </p:spPr>
        <p:txBody>
          <a:bodyPr/>
          <a:lstStyle/>
          <a:p>
            <a:r>
              <a:rPr lang="pt-BR" b="1" dirty="0"/>
              <a:t>Quando o agressor             é uma pessoa do círculo familiar, ou alguém com quem a criança mantém vínculo afetivo e de confiança, o processo     de denúncia torna-se ainda mais difícil.</a:t>
            </a:r>
          </a:p>
        </p:txBody>
      </p:sp>
    </p:spTree>
    <p:extLst>
      <p:ext uri="{BB962C8B-B14F-4D97-AF65-F5344CB8AC3E}">
        <p14:creationId xmlns:p14="http://schemas.microsoft.com/office/powerpoint/2010/main" val="6909876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799A10-9D6A-5E40-449D-6320DE8B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5" y="128651"/>
            <a:ext cx="5647944" cy="575945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A síndrome do segredo é a dificuldade de crianças e adolescentes vítimas de violência revelarem tais experiências por alguns fatores que podem estar presentes na dinâmica de </a:t>
            </a:r>
            <a:r>
              <a:rPr lang="pt-BR" sz="3000" b="1" dirty="0"/>
              <a:t> </a:t>
            </a:r>
            <a:r>
              <a:rPr lang="pt-BR" sz="3000" b="1" dirty="0">
                <a:solidFill>
                  <a:schemeClr val="bg1"/>
                </a:solidFill>
              </a:rPr>
              <a:t>relação com o agressor. </a:t>
            </a:r>
          </a:p>
        </p:txBody>
      </p:sp>
    </p:spTree>
    <p:extLst>
      <p:ext uri="{BB962C8B-B14F-4D97-AF65-F5344CB8AC3E}">
        <p14:creationId xmlns:p14="http://schemas.microsoft.com/office/powerpoint/2010/main" val="8343007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0EA4C-5313-FDF6-AD46-25F2C09E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548350"/>
            <a:ext cx="6437376" cy="1325563"/>
          </a:xfrm>
        </p:spPr>
        <p:txBody>
          <a:bodyPr/>
          <a:lstStyle/>
          <a:p>
            <a:pPr algn="ctr"/>
            <a:r>
              <a:rPr lang="pt-BR" b="1" dirty="0"/>
              <a:t>REAÇÕES </a:t>
            </a:r>
            <a:br>
              <a:rPr lang="pt-BR" b="1" dirty="0"/>
            </a:br>
            <a:r>
              <a:rPr lang="pt-BR" b="1" dirty="0"/>
              <a:t>DA FIGURA PATERNA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C3ADC5-80ED-7A12-DB6F-470B4792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14912"/>
            <a:ext cx="5699759" cy="38947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dirty="0"/>
              <a:t> </a:t>
            </a:r>
            <a:r>
              <a:rPr lang="pt-BR" sz="3000" b="1" dirty="0"/>
              <a:t>37% expressaram acolhimento e compreensão; no entanto, 63% demonstraram agressividade e culpa, principalmente nos casos    de crianças que relataram abuso sexual intrafamiliar em comparação com os casos de abuso sexual extrafamiliar.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66804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010CFB-0ECD-BB98-F23F-0E009692C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959" y="192024"/>
            <a:ext cx="5545137" cy="6022108"/>
          </a:xfrm>
        </p:spPr>
        <p:txBody>
          <a:bodyPr/>
          <a:lstStyle/>
          <a:p>
            <a:pPr lvl="3"/>
            <a:r>
              <a:rPr lang="pt-BR" dirty="0">
                <a:solidFill>
                  <a:schemeClr val="bg1"/>
                </a:solidFill>
              </a:rPr>
              <a:t>Um aspecto relevante para o prognóstico positivo das vítimas diz respeito à forma como as mães lidam com a situação.</a:t>
            </a:r>
          </a:p>
        </p:txBody>
      </p:sp>
    </p:spTree>
    <p:extLst>
      <p:ext uri="{BB962C8B-B14F-4D97-AF65-F5344CB8AC3E}">
        <p14:creationId xmlns:p14="http://schemas.microsoft.com/office/powerpoint/2010/main" val="32008559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B40E8C-2AED-C4B5-3D70-411B23E4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27" y="-320040"/>
            <a:ext cx="5374449" cy="4791456"/>
          </a:xfrm>
        </p:spPr>
        <p:txBody>
          <a:bodyPr>
            <a:normAutofit/>
          </a:bodyPr>
          <a:lstStyle/>
          <a:p>
            <a:r>
              <a:rPr lang="pt-BR" sz="3200" b="1" dirty="0"/>
              <a:t>O</a:t>
            </a:r>
            <a:r>
              <a:rPr lang="pt-BR" sz="3200" b="1" dirty="0">
                <a:solidFill>
                  <a:schemeClr val="bg1"/>
                </a:solidFill>
              </a:rPr>
              <a:t> agressor, em muitos casos, é uma pessoa considerada acima de qualquer suspeita, tem respeito e credibilidade, e está seguro numa vida       de aparências. </a:t>
            </a:r>
          </a:p>
        </p:txBody>
      </p:sp>
    </p:spTree>
    <p:extLst>
      <p:ext uri="{BB962C8B-B14F-4D97-AF65-F5344CB8AC3E}">
        <p14:creationId xmlns:p14="http://schemas.microsoft.com/office/powerpoint/2010/main" val="39197584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8" ma:contentTypeDescription="Crie um novo documento." ma:contentTypeScope="" ma:versionID="67f46b3b2321bc14d09d2e979ecc836f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dd2a0a0eab5a26ba825fba841632d9f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e5e28a-6981-44d9-947a-1619d35bb1a9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</documentManagement>
</p:properties>
</file>

<file path=customXml/itemProps1.xml><?xml version="1.0" encoding="utf-8"?>
<ds:datastoreItem xmlns:ds="http://schemas.openxmlformats.org/officeDocument/2006/customXml" ds:itemID="{22DEE087-2569-4205-811A-A0C39A151E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63786B-E035-4A9A-9A5F-E2D6A9E84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89DA45-33B4-48AF-8483-FA951A48ED03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397</Words>
  <Application>Microsoft Macintosh PowerPoint</Application>
  <PresentationFormat>Widescreen</PresentationFormat>
  <Paragraphs>24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Corbel</vt:lpstr>
      <vt:lpstr>Fonte do Sistema Regular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REAÇÕES  DA FIGURA PATERNA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caso de abuso, Quebre o Silêncio!</dc:title>
  <dc:creator>marcos aurelio gularte de castro</dc:creator>
  <cp:lastModifiedBy>DSA - Victor Diego Trivelato</cp:lastModifiedBy>
  <cp:revision>12</cp:revision>
  <dcterms:created xsi:type="dcterms:W3CDTF">2023-08-23T15:37:38Z</dcterms:created>
  <dcterms:modified xsi:type="dcterms:W3CDTF">2024-05-02T16:22:15Z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</Properties>
</file>