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2" r:id="rId3"/>
    <p:sldId id="257" r:id="rId4"/>
    <p:sldId id="418" r:id="rId5"/>
    <p:sldId id="483" r:id="rId6"/>
    <p:sldId id="259" r:id="rId7"/>
    <p:sldId id="260" r:id="rId8"/>
    <p:sldId id="289" r:id="rId9"/>
    <p:sldId id="419" r:id="rId10"/>
    <p:sldId id="352" r:id="rId11"/>
    <p:sldId id="420" r:id="rId12"/>
    <p:sldId id="290" r:id="rId13"/>
    <p:sldId id="354" r:id="rId14"/>
    <p:sldId id="355" r:id="rId15"/>
    <p:sldId id="273" r:id="rId16"/>
    <p:sldId id="272" r:id="rId17"/>
    <p:sldId id="265" r:id="rId18"/>
    <p:sldId id="422" r:id="rId19"/>
    <p:sldId id="276" r:id="rId20"/>
    <p:sldId id="266" r:id="rId21"/>
    <p:sldId id="484" r:id="rId22"/>
    <p:sldId id="485" r:id="rId23"/>
    <p:sldId id="509" r:id="rId24"/>
    <p:sldId id="510" r:id="rId25"/>
    <p:sldId id="286" r:id="rId26"/>
    <p:sldId id="268" r:id="rId27"/>
    <p:sldId id="497" r:id="rId28"/>
    <p:sldId id="49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56" r:id="rId40"/>
    <p:sldId id="557" r:id="rId41"/>
    <p:sldId id="552" r:id="rId42"/>
    <p:sldId id="553" r:id="rId43"/>
    <p:sldId id="560" r:id="rId44"/>
    <p:sldId id="496" r:id="rId45"/>
    <p:sldId id="486" r:id="rId46"/>
    <p:sldId id="487" r:id="rId47"/>
    <p:sldId id="488" r:id="rId48"/>
    <p:sldId id="558" r:id="rId49"/>
    <p:sldId id="559" r:id="rId50"/>
    <p:sldId id="280" r:id="rId51"/>
    <p:sldId id="277" r:id="rId52"/>
    <p:sldId id="294" r:id="rId53"/>
    <p:sldId id="296" r:id="rId54"/>
    <p:sldId id="298" r:id="rId55"/>
    <p:sldId id="300" r:id="rId56"/>
    <p:sldId id="302" r:id="rId57"/>
    <p:sldId id="328" r:id="rId58"/>
    <p:sldId id="308" r:id="rId59"/>
    <p:sldId id="318" r:id="rId60"/>
    <p:sldId id="310" r:id="rId61"/>
    <p:sldId id="314" r:id="rId62"/>
    <p:sldId id="316" r:id="rId63"/>
    <p:sldId id="326" r:id="rId64"/>
    <p:sldId id="351" r:id="rId65"/>
    <p:sldId id="583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8E96-E93E-4395-9511-F61764B625B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6ECAF-09F3-43FB-AE5F-B95DD3168C60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848" y="117133"/>
            <a:ext cx="5544616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• </a:t>
            </a:r>
            <a:r>
              <a:rPr lang="pt-BR" sz="2400" dirty="0"/>
              <a:t>A linguagem </a:t>
            </a:r>
            <a:r>
              <a:rPr lang="pt-PT" altLang="pt-BR" sz="2400" dirty="0"/>
              <a:t>usada com os visitantes </a:t>
            </a:r>
            <a:r>
              <a:rPr lang="pt-BR" sz="2400" dirty="0"/>
              <a:t>deve ser clara e de fácil compreensão</a:t>
            </a:r>
            <a:r>
              <a:rPr lang="pt-PT" altLang="pt-BR" sz="2400" dirty="0"/>
              <a:t>,</a:t>
            </a:r>
            <a:r>
              <a:rPr lang="pt-BR" sz="2400" dirty="0"/>
              <a:t> para que atinja o</a:t>
            </a:r>
            <a:r>
              <a:rPr lang="pt-PT" altLang="pt-BR" sz="2400" dirty="0"/>
              <a:t>s</a:t>
            </a:r>
            <a:r>
              <a:rPr lang="pt-BR" sz="2400" dirty="0"/>
              <a:t> </a:t>
            </a:r>
            <a:r>
              <a:rPr lang="pt-PT" altLang="pt-BR" sz="2400" dirty="0"/>
              <a:t>seus corações</a:t>
            </a:r>
            <a:r>
              <a:rPr lang="pt-BR" sz="2400" dirty="0"/>
              <a:t>. </a:t>
            </a:r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• </a:t>
            </a:r>
            <a:r>
              <a:rPr lang="pt-BR" sz="2400" dirty="0"/>
              <a:t>A igreja deve ser um lugar de restauração, um ambiente de repouso da luta semanal. Um lugar em que o amor e a aceitação possam ser vistos e sentidos. </a:t>
            </a: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60700" y="1700530"/>
            <a:ext cx="5866130" cy="447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Mesmo com </a:t>
            </a:r>
            <a:r>
              <a:rPr lang="pt-PT" altLang="pt-BR" sz="2400" dirty="0"/>
              <a:t>uma grande parte d</a:t>
            </a:r>
            <a:r>
              <a:rPr lang="pt-BR" sz="2400" dirty="0"/>
              <a:t>os membros envolvidos, </a:t>
            </a:r>
            <a:r>
              <a:rPr lang="pt-PT" altLang="pt-BR" sz="2400" dirty="0"/>
              <a:t>acolhendo</a:t>
            </a:r>
            <a:r>
              <a:rPr lang="pt-BR" sz="2400" dirty="0"/>
              <a:t> de forma agradável os amigos, </a:t>
            </a:r>
            <a:r>
              <a:rPr lang="pt-PT" altLang="pt-BR" sz="2400" dirty="0"/>
              <a:t>pode</a:t>
            </a:r>
            <a:r>
              <a:rPr lang="pt-PT" altLang="pt-BR" sz="2400" dirty="0"/>
              <a:t> ser escolhida </a:t>
            </a:r>
            <a:r>
              <a:rPr lang="pt-BR" sz="2400" dirty="0"/>
              <a:t>uma equip</a:t>
            </a:r>
            <a:r>
              <a:rPr lang="pt-PT" altLang="pt-BR" sz="2400" dirty="0"/>
              <a:t>a com o objetivo de </a:t>
            </a:r>
            <a:r>
              <a:rPr lang="pt-BR" sz="2400" dirty="0"/>
              <a:t>atuar </a:t>
            </a:r>
            <a:r>
              <a:rPr lang="pt-BR" sz="2400" dirty="0" smtClean="0"/>
              <a:t>especificamente </a:t>
            </a:r>
            <a:r>
              <a:rPr lang="pt-BR" sz="2400" dirty="0"/>
              <a:t>nes</a:t>
            </a:r>
            <a:r>
              <a:rPr lang="pt-PT" altLang="pt-BR" sz="2400" dirty="0"/>
              <a:t>t</a:t>
            </a:r>
            <a:r>
              <a:rPr lang="pt-BR" sz="2400" dirty="0"/>
              <a:t>e ministério, com </a:t>
            </a:r>
            <a:r>
              <a:rPr lang="pt-PT" altLang="pt-BR" sz="2400" dirty="0"/>
              <a:t>a </a:t>
            </a:r>
            <a:r>
              <a:rPr lang="pt-BR" sz="2400" dirty="0"/>
              <a:t>representa</a:t>
            </a:r>
            <a:r>
              <a:rPr lang="pt-PT" altLang="pt-BR" sz="2400" dirty="0"/>
              <a:t>ção</a:t>
            </a:r>
            <a:r>
              <a:rPr lang="pt-BR" sz="2400" dirty="0"/>
              <a:t> dos vários se</a:t>
            </a:r>
            <a:r>
              <a:rPr lang="pt-PT" altLang="pt-BR" sz="2400" dirty="0"/>
              <a:t>ctores</a:t>
            </a:r>
            <a:r>
              <a:rPr lang="pt-BR" sz="2400" dirty="0"/>
              <a:t> da igreja.</a:t>
            </a:r>
            <a:endParaRPr lang="pt-BR" sz="2400" dirty="0"/>
          </a:p>
          <a:p>
            <a:pPr algn="just">
              <a:lnSpc>
                <a:spcPct val="150000"/>
              </a:lnSpc>
            </a:pPr>
            <a:endParaRPr lang="pt-PT" altLang="pt-BR" sz="2400" dirty="0"/>
          </a:p>
          <a:p>
            <a:pPr algn="just">
              <a:lnSpc>
                <a:spcPct val="150000"/>
              </a:lnSpc>
            </a:pPr>
            <a:r>
              <a:rPr lang="pt-PT" altLang="pt-BR" sz="2200" b="1" u="sng" dirty="0"/>
              <a:t>Formar o Ministério da Recepção / Acolhimento</a:t>
            </a:r>
            <a:r>
              <a:rPr lang="pt-BR" sz="2200" b="1" u="sng" dirty="0"/>
              <a:t> </a:t>
            </a:r>
            <a:endParaRPr lang="pt-BR" sz="2200" b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ela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16910" y="168275"/>
          <a:ext cx="5088890" cy="654240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44445"/>
                <a:gridCol w="2544445"/>
              </a:tblGrid>
              <a:tr h="412115">
                <a:tc>
                  <a:txBody>
                    <a:bodyPr/>
                    <a:lstStyle/>
                    <a:p>
                      <a:r>
                        <a:rPr lang="pt-BR" sz="1800" kern="1200" baseline="0" dirty="0" smtClean="0"/>
                        <a:t>Cargo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baseline="0" dirty="0" smtClean="0"/>
                        <a:t>Atribuição </a:t>
                      </a:r>
                      <a:endParaRPr lang="pt-BR" dirty="0"/>
                    </a:p>
                  </a:txBody>
                  <a:tcPr/>
                </a:tc>
              </a:tr>
              <a:tr h="514985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Coordenador da recepção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Organizar e acompanhar o trabalho da recepção. </a:t>
                      </a:r>
                      <a:endParaRPr lang="pt-BR" sz="1200" dirty="0"/>
                    </a:p>
                  </a:txBody>
                  <a:tcPr/>
                </a:tc>
              </a:tr>
              <a:tr h="515620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Ancião conselheiro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Apoiar o coordenador da </a:t>
                      </a:r>
                      <a:r>
                        <a:rPr lang="pt-PT" altLang="pt-BR" sz="1200" kern="1200" baseline="0" dirty="0" smtClean="0"/>
                        <a:t>r</a:t>
                      </a:r>
                      <a:r>
                        <a:rPr lang="pt-BR" sz="1200" kern="1200" baseline="0" dirty="0" smtClean="0"/>
                        <a:t>ecepção e trabalhar com ele. </a:t>
                      </a:r>
                      <a:endParaRPr lang="pt-BR" sz="12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Pastor distrital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Apoiar os esforços do ministério da recepção</a:t>
                      </a:r>
                      <a:r>
                        <a:rPr lang="pt-PT" altLang="pt-BR" sz="1200" kern="1200" baseline="0" dirty="0" smtClean="0"/>
                        <a:t> e supervisionar esta tarefa</a:t>
                      </a:r>
                      <a:r>
                        <a:rPr lang="pt-BR" sz="1200" kern="1200" baseline="0" dirty="0" smtClean="0"/>
                        <a:t>. </a:t>
                      </a:r>
                      <a:endParaRPr lang="pt-BR" sz="1200" dirty="0"/>
                    </a:p>
                  </a:txBody>
                  <a:tcPr/>
                </a:tc>
              </a:tr>
              <a:tr h="516255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Diretora do Ministério da Mulher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Trabalhar </a:t>
                      </a:r>
                      <a:r>
                        <a:rPr lang="pt-PT" altLang="pt-BR" sz="1200" kern="1200" baseline="0" dirty="0" smtClean="0"/>
                        <a:t>em con</a:t>
                      </a:r>
                      <a:r>
                        <a:rPr lang="pt-BR" sz="1200" kern="1200" baseline="0" dirty="0" smtClean="0"/>
                        <a:t>junto com o coordenador.</a:t>
                      </a:r>
                      <a:r>
                        <a:rPr lang="pt-PT" altLang="pt-BR" sz="1200" kern="1200" baseline="0" dirty="0" smtClean="0"/>
                        <a:t> </a:t>
                      </a:r>
                      <a:endParaRPr lang="pt-BR" sz="12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Diretor do Ministério Pessoal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Ajudar n</a:t>
                      </a:r>
                      <a:r>
                        <a:rPr lang="pt-PT" altLang="pt-BR" sz="1200" kern="1200" baseline="0" dirty="0" smtClean="0"/>
                        <a:t>a formação,</a:t>
                      </a:r>
                      <a:r>
                        <a:rPr lang="pt-BR" sz="1200" kern="1200" baseline="0" dirty="0" smtClean="0"/>
                        <a:t> e trabalhar com a equip</a:t>
                      </a:r>
                      <a:r>
                        <a:rPr lang="pt-PT" altLang="pt-BR" sz="1200" kern="1200" baseline="0" dirty="0" smtClean="0"/>
                        <a:t>a</a:t>
                      </a:r>
                      <a:r>
                        <a:rPr lang="pt-BR" sz="1200" kern="1200" baseline="0" dirty="0" smtClean="0"/>
                        <a:t> d</a:t>
                      </a:r>
                      <a:r>
                        <a:rPr lang="pt-PT" altLang="pt-BR" sz="1200" kern="1200" baseline="0" dirty="0" smtClean="0"/>
                        <a:t>a</a:t>
                      </a:r>
                      <a:r>
                        <a:rPr lang="pt-BR" sz="1200" kern="1200" baseline="0" dirty="0" smtClean="0"/>
                        <a:t> recepção. </a:t>
                      </a:r>
                      <a:endParaRPr lang="pt-BR" sz="1200" dirty="0"/>
                    </a:p>
                  </a:txBody>
                  <a:tcPr/>
                </a:tc>
              </a:tr>
              <a:tr h="515620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Secretária/o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Responsável pelos materiais, anotações</a:t>
                      </a:r>
                      <a:r>
                        <a:rPr lang="pt-PT" altLang="pt-BR" sz="1200" kern="1200" baseline="0" dirty="0" smtClean="0"/>
                        <a:t>, anúncios</a:t>
                      </a:r>
                      <a:r>
                        <a:rPr lang="pt-BR" sz="1200" kern="1200" baseline="0" dirty="0" smtClean="0"/>
                        <a:t> e i</a:t>
                      </a:r>
                      <a:r>
                        <a:rPr lang="pt-PT" altLang="pt-BR" sz="1200" kern="1200" baseline="0" dirty="0" smtClean="0"/>
                        <a:t>nformações</a:t>
                      </a:r>
                      <a:r>
                        <a:rPr lang="pt-BR" sz="1200" kern="1200" baseline="0" dirty="0" smtClean="0"/>
                        <a:t>. </a:t>
                      </a:r>
                      <a:endParaRPr lang="pt-BR" sz="1200" dirty="0"/>
                    </a:p>
                  </a:txBody>
                  <a:tcPr/>
                </a:tc>
              </a:tr>
              <a:tr h="514985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Recepcionista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Atuar na porta da igreja ou nas </a:t>
                      </a:r>
                      <a:r>
                        <a:rPr lang="pt-PT" altLang="pt-BR" sz="1200" kern="1200" baseline="0" dirty="0" smtClean="0"/>
                        <a:t>suas </a:t>
                      </a:r>
                      <a:r>
                        <a:rPr lang="pt-BR" sz="1200" kern="1200" baseline="0" dirty="0" smtClean="0"/>
                        <a:t>dependências. </a:t>
                      </a:r>
                      <a:endParaRPr lang="pt-BR" sz="1200" dirty="0"/>
                    </a:p>
                  </a:txBody>
                  <a:tcPr/>
                </a:tc>
              </a:tr>
              <a:tr h="325755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Recepcionista acompanhante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Atuar na nave da igreja. </a:t>
                      </a:r>
                      <a:endParaRPr lang="pt-BR" sz="1200" dirty="0"/>
                    </a:p>
                  </a:txBody>
                  <a:tcPr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Recepcionista de contatos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Atuar no contato com o</a:t>
                      </a:r>
                      <a:r>
                        <a:rPr lang="pt-PT" altLang="pt-BR" sz="1200" kern="1200" baseline="0" dirty="0" smtClean="0"/>
                        <a:t>s</a:t>
                      </a:r>
                      <a:r>
                        <a:rPr lang="pt-BR" sz="1200" kern="1200" baseline="0" dirty="0" smtClean="0"/>
                        <a:t> visitante</a:t>
                      </a:r>
                      <a:r>
                        <a:rPr lang="pt-PT" altLang="pt-BR" sz="1200" kern="1200" baseline="0" dirty="0" smtClean="0"/>
                        <a:t>s</a:t>
                      </a:r>
                      <a:r>
                        <a:rPr lang="pt-BR" sz="1200" kern="1200" baseline="0" dirty="0" smtClean="0"/>
                        <a:t>. </a:t>
                      </a:r>
                      <a:endParaRPr lang="pt-BR" sz="1200" dirty="0"/>
                    </a:p>
                  </a:txBody>
                  <a:tcPr/>
                </a:tc>
              </a:tr>
              <a:tr h="326390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Diáconos e diaconisas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Atuar como recepcionistas. </a:t>
                      </a:r>
                      <a:endParaRPr lang="pt-BR" sz="1200" dirty="0"/>
                    </a:p>
                  </a:txBody>
                  <a:tcPr/>
                </a:tc>
              </a:tr>
              <a:tr h="515620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Diretor da classe bíblica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Cumprimentar e receber visita</a:t>
                      </a:r>
                      <a:r>
                        <a:rPr lang="pt-PT" altLang="pt-BR" sz="1200" kern="1200" baseline="0" dirty="0" smtClean="0"/>
                        <a:t>nte</a:t>
                      </a:r>
                      <a:r>
                        <a:rPr lang="pt-BR" sz="1200" kern="1200" baseline="0" dirty="0" smtClean="0"/>
                        <a:t>s na classe bíblica. </a:t>
                      </a:r>
                      <a:endParaRPr lang="pt-BR" sz="1200" dirty="0"/>
                    </a:p>
                  </a:txBody>
                  <a:tcPr/>
                </a:tc>
              </a:tr>
              <a:tr h="514985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Duplas missionárias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Visitar amigos e dar estudos bíblicos. </a:t>
                      </a:r>
                      <a:endParaRPr lang="pt-BR" sz="1200" dirty="0"/>
                    </a:p>
                  </a:txBody>
                  <a:tcPr/>
                </a:tc>
              </a:tr>
              <a:tr h="514985"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Grupos de oração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kern="1200" baseline="0" dirty="0" smtClean="0"/>
                        <a:t>Orar pel</a:t>
                      </a:r>
                      <a:r>
                        <a:rPr lang="pt-PT" altLang="pt-BR" sz="1200" kern="1200" baseline="0" dirty="0" smtClean="0"/>
                        <a:t>o</a:t>
                      </a:r>
                      <a:r>
                        <a:rPr lang="pt-BR" sz="1200" kern="1200" baseline="0" dirty="0" smtClean="0"/>
                        <a:t>s visita</a:t>
                      </a:r>
                      <a:r>
                        <a:rPr lang="pt-PT" altLang="pt-BR" sz="1200" kern="1200" baseline="0" dirty="0" smtClean="0"/>
                        <a:t>nte</a:t>
                      </a:r>
                      <a:r>
                        <a:rPr lang="pt-BR" sz="1200" kern="1200" baseline="0" dirty="0" smtClean="0"/>
                        <a:t>s e </a:t>
                      </a:r>
                      <a:r>
                        <a:rPr lang="pt-PT" altLang="pt-BR" sz="1200" kern="1200" baseline="0" dirty="0" smtClean="0"/>
                        <a:t>os </a:t>
                      </a:r>
                      <a:r>
                        <a:rPr lang="pt-BR" sz="1200" kern="1200" baseline="0" dirty="0" smtClean="0"/>
                        <a:t>seus pedidos de oração. 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Seção 03 - Diaconato em ação\Cap. 13 Apoio ao Ministério da Recepção\Cópia de Subtitulo 12\PPT_Guia dos diaconos _Cap13_01_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Seção 03 - Diaconato em ação\Cap. 13 Apoio ao Ministério da Recepção\Cópia de Subtitulo 12\PPT_Guia dos diaconos _Cap13_02_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03575" y="1268730"/>
            <a:ext cx="553085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altLang="pt-BR" sz="2400" b="1" u="sng" dirty="0" smtClean="0"/>
              <a:t>E</a:t>
            </a:r>
            <a:r>
              <a:rPr lang="pt-BR" sz="2400" b="1" u="sng" dirty="0" smtClean="0"/>
              <a:t>quip</a:t>
            </a:r>
            <a:r>
              <a:rPr lang="pt-PT" altLang="pt-BR" sz="2400" b="1" u="sng" dirty="0" smtClean="0"/>
              <a:t>a de Receção</a:t>
            </a:r>
            <a:r>
              <a:rPr lang="pt-BR" sz="2400" b="1" dirty="0" smtClean="0"/>
              <a:t>:</a:t>
            </a:r>
            <a:r>
              <a:rPr lang="pt-BR" sz="2400" dirty="0" smtClean="0"/>
              <a:t> </a:t>
            </a:r>
            <a:r>
              <a:rPr lang="pt-PT" altLang="pt-BR" sz="2400" dirty="0" smtClean="0"/>
              <a:t>Além dos Diáconos e Diaconisas, podem ser incluidos nesta equipa os adolescentes, </a:t>
            </a:r>
            <a:r>
              <a:rPr lang="pt-BR" sz="2400" dirty="0" smtClean="0"/>
              <a:t>jovens, mulheres</a:t>
            </a:r>
            <a:r>
              <a:rPr lang="pt-PT" altLang="pt-BR" sz="2400" dirty="0" smtClean="0"/>
              <a:t> e</a:t>
            </a:r>
            <a:r>
              <a:rPr lang="pt-BR" sz="2400" dirty="0" smtClean="0"/>
              <a:t> homens. Escolher pessoas dispostas a assumir </a:t>
            </a:r>
            <a:r>
              <a:rPr lang="pt-PT" altLang="pt-BR" sz="2400" dirty="0" smtClean="0"/>
              <a:t>um </a:t>
            </a:r>
            <a:r>
              <a:rPr lang="pt-BR" sz="2400" dirty="0" smtClean="0"/>
              <a:t>compromisso </a:t>
            </a:r>
            <a:r>
              <a:rPr lang="pt-PT" altLang="pt-BR" sz="2400" dirty="0" smtClean="0"/>
              <a:t>sério </a:t>
            </a:r>
            <a:r>
              <a:rPr lang="pt-BR" sz="2400" dirty="0" smtClean="0"/>
              <a:t>com es</a:t>
            </a:r>
            <a:r>
              <a:rPr lang="pt-PT" altLang="pt-BR" sz="2400" dirty="0" smtClean="0"/>
              <a:t>t</a:t>
            </a:r>
            <a:r>
              <a:rPr lang="pt-BR" sz="2400" dirty="0" smtClean="0"/>
              <a:t>e ministério </a:t>
            </a:r>
            <a:r>
              <a:rPr lang="pt-PT" altLang="pt-BR" sz="2400" dirty="0" smtClean="0"/>
              <a:t>d</a:t>
            </a:r>
            <a:r>
              <a:rPr lang="pt-BR" sz="2400" dirty="0" smtClean="0"/>
              <a:t>a igreja. Deve</a:t>
            </a:r>
            <a:r>
              <a:rPr lang="pt-PT" altLang="pt-BR" sz="2400" dirty="0" smtClean="0"/>
              <a:t>ria</a:t>
            </a:r>
            <a:r>
              <a:rPr lang="pt-BR" sz="2400" dirty="0" smtClean="0"/>
              <a:t>m ser pessoas </a:t>
            </a:r>
            <a:r>
              <a:rPr lang="pt-PT" altLang="pt-BR" sz="2400" dirty="0" smtClean="0"/>
              <a:t>hospitaleiras, </a:t>
            </a:r>
            <a:r>
              <a:rPr lang="pt-BR" sz="2400" dirty="0" smtClean="0"/>
              <a:t>alegres, corteses, pontuais, comunicativas, com bom gosto, boa postura e tato. </a:t>
            </a:r>
            <a:endParaRPr lang="pt-B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Seção 03 - Diaconato em ação\Cap. 13 Apoio ao Ministério da Recepção\Cópia de Subtitulo 13\PPT_Guia dos diaconos _Cap13_02_1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1720" y="2564904"/>
            <a:ext cx="2438400" cy="1828800"/>
          </a:xfrm>
          <a:prstGeom prst="rect">
            <a:avLst/>
          </a:prstGeom>
          <a:noFill/>
        </p:spPr>
      </p:pic>
      <p:pic>
        <p:nvPicPr>
          <p:cNvPr id="25603" name="Picture 3" descr="E:\Seção 03 - Diaconato em ação\Cap. 13 Apoio ao Ministério da Recepção\Cópia de Subtitulo 13\PPT_Guia dos diaconos _Cap13_01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Seção 03 - Diaconato em ação\Cap. 13 Apoio ao Ministério da Recepção\Cópia de Subtitulo 13\PPT_Guia dos diaconos _Cap13_02_1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413125" y="2277110"/>
            <a:ext cx="513524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Es</a:t>
            </a:r>
            <a:r>
              <a:rPr lang="pt-PT" altLang="pt-BR" sz="2400" dirty="0" smtClean="0"/>
              <a:t>ta</a:t>
            </a:r>
            <a:r>
              <a:rPr lang="pt-BR" sz="2400" dirty="0" smtClean="0"/>
              <a:t> equip</a:t>
            </a:r>
            <a:r>
              <a:rPr lang="pt-PT" altLang="pt-BR" sz="2400" dirty="0" smtClean="0"/>
              <a:t>a</a:t>
            </a:r>
            <a:r>
              <a:rPr lang="pt-BR" sz="2400" dirty="0" smtClean="0"/>
              <a:t> deve promover reuniões </a:t>
            </a:r>
            <a:r>
              <a:rPr lang="pt-PT" altLang="pt-BR" sz="2400" dirty="0" smtClean="0"/>
              <a:t>para orar em conjunto,</a:t>
            </a:r>
            <a:r>
              <a:rPr lang="pt-BR" sz="2400" dirty="0" smtClean="0"/>
              <a:t> a fim de que, com o auxílio divino, </a:t>
            </a:r>
            <a:r>
              <a:rPr lang="pt-PT" altLang="pt-BR" sz="2400" dirty="0" smtClean="0"/>
              <a:t>os seus membros </a:t>
            </a:r>
            <a:r>
              <a:rPr lang="pt-PT" sz="2400" dirty="0" smtClean="0"/>
              <a:t>se </a:t>
            </a:r>
            <a:r>
              <a:rPr lang="pt-BR" sz="2400" dirty="0" smtClean="0"/>
              <a:t>prepara</a:t>
            </a:r>
            <a:r>
              <a:rPr lang="pt-PT" sz="2400" dirty="0" smtClean="0"/>
              <a:t>rem</a:t>
            </a:r>
            <a:r>
              <a:rPr lang="pt-BR" sz="2400" dirty="0" smtClean="0"/>
              <a:t> espiritualmente para es</a:t>
            </a:r>
            <a:r>
              <a:rPr lang="pt-PT" altLang="pt-BR" sz="2400" dirty="0" smtClean="0"/>
              <a:t>t</a:t>
            </a:r>
            <a:r>
              <a:rPr lang="pt-BR" sz="2400" dirty="0" smtClean="0"/>
              <a:t>a missão.   </a:t>
            </a:r>
            <a:endParaRPr lang="pt-B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Seção 03 - Diaconato em ação\Cap. 13 Apoio ao Ministério da Recepção\Cópia de Subtitulo 17\PPT_Guia dos diaconos _Cap13_01_1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Seção 03 - Diaconato em ação\Cap. 13 Apoio ao Ministério da Recepção\Cópia de Subtitulo 13\PPT_Guia dos diaconos _Cap13_02_1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2455" y="1700530"/>
            <a:ext cx="553910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ym typeface="+mn-ea"/>
              </a:rPr>
              <a:t>Além do preparo espiritual, deve haver encontros de </a:t>
            </a:r>
            <a:r>
              <a:rPr lang="pt-PT" altLang="pt-BR" sz="2400" dirty="0" smtClean="0">
                <a:sym typeface="+mn-ea"/>
              </a:rPr>
              <a:t>formação e</a:t>
            </a:r>
            <a:r>
              <a:rPr lang="pt-BR" sz="2400" dirty="0" smtClean="0">
                <a:sym typeface="+mn-ea"/>
              </a:rPr>
              <a:t> capacitação para </a:t>
            </a:r>
            <a:r>
              <a:rPr lang="pt-PT" altLang="pt-BR" sz="2400" dirty="0" smtClean="0">
                <a:sym typeface="+mn-ea"/>
              </a:rPr>
              <a:t>um </a:t>
            </a:r>
            <a:r>
              <a:rPr lang="pt-BR" sz="2400" dirty="0" smtClean="0">
                <a:sym typeface="+mn-ea"/>
              </a:rPr>
              <a:t>melhor desempenho </a:t>
            </a:r>
            <a:r>
              <a:rPr lang="pt-PT" altLang="pt-BR" sz="2400" dirty="0" smtClean="0">
                <a:sym typeface="+mn-ea"/>
              </a:rPr>
              <a:t>na tarefa</a:t>
            </a:r>
            <a:r>
              <a:rPr lang="pt-BR" sz="2400" dirty="0" smtClean="0">
                <a:sym typeface="+mn-ea"/>
              </a:rPr>
              <a:t>.</a:t>
            </a:r>
            <a:r>
              <a:rPr lang="pt-PT" altLang="pt-BR" sz="2400" dirty="0" smtClean="0">
                <a:sym typeface="+mn-ea"/>
              </a:rPr>
              <a:t> </a:t>
            </a:r>
            <a:r>
              <a:rPr lang="pt-BR" sz="2400" dirty="0" smtClean="0">
                <a:sym typeface="+mn-ea"/>
              </a:rPr>
              <a:t>Os participantes devem estar familiarizados com os materiais da recepção e a dinâmica do trabalho</a:t>
            </a:r>
            <a:r>
              <a:rPr lang="pt-PT" altLang="pt-BR" sz="2400" dirty="0" smtClean="0">
                <a:sym typeface="+mn-ea"/>
              </a:rPr>
              <a:t> pedido, assim como saber as suas responsabilidades</a:t>
            </a:r>
            <a:r>
              <a:rPr lang="pt-BR" sz="2400" dirty="0" smtClean="0">
                <a:sym typeface="+mn-ea"/>
              </a:rPr>
              <a:t>.</a:t>
            </a:r>
            <a:r>
              <a:rPr lang="pt-BR" sz="2400" dirty="0" smtClean="0"/>
              <a:t>  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8945" y="261620"/>
            <a:ext cx="5657850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O Espírito Santo conduz as pessoas à igreja e </a:t>
            </a:r>
            <a:r>
              <a:rPr lang="pt-PT" altLang="pt-BR" sz="2400" dirty="0"/>
              <a:t>a </a:t>
            </a:r>
            <a:r>
              <a:rPr lang="pt-BR" sz="2400" dirty="0"/>
              <a:t>nossa </a:t>
            </a:r>
            <a:r>
              <a:rPr lang="pt-BR" sz="2400" dirty="0" smtClean="0"/>
              <a:t>responsabilidade </a:t>
            </a:r>
            <a:r>
              <a:rPr lang="pt-BR" sz="2400" dirty="0"/>
              <a:t>é fazer </a:t>
            </a:r>
            <a:r>
              <a:rPr lang="pt-PT" altLang="pt-BR" sz="2400" dirty="0"/>
              <a:t>com </a:t>
            </a:r>
            <a:r>
              <a:rPr lang="pt-BR" sz="2400" dirty="0"/>
              <a:t>que elas apreciem a programação e sintam o desejo de voltar. </a:t>
            </a: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Cada visita</a:t>
            </a:r>
            <a:r>
              <a:rPr lang="pt-PT" altLang="pt-BR" sz="2400" dirty="0"/>
              <a:t>nte</a:t>
            </a:r>
            <a:r>
              <a:rPr lang="pt-BR" sz="2400" dirty="0"/>
              <a:t> precisa ver o amor de Deus </a:t>
            </a:r>
            <a:r>
              <a:rPr lang="pt-PT" altLang="pt-BR" sz="2400" dirty="0"/>
              <a:t>espelhado </a:t>
            </a:r>
            <a:r>
              <a:rPr lang="pt-BR" sz="2400" dirty="0"/>
              <a:t>nas atitudes dos membros d</a:t>
            </a:r>
            <a:r>
              <a:rPr lang="pt-PT" altLang="pt-BR" sz="2400" dirty="0"/>
              <a:t>e</a:t>
            </a:r>
            <a:r>
              <a:rPr lang="pt-BR" sz="2400" dirty="0"/>
              <a:t> igreja. A primeira impressão é a</a:t>
            </a:r>
            <a:r>
              <a:rPr lang="pt-PT" altLang="pt-BR" sz="2400" dirty="0"/>
              <a:t>quela</a:t>
            </a:r>
            <a:r>
              <a:rPr lang="pt-BR" sz="2400" dirty="0"/>
              <a:t> que fica. A maneira pela qual as pessoas são tratadas vai definir se elas volta</a:t>
            </a:r>
            <a:r>
              <a:rPr lang="pt-PT" altLang="pt-BR" sz="2400" dirty="0"/>
              <a:t>m à igreja</a:t>
            </a:r>
            <a:r>
              <a:rPr lang="pt-BR" sz="2400" dirty="0"/>
              <a:t> ou não. </a:t>
            </a:r>
            <a:endParaRPr lang="pt-B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Seção 03 - Diaconato em ação\Cap. 13 Apoio ao Ministério da Recepção\Cópia de Subtitulo 16\PPT_Guia dos diaconos _Cap13_01_1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Seção 03 - Diaconato em ação\Cap. 13 Apoio ao Ministério da Recepção\Cópia de Subtitulo 16\PPT_Guia dos diaconos _Cap13_02_1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91510" y="621665"/>
            <a:ext cx="568325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As reuniões </a:t>
            </a:r>
            <a:r>
              <a:rPr lang="pt-PT" altLang="pt-BR" sz="2400" dirty="0" smtClean="0"/>
              <a:t>espirituais para</a:t>
            </a:r>
            <a:r>
              <a:rPr lang="pt-BR" sz="2400" dirty="0" smtClean="0"/>
              <a:t> oração, avaliação e capacitação podem ocorrer trimestralmente ou quando a coordenação </a:t>
            </a:r>
            <a:r>
              <a:rPr lang="pt-PT" altLang="pt-BR" sz="2400" dirty="0" smtClean="0"/>
              <a:t>achar </a:t>
            </a:r>
            <a:r>
              <a:rPr lang="pt-BR" sz="2400" dirty="0" smtClean="0"/>
              <a:t>necessário.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Mas é </a:t>
            </a:r>
            <a:r>
              <a:rPr lang="pt-PT" altLang="pt-BR" sz="2400" dirty="0" smtClean="0"/>
              <a:t>essencial </a:t>
            </a:r>
            <a:r>
              <a:rPr lang="pt-BR" sz="2400" dirty="0" smtClean="0"/>
              <a:t>que haja </a:t>
            </a:r>
            <a:r>
              <a:rPr lang="pt-PT" altLang="pt-BR" sz="2400" dirty="0" smtClean="0"/>
              <a:t>sempre </a:t>
            </a:r>
            <a:r>
              <a:rPr lang="pt-BR" sz="2400" dirty="0" smtClean="0"/>
              <a:t>um encontro d</a:t>
            </a:r>
            <a:r>
              <a:rPr lang="pt-PT" altLang="pt-BR" sz="2400" dirty="0" smtClean="0"/>
              <a:t>os membros da recepção de serviço, </a:t>
            </a:r>
            <a:r>
              <a:rPr lang="pt-BR" sz="2400" dirty="0" smtClean="0"/>
              <a:t>antes do início das programações da igreja</a:t>
            </a:r>
            <a:r>
              <a:rPr lang="pt-PT" altLang="pt-BR" sz="2400" dirty="0" smtClean="0"/>
              <a:t>.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Seção 03 - Diaconato em ação\Cap. 13 Apoio ao Ministério da Recepção\Cópia de Subtitulo 15\PPT_Guia dos diaconos _Cap13_01_1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Seção 03 - Diaconato em ação\Cap. 13 Apoio ao Ministério da Recepção\Cópia de Subtitulo 15\PPT_Guia dos diaconos _Cap13_02_1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15563" y="2757081"/>
            <a:ext cx="576064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altLang="pt-BR" sz="2400" dirty="0" smtClean="0"/>
              <a:t>Deve ser e</a:t>
            </a:r>
            <a:r>
              <a:rPr lang="pt-BR" sz="2400" dirty="0" smtClean="0"/>
              <a:t>labora</a:t>
            </a:r>
            <a:r>
              <a:rPr lang="pt-PT" altLang="pt-BR" sz="2400" dirty="0" smtClean="0"/>
              <a:t>da</a:t>
            </a:r>
            <a:r>
              <a:rPr lang="pt-BR" sz="2400" dirty="0" smtClean="0"/>
              <a:t> uma escala de a</a:t>
            </a:r>
            <a:r>
              <a:rPr lang="pt-PT" altLang="pt-BR" sz="2400" dirty="0" smtClean="0"/>
              <a:t>ção</a:t>
            </a:r>
            <a:r>
              <a:rPr lang="pt-BR" sz="2400" dirty="0" smtClean="0"/>
              <a:t> para todas as programações</a:t>
            </a:r>
            <a:r>
              <a:rPr lang="pt-PT" altLang="pt-BR" sz="2400" dirty="0" smtClean="0"/>
              <a:t>,</a:t>
            </a:r>
            <a:r>
              <a:rPr lang="pt-BR" sz="2400" dirty="0" smtClean="0"/>
              <a:t> e definir as tarefas dos participantes das frentes de trabalho, encorajando-os na execução de cada tarefa. </a:t>
            </a:r>
            <a:endParaRPr lang="pt-B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Seção 03 - Diaconato em ação\Cap. 13 Apoio ao Ministério da Recepção\Cópia de Subtitulo 9\PPT_Guia dos diaconos _Cap13_02_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52800" y="2514600"/>
            <a:ext cx="2438400" cy="1828800"/>
          </a:xfrm>
          <a:prstGeom prst="rect">
            <a:avLst/>
          </a:prstGeom>
          <a:noFill/>
        </p:spPr>
      </p:pic>
      <p:pic>
        <p:nvPicPr>
          <p:cNvPr id="17411" name="Picture 3" descr="E:\Seção 03 - Diaconato em ação\Cap. 13 Apoio ao Ministério da Recepção\Cópia de Subtitulo 9\PPT_Guia dos diaconos _Cap13_01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Seção 03 - Diaconato em ação\Cap. 13 Apoio ao Ministério da Recepção\Cópia de Subtitulo 14\PPT_Guia dos diaconos _Cap13_02_1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75965" y="336550"/>
            <a:ext cx="558355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Solicitar ao</a:t>
            </a:r>
            <a:r>
              <a:rPr lang="pt-PT" altLang="pt-BR" sz="2400" dirty="0" smtClean="0"/>
              <a:t> responsável </a:t>
            </a:r>
            <a:r>
              <a:rPr lang="pt-BR" sz="2400" dirty="0" smtClean="0"/>
              <a:t>do </a:t>
            </a:r>
            <a:r>
              <a:rPr lang="pt-PT" altLang="pt-BR" sz="2400" dirty="0" smtClean="0"/>
              <a:t>m</a:t>
            </a:r>
            <a:r>
              <a:rPr lang="pt-BR" sz="2400" dirty="0" smtClean="0"/>
              <a:t>inistério </a:t>
            </a:r>
            <a:r>
              <a:rPr lang="pt-PT" altLang="pt-BR" sz="2400" dirty="0" smtClean="0"/>
              <a:t>p</a:t>
            </a:r>
            <a:r>
              <a:rPr lang="pt-BR" sz="2400" dirty="0" smtClean="0"/>
              <a:t>essoal e ao coordenador de interessados</a:t>
            </a:r>
            <a:r>
              <a:rPr lang="pt-PT" altLang="pt-BR" sz="2400" dirty="0" smtClean="0"/>
              <a:t>,</a:t>
            </a:r>
            <a:r>
              <a:rPr lang="pt-BR" sz="2400" dirty="0" smtClean="0"/>
              <a:t> que providenciem duplas missionárias e grupos de oração para </a:t>
            </a:r>
            <a:r>
              <a:rPr lang="pt-PT" altLang="pt-BR" sz="2400" dirty="0" smtClean="0"/>
              <a:t>dar resposta</a:t>
            </a:r>
            <a:r>
              <a:rPr lang="pt-BR" sz="2400" dirty="0" smtClean="0"/>
              <a:t> </a:t>
            </a:r>
            <a:r>
              <a:rPr lang="pt-PT" sz="2400" dirty="0" smtClean="0"/>
              <a:t>aos pedidos</a:t>
            </a:r>
            <a:r>
              <a:rPr lang="pt-BR" sz="2400" dirty="0" smtClean="0"/>
              <a:t> de visitas, orações e estudos bíblicos </a:t>
            </a:r>
            <a:r>
              <a:rPr lang="pt-PT" altLang="pt-BR" sz="2400" dirty="0" smtClean="0"/>
              <a:t>dos </a:t>
            </a:r>
            <a:r>
              <a:rPr lang="pt-BR" sz="2400" dirty="0" smtClean="0"/>
              <a:t>amigos visitantes. Sempre que for possível, es</a:t>
            </a:r>
            <a:r>
              <a:rPr lang="pt-PT" altLang="pt-BR" sz="2400" dirty="0" smtClean="0"/>
              <a:t>t</a:t>
            </a:r>
            <a:r>
              <a:rPr lang="pt-BR" sz="2400" dirty="0" smtClean="0"/>
              <a:t>es grupos de apoio devem participar das reuniões </a:t>
            </a:r>
            <a:r>
              <a:rPr lang="pt-PT" altLang="pt-BR" sz="2400" dirty="0" smtClean="0"/>
              <a:t>espirituais e </a:t>
            </a:r>
            <a:r>
              <a:rPr lang="pt-BR" sz="2400" dirty="0" smtClean="0"/>
              <a:t>dos seminários de </a:t>
            </a:r>
            <a:r>
              <a:rPr lang="pt-PT" altLang="pt-BR" sz="2400" dirty="0" smtClean="0"/>
              <a:t>formação e </a:t>
            </a:r>
            <a:r>
              <a:rPr lang="pt-BR" sz="2400" dirty="0" smtClean="0"/>
              <a:t>capacitação </a:t>
            </a:r>
            <a:r>
              <a:rPr lang="pt-PT" altLang="pt-BR" sz="2400" dirty="0" smtClean="0"/>
              <a:t>que </a:t>
            </a:r>
            <a:r>
              <a:rPr lang="pt-BR" sz="2400" dirty="0" smtClean="0"/>
              <a:t>o Ministério da Recepção</a:t>
            </a:r>
            <a:r>
              <a:rPr lang="pt-PT" altLang="pt-BR" sz="2400" dirty="0" smtClean="0"/>
              <a:t> promove</a:t>
            </a:r>
            <a:r>
              <a:rPr lang="pt-BR" sz="2400" dirty="0" smtClean="0"/>
              <a:t>.</a:t>
            </a:r>
            <a:r>
              <a:rPr lang="pt-PT" altLang="pt-BR" sz="2400" dirty="0" smtClean="0"/>
              <a:t> 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E:\Seção 03 - Diaconato em ação\Cap. 13 Apoio ao Ministério da Recepção\Cópia de Subtitulo 42\PPT_Guia dos diaconos _Cap13_01_4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E:\Seção 03 - Diaconato em ação\Cap. 13 Apoio ao Ministério da Recepção\Cópia de Subtitulo 42\PPT_Guia dos diaconos _Cap13_02_4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97860" y="1268730"/>
            <a:ext cx="559181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altLang="pt-BR" sz="2400" dirty="0" smtClean="0"/>
              <a:t>Podem ser </a:t>
            </a:r>
            <a:r>
              <a:rPr lang="pt-BR" sz="2400" dirty="0" smtClean="0"/>
              <a:t>forma</a:t>
            </a:r>
            <a:r>
              <a:rPr lang="pt-PT" altLang="pt-BR" sz="2400" dirty="0" smtClean="0"/>
              <a:t>das</a:t>
            </a:r>
            <a:r>
              <a:rPr lang="pt-BR" sz="2400" dirty="0" smtClean="0"/>
              <a:t> equip</a:t>
            </a:r>
            <a:r>
              <a:rPr lang="pt-PT" altLang="pt-BR" sz="2400" dirty="0" smtClean="0"/>
              <a:t>a</a:t>
            </a:r>
            <a:r>
              <a:rPr lang="pt-BR" sz="2400" dirty="0" smtClean="0"/>
              <a:t>s especiais de recepção para atuar </a:t>
            </a:r>
            <a:r>
              <a:rPr lang="pt-PT" altLang="pt-BR" sz="2400" dirty="0" smtClean="0"/>
              <a:t>n</a:t>
            </a:r>
            <a:r>
              <a:rPr lang="pt-BR" sz="2400" dirty="0" smtClean="0"/>
              <a:t>alguns eventos </a:t>
            </a:r>
            <a:r>
              <a:rPr lang="pt-PT" altLang="pt-BR" sz="2400" dirty="0" smtClean="0"/>
              <a:t>específicos </a:t>
            </a:r>
            <a:r>
              <a:rPr lang="pt-BR" sz="2400" dirty="0" smtClean="0"/>
              <a:t>da igreja. </a:t>
            </a:r>
            <a:r>
              <a:rPr lang="pt-BR" sz="2400" u="sng" dirty="0" smtClean="0"/>
              <a:t>Por exemplo</a:t>
            </a:r>
            <a:r>
              <a:rPr lang="pt-BR" sz="2400" dirty="0" smtClean="0"/>
              <a:t>: </a:t>
            </a:r>
            <a:r>
              <a:rPr lang="pt-PT" altLang="pt-BR" sz="2400" dirty="0" smtClean="0"/>
              <a:t>no d</a:t>
            </a:r>
            <a:r>
              <a:rPr lang="pt-BR" sz="2400" dirty="0" smtClean="0"/>
              <a:t>ia dos Pais, </a:t>
            </a:r>
            <a:r>
              <a:rPr lang="pt-PT" altLang="pt-BR" sz="2400" dirty="0" smtClean="0"/>
              <a:t>podem estar </a:t>
            </a:r>
            <a:r>
              <a:rPr lang="pt-BR" sz="2400" dirty="0" smtClean="0"/>
              <a:t>pais na recepção. No Sábado da Educação, dar oportunidade aos alunos </a:t>
            </a:r>
            <a:r>
              <a:rPr lang="pt-PT" altLang="pt-BR" sz="2400" dirty="0" smtClean="0"/>
              <a:t>de serem os </a:t>
            </a:r>
            <a:r>
              <a:rPr lang="pt-BR" sz="2400" dirty="0" smtClean="0"/>
              <a:t>recepcionistas</a:t>
            </a:r>
            <a:r>
              <a:rPr lang="pt-PT" altLang="pt-BR" sz="2400" dirty="0" smtClean="0"/>
              <a:t>.</a:t>
            </a:r>
            <a:r>
              <a:rPr lang="pt-BR" sz="2400" dirty="0" smtClean="0"/>
              <a:t> </a:t>
            </a:r>
            <a:r>
              <a:rPr lang="pt-PT" altLang="pt-BR" sz="2400" dirty="0" smtClean="0"/>
              <a:t>A</a:t>
            </a:r>
            <a:r>
              <a:rPr lang="pt-BR" sz="2400" dirty="0" smtClean="0"/>
              <a:t>ssim </a:t>
            </a:r>
            <a:r>
              <a:rPr lang="pt-PT" altLang="pt-BR" sz="2400" dirty="0" smtClean="0"/>
              <a:t>pode ser feito também no d</a:t>
            </a:r>
            <a:r>
              <a:rPr lang="pt-BR" sz="2400" dirty="0" smtClean="0"/>
              <a:t>ia do Desbravador, </a:t>
            </a:r>
            <a:r>
              <a:rPr lang="pt-PT" altLang="pt-BR" sz="2400" dirty="0" smtClean="0"/>
              <a:t>no d</a:t>
            </a:r>
            <a:r>
              <a:rPr lang="pt-BR" sz="2400" dirty="0" smtClean="0"/>
              <a:t>ia das Mães, </a:t>
            </a:r>
            <a:r>
              <a:rPr lang="pt-PT" altLang="pt-BR" sz="2400" dirty="0" smtClean="0"/>
              <a:t>nos dias dos avós, no dia </a:t>
            </a:r>
            <a:r>
              <a:rPr lang="pt-BR" sz="2400" dirty="0" smtClean="0"/>
              <a:t>da Criança</a:t>
            </a:r>
            <a:r>
              <a:rPr lang="pt-PT" altLang="pt-BR" sz="2400" dirty="0" smtClean="0"/>
              <a:t>, entr</a:t>
            </a:r>
            <a:r>
              <a:rPr lang="pt-BR" sz="2400" dirty="0" smtClean="0"/>
              <a:t>e outros</a:t>
            </a:r>
            <a:r>
              <a:rPr lang="pt-PT" altLang="pt-BR" sz="2400" dirty="0" smtClean="0"/>
              <a:t>.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E:\Seção 03 - Diaconato em ação\Cap. 13 Apoio ao Ministério da Recepção\Cópia de Subtitulo 43\PPT_Guia dos diaconos _Cap13_01_4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:\Seção 03 - Diaconato em ação\Cap. 13 Apoio ao Ministério da Recepção\Cópia de Subtitulo 43\PPT_Guia dos diaconos _Cap13_02_4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559" y="-27305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20" y="1485900"/>
            <a:ext cx="565721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Como ideia, as igrejas podem elaborar um boletim especial que contenha informações sobre a localização </a:t>
            </a:r>
            <a:r>
              <a:rPr lang="pt-PT" altLang="pt-BR" sz="2400" dirty="0" smtClean="0"/>
              <a:t>de espaços </a:t>
            </a:r>
            <a:r>
              <a:rPr lang="pt-BR" sz="2400" dirty="0" smtClean="0"/>
              <a:t>específic</a:t>
            </a:r>
            <a:r>
              <a:rPr lang="pt-PT" altLang="pt-BR" sz="2400" dirty="0" smtClean="0"/>
              <a:t>os (wcs, sala das mães, etc); </a:t>
            </a:r>
            <a:r>
              <a:rPr lang="pt-BR" sz="2400" dirty="0" smtClean="0"/>
              <a:t>dias </a:t>
            </a:r>
            <a:r>
              <a:rPr lang="pt-PT" altLang="pt-BR" sz="2400" dirty="0" smtClean="0"/>
              <a:t>e horários </a:t>
            </a:r>
            <a:r>
              <a:rPr lang="pt-BR" sz="2400" dirty="0" smtClean="0"/>
              <a:t>d</a:t>
            </a:r>
            <a:r>
              <a:rPr lang="pt-PT" altLang="pt-BR" sz="2400" dirty="0" smtClean="0"/>
              <a:t>os</a:t>
            </a:r>
            <a:r>
              <a:rPr lang="pt-BR" sz="2400" dirty="0" smtClean="0"/>
              <a:t> culto</a:t>
            </a:r>
            <a:r>
              <a:rPr lang="pt-PT" altLang="pt-BR" sz="2400" dirty="0" smtClean="0"/>
              <a:t>s;</a:t>
            </a:r>
            <a:r>
              <a:rPr lang="pt-BR" sz="2400" dirty="0" smtClean="0"/>
              <a:t> datas de programas especiais</a:t>
            </a:r>
            <a:r>
              <a:rPr lang="pt-PT" altLang="pt-BR" sz="2400" dirty="0" smtClean="0"/>
              <a:t>; anúncios de próximas atividades relevantes;</a:t>
            </a:r>
            <a:r>
              <a:rPr lang="pt-BR" sz="2400" dirty="0" smtClean="0"/>
              <a:t> algumas dicas de saúde</a:t>
            </a:r>
            <a:r>
              <a:rPr lang="pt-PT" altLang="pt-BR" sz="2400" dirty="0" smtClean="0"/>
              <a:t>; aniversários; etc...</a:t>
            </a:r>
            <a:endParaRPr lang="pt-PT" altLang="pt-BR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75985" y="1988855"/>
            <a:ext cx="5472608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“</a:t>
            </a:r>
            <a:r>
              <a:rPr lang="pt-PT" altLang="pt-BR" sz="2400" dirty="0"/>
              <a:t>D</a:t>
            </a:r>
            <a:r>
              <a:rPr lang="pt-BR" sz="2400" dirty="0"/>
              <a:t>evemo</a:t>
            </a:r>
            <a:r>
              <a:rPr lang="pt-PT" altLang="pt-BR" sz="2400" dirty="0"/>
              <a:t>s a</a:t>
            </a:r>
            <a:r>
              <a:rPr lang="pt-BR" sz="2400" dirty="0"/>
              <a:t>proximar</a:t>
            </a:r>
            <a:r>
              <a:rPr lang="pt-PT" altLang="pt-BR" sz="2400" dirty="0"/>
              <a:t>-nos</a:t>
            </a:r>
            <a:r>
              <a:rPr lang="pt-BR" sz="2400" dirty="0"/>
              <a:t> [...] (delas) </a:t>
            </a:r>
            <a:r>
              <a:rPr lang="pt-BR" sz="2400" dirty="0" smtClean="0"/>
              <a:t>individualmente</a:t>
            </a:r>
            <a:r>
              <a:rPr lang="pt-BR" sz="2400" dirty="0"/>
              <a:t>, com simpatia semelhante à de Cristo e procurar </a:t>
            </a:r>
            <a:r>
              <a:rPr lang="pt-BR" sz="2400" dirty="0" smtClean="0"/>
              <a:t>despertar</a:t>
            </a:r>
            <a:r>
              <a:rPr lang="pt-PT" altLang="pt-BR" sz="2400" dirty="0" smtClean="0"/>
              <a:t>-</a:t>
            </a:r>
            <a:r>
              <a:rPr lang="pt-BR" sz="2400" dirty="0" smtClean="0"/>
              <a:t>lhes </a:t>
            </a:r>
            <a:r>
              <a:rPr lang="pt-BR" sz="2400" dirty="0"/>
              <a:t>o interesse nas coisas da vida eterna</a:t>
            </a:r>
            <a:r>
              <a:rPr lang="pt-PT" altLang="pt-BR" sz="2400" dirty="0"/>
              <a:t>.</a:t>
            </a:r>
            <a:r>
              <a:rPr lang="pt-BR" sz="2400" dirty="0"/>
              <a:t>” </a:t>
            </a:r>
            <a:r>
              <a:rPr lang="pt-BR" sz="2400" b="1" dirty="0"/>
              <a:t>(ver </a:t>
            </a:r>
            <a:r>
              <a:rPr lang="pt-BR" sz="2400" b="1" i="1" dirty="0"/>
              <a:t>Serviço Cristão, p. 117). </a:t>
            </a:r>
            <a:endParaRPr lang="pt-BR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E:\Seção 03 - Diaconato em ação\Cap. 13 Apoio ao Ministério da Recepção\Cópia de Subtitulo 44\PPT_Guia dos diaconos _Cap13_01_4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E:\Seção 03 - Diaconato em ação\Cap. 13 Apoio ao Ministério da Recepção\Cópia de Subtitulo 44\PPT_Guia dos diaconos _Cap13_02_4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2780928"/>
            <a:ext cx="547260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/>
              <a:t>Colocar placas indicativas nas diversas salas, departamentos e </a:t>
            </a:r>
            <a:r>
              <a:rPr lang="pt-PT" altLang="pt-BR" sz="2400" dirty="0" smtClean="0"/>
              <a:t>quartos de banho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Seção 03 - Diaconato em ação\Cap. 13 Apoio ao Ministério da Recepção\Cópia de Subtitulo 45\PPT_Guia dos diaconos _Cap13_01_4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E:\Seção 03 - Diaconato em ação\Cap. 13 Apoio ao Ministério da Recepção\Cópia de Subtitulo 45\PPT_Guia dos diaconos _Cap13_02_4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04210" y="2275840"/>
            <a:ext cx="547497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altLang="pt-BR" sz="2400" dirty="0" smtClean="0"/>
              <a:t>Ter uma c</a:t>
            </a:r>
            <a:r>
              <a:rPr lang="pt-BR" sz="2400" dirty="0" smtClean="0"/>
              <a:t>aixa de Primeiros</a:t>
            </a:r>
            <a:r>
              <a:rPr lang="pt-PT" altLang="pt-BR" sz="2400" dirty="0" smtClean="0"/>
              <a:t>-</a:t>
            </a:r>
            <a:r>
              <a:rPr lang="pt-BR" sz="2400" dirty="0" smtClean="0"/>
              <a:t>Socorros</a:t>
            </a:r>
            <a:r>
              <a:rPr lang="pt-PT" altLang="pt-BR" sz="2400" dirty="0" smtClean="0"/>
              <a:t> preparada</a:t>
            </a:r>
            <a:r>
              <a:rPr lang="pt-BR" sz="2400" dirty="0" smtClean="0"/>
              <a:t> </a:t>
            </a:r>
            <a:r>
              <a:rPr lang="pt-PT" altLang="pt-BR" sz="2400" dirty="0" smtClean="0"/>
              <a:t>na recepção ou noutro lugar de fácil acesso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:\Seção 03 - Diaconato em ação\Cap. 13 Apoio ao Ministério da Recepção\Cópia de Subtitulo 46\PPT_Guia dos diaconos _Cap13_01_4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:\Seção 03 - Diaconato em ação\Cap. 13 Apoio ao Ministério da Recepção\Cópia de Subtitulo 46\PPT_Guia dos diaconos _Cap13_02_4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87675" y="2853055"/>
            <a:ext cx="59702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/>
              <a:t>Se</a:t>
            </a:r>
            <a:r>
              <a:rPr lang="pt-PT" altLang="pt-BR" sz="2400" dirty="0" smtClean="0"/>
              <a:t> </a:t>
            </a:r>
            <a:r>
              <a:rPr lang="pt-BR" sz="2400" dirty="0" smtClean="0"/>
              <a:t>possível, ter guarda-chuva</a:t>
            </a:r>
            <a:r>
              <a:rPr lang="pt-PT" altLang="pt-BR" sz="2400" dirty="0" smtClean="0"/>
              <a:t>s</a:t>
            </a:r>
            <a:r>
              <a:rPr lang="pt-BR" sz="2400" dirty="0" smtClean="0"/>
              <a:t> para receber as pessoas no estacionamento em dias de chuva. </a:t>
            </a:r>
            <a:endParaRPr lang="pt-B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E:\Seção 03 - Diaconato em ação\Cap. 13 Apoio ao Ministério da Recepção\Cópia de Subtitulo 47\PPT_Guia dos diaconos _Cap13_01_4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E:\Seção 03 - Diaconato em ação\Cap. 13 Apoio ao Ministério da Recepção\Cópia de Subtitulo 47\PPT_Guia dos diaconos _Cap13_02_4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60065" y="1701165"/>
            <a:ext cx="568261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400" dirty="0" smtClean="0"/>
              <a:t>T</a:t>
            </a:r>
            <a:r>
              <a:rPr lang="pt-BR" sz="2400" dirty="0" smtClean="0"/>
              <a:t>er alguns livros de histórias bíblicas ou outros materiais para emprestar aos visitantes que </a:t>
            </a:r>
            <a:r>
              <a:rPr lang="pt-PT" altLang="pt-BR" sz="2400" dirty="0" smtClean="0"/>
              <a:t>se façam acompanhar</a:t>
            </a:r>
            <a:r>
              <a:rPr lang="pt-BR" sz="2400" dirty="0" smtClean="0"/>
              <a:t> com crianças.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PT" altLang="pt-BR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400" dirty="0" smtClean="0"/>
              <a:t>Podem também ser oferecida literatura aos visitantes no final da programação. </a:t>
            </a:r>
            <a:endParaRPr lang="pt-B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:\Seção 03 - Diaconato em ação\Cap. 13 Apoio ao Ministério da Recepção\Cópia de Subtitulo 37\PPT_Guia dos diaconos _Cap13_01_3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:\Seção 03 - Diaconato em ação\Cap. 13 Apoio ao Ministério da Recepção\Cópia de Subtitulo 37\PPT_Guia dos diaconos _Cap13_02_3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347105" y="2565916"/>
            <a:ext cx="5256584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/>
              <a:t>Recebê-los de tal forma que se sintam como se estivessem </a:t>
            </a:r>
            <a:r>
              <a:rPr lang="pt-PT" altLang="pt-BR" sz="2400" dirty="0" smtClean="0"/>
              <a:t>na</a:t>
            </a:r>
            <a:r>
              <a:rPr lang="pt-BR" sz="2400" dirty="0" smtClean="0"/>
              <a:t> sua própria congregação.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E:\Seção 03 - Diaconato em ação\Cap. 13 Apoio ao Ministério da Recepção\Cópia de Subtitulo 38\PPT_Guia dos diaconos _Cap13_01_3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:\Seção 03 - Diaconato em ação\Cap. 13 Apoio ao Ministério da Recepção\Cópia de Subtitulo 38\PPT_Guia dos diaconos _Cap13_02_3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4445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57220" y="2637155"/>
            <a:ext cx="56134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/>
              <a:t>Recebê-los fraternalmente, com</a:t>
            </a:r>
            <a:r>
              <a:rPr lang="pt-PT" altLang="pt-BR" sz="2400" dirty="0" smtClean="0"/>
              <a:t>o irmãos na fé</a:t>
            </a:r>
            <a:r>
              <a:rPr lang="pt-BR" sz="2400" dirty="0" smtClean="0"/>
              <a:t>, procurando </a:t>
            </a:r>
            <a:r>
              <a:rPr lang="pt-PT" altLang="pt-BR" sz="2400" dirty="0" smtClean="0"/>
              <a:t>chamá-los</a:t>
            </a:r>
            <a:r>
              <a:rPr lang="pt-BR" sz="2400" dirty="0" smtClean="0"/>
              <a:t> pelo</a:t>
            </a:r>
            <a:r>
              <a:rPr lang="pt-PT" altLang="pt-BR" sz="2400" dirty="0" smtClean="0"/>
              <a:t>s</a:t>
            </a:r>
            <a:r>
              <a:rPr lang="pt-BR" sz="2400" dirty="0" smtClean="0"/>
              <a:t> </a:t>
            </a:r>
            <a:r>
              <a:rPr lang="pt-PT" altLang="pt-BR" sz="2400" dirty="0" smtClean="0"/>
              <a:t>seus próprios </a:t>
            </a:r>
            <a:r>
              <a:rPr lang="pt-BR" sz="2400" dirty="0" smtClean="0"/>
              <a:t>nome</a:t>
            </a:r>
            <a:r>
              <a:rPr lang="pt-PT" altLang="pt-BR" sz="2400" dirty="0" smtClean="0"/>
              <a:t>s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:\Seção 03 - Diaconato em ação\Cap. 13 Apoio ao Ministério da Recepção\Cópia de Subtitulo 40\PPT_Guia dos diaconos _Cap13_01_4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:\Seção 03 - Diaconato em ação\Cap. 13 Apoio ao Ministério da Recepção\Cópia de Subtitulo 40\PPT_Guia dos diaconos _Cap13_02_4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74338" y="2421141"/>
            <a:ext cx="5544616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Recebê-los com muito amor. Eles deixaram </a:t>
            </a:r>
            <a:r>
              <a:rPr lang="pt-PT" altLang="pt-BR" sz="2400" dirty="0" smtClean="0"/>
              <a:t>o </a:t>
            </a:r>
            <a:r>
              <a:rPr lang="pt-BR" sz="2400" dirty="0" smtClean="0"/>
              <a:t>ambiente d</a:t>
            </a:r>
            <a:r>
              <a:rPr lang="pt-PT" altLang="pt-BR" sz="2400" dirty="0" smtClean="0"/>
              <a:t>os seus </a:t>
            </a:r>
            <a:r>
              <a:rPr lang="pt-BR" sz="2400" dirty="0" smtClean="0"/>
              <a:t>e</a:t>
            </a:r>
            <a:r>
              <a:rPr lang="pt-PT" altLang="pt-BR" sz="2400" dirty="0" smtClean="0"/>
              <a:t>x-</a:t>
            </a:r>
            <a:r>
              <a:rPr lang="pt-BR" sz="2400" dirty="0" smtClean="0"/>
              <a:t>amigos</a:t>
            </a:r>
            <a:r>
              <a:rPr lang="pt-PT" altLang="pt-BR" sz="2400" dirty="0" smtClean="0"/>
              <a:t>, e alguns até </a:t>
            </a:r>
            <a:r>
              <a:rPr lang="pt-BR" sz="2400" dirty="0" smtClean="0"/>
              <a:t>o ambiente familiar. Querem conhecer tudo e desejam ser bons colaboradores. Precisam de </a:t>
            </a:r>
            <a:r>
              <a:rPr lang="pt-PT" altLang="pt-BR" sz="2400" dirty="0" smtClean="0"/>
              <a:t>uma </a:t>
            </a:r>
            <a:r>
              <a:rPr lang="pt-BR" sz="2400" dirty="0" smtClean="0"/>
              <a:t>atenção especial. </a:t>
            </a:r>
            <a:endParaRPr lang="pt-BR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E:\Seção 03 - Diaconato em ação\Cap. 13 Apoio ao Ministério da Recepção\Cópia de Subtitulo 36\PPT_Guia dos diaconos _Cap13_01_3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75965" y="1844675"/>
            <a:ext cx="53213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altLang="pt-BR" sz="2400" dirty="0" smtClean="0"/>
              <a:t>Os amigos ex-adventistas não </a:t>
            </a:r>
            <a:r>
              <a:rPr lang="pt-BR" sz="2400" dirty="0" smtClean="0"/>
              <a:t>devem ser tratados como apostatados. Em vez disso, a equip</a:t>
            </a:r>
            <a:r>
              <a:rPr lang="pt-PT" altLang="pt-BR" sz="2400" dirty="0" smtClean="0"/>
              <a:t>a</a:t>
            </a:r>
            <a:r>
              <a:rPr lang="pt-BR" sz="2400" dirty="0" smtClean="0"/>
              <a:t> precisa recebê-los com carinho e afeto cristãos. </a:t>
            </a:r>
            <a:r>
              <a:rPr lang="pt-PT" altLang="pt-BR" sz="2400" dirty="0" smtClean="0"/>
              <a:t>E</a:t>
            </a:r>
            <a:r>
              <a:rPr lang="pt-BR" sz="2400" dirty="0" smtClean="0"/>
              <a:t>s</a:t>
            </a:r>
            <a:r>
              <a:rPr lang="pt-PT" altLang="pt-BR" sz="2400" dirty="0" smtClean="0"/>
              <a:t>t</a:t>
            </a:r>
            <a:r>
              <a:rPr lang="pt-BR" sz="2400" dirty="0" smtClean="0"/>
              <a:t>as pessoas </a:t>
            </a:r>
            <a:r>
              <a:rPr lang="pt-PT" altLang="pt-BR" sz="2400" dirty="0" smtClean="0"/>
              <a:t>não </a:t>
            </a:r>
            <a:r>
              <a:rPr lang="pt-BR" sz="2400" dirty="0" smtClean="0"/>
              <a:t>devem ser tratadas com </a:t>
            </a:r>
            <a:r>
              <a:rPr lang="pt-PT" altLang="pt-BR" sz="2400" dirty="0" smtClean="0"/>
              <a:t>moralização</a:t>
            </a:r>
            <a:r>
              <a:rPr lang="pt-BR" sz="2400" dirty="0" smtClean="0"/>
              <a:t> ou declarações de censura. </a:t>
            </a:r>
            <a:endParaRPr lang="pt-BR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131820" y="2204720"/>
            <a:ext cx="565023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“Nas Escrituras é revelado claramente como se deve lidar com os que erram. Clemência e bondosa consideração, [...] abrandariam o coração obstinado e empedernido” </a:t>
            </a:r>
            <a:r>
              <a:rPr lang="pt-BR" sz="2400" b="1" dirty="0" smtClean="0"/>
              <a:t>(</a:t>
            </a:r>
            <a:r>
              <a:rPr lang="pt-BR" sz="2400" b="1" i="1" dirty="0" smtClean="0"/>
              <a:t>Fundamentos da Educação Cristã, p. 279). </a:t>
            </a:r>
            <a:endParaRPr lang="pt-BR" sz="2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:\Seção 03 - Diaconato em ação\Cap. 13 Apoio ao Ministério da Recepção\Cópia de Subtitulo 39\PPT_Guia dos diaconos _Cap13_01_3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E:\Seção 03 - Diaconato em ação\Cap. 13 Apoio ao Ministério da Recepção\Cópia de Subtitulo 39\PPT_Guia dos diaconos _Cap13_02_3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969" y="2348875"/>
            <a:ext cx="5472608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Recebê-los como</a:t>
            </a:r>
            <a:r>
              <a:rPr lang="pt-PT" altLang="pt-BR" sz="2400" dirty="0" smtClean="0"/>
              <a:t> </a:t>
            </a:r>
            <a:r>
              <a:rPr lang="pt-BR" sz="2400" dirty="0" smtClean="0"/>
              <a:t>precioso</a:t>
            </a:r>
            <a:r>
              <a:rPr lang="pt-PT" altLang="pt-BR" sz="2400" dirty="0" smtClean="0"/>
              <a:t>s</a:t>
            </a:r>
            <a:r>
              <a:rPr lang="pt-BR" sz="2400" dirty="0" smtClean="0"/>
              <a:t>. </a:t>
            </a:r>
            <a:r>
              <a:rPr lang="pt-PT" altLang="pt-BR" sz="2400" dirty="0" smtClean="0"/>
              <a:t>Cristo deu a Sua vida p</a:t>
            </a:r>
            <a:r>
              <a:rPr lang="pt-BR" sz="2400" dirty="0" smtClean="0"/>
              <a:t>or eles. A maneira pela qual forem recebidos poderá atraí-los ou afastá-los</a:t>
            </a:r>
            <a:r>
              <a:rPr lang="pt-PT" altLang="pt-BR" sz="2400" dirty="0" smtClean="0"/>
              <a:t> da igreja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Seção 03 - Diaconato em ação\Cap. 13 Apoio ao Ministério da Recepção\Cópia de Subtitulo 18\PPT_Guia dos diaconos _Cap13_01_1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esktop\PPT_Guia dos diaconos _Cap13_02_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95955" y="1124585"/>
            <a:ext cx="572833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Assim como</a:t>
            </a:r>
            <a:r>
              <a:rPr lang="pt-PT" altLang="pt-BR" sz="2400" dirty="0"/>
              <a:t> os serviços da igreja ficam incompletos</a:t>
            </a:r>
            <a:r>
              <a:rPr lang="pt-BR" sz="2400" dirty="0"/>
              <a:t> </a:t>
            </a:r>
            <a:r>
              <a:rPr lang="pt-PT" altLang="pt-BR" sz="2400" dirty="0"/>
              <a:t>sem </a:t>
            </a:r>
            <a:r>
              <a:rPr lang="pt-BR" sz="2400" dirty="0"/>
              <a:t>a Escola </a:t>
            </a:r>
            <a:r>
              <a:rPr lang="pt-BR" sz="2400" dirty="0" smtClean="0"/>
              <a:t>Sabatina</a:t>
            </a:r>
            <a:r>
              <a:rPr lang="pt-BR" sz="2400" dirty="0"/>
              <a:t>, o Culto Divino</a:t>
            </a:r>
            <a:r>
              <a:rPr lang="pt-PT" altLang="pt-BR" sz="2400" dirty="0"/>
              <a:t>, a Reunião de Oração</a:t>
            </a:r>
            <a:r>
              <a:rPr lang="pt-BR" sz="2400" dirty="0"/>
              <a:t> e outras </a:t>
            </a:r>
            <a:r>
              <a:rPr lang="pt-PT" altLang="pt-BR" sz="2400" dirty="0"/>
              <a:t>R</a:t>
            </a:r>
            <a:r>
              <a:rPr lang="pt-BR" sz="2400" dirty="0"/>
              <a:t>euniões </a:t>
            </a:r>
            <a:r>
              <a:rPr lang="pt-PT" altLang="pt-BR" sz="2400" dirty="0"/>
              <a:t>O</a:t>
            </a:r>
            <a:r>
              <a:rPr lang="pt-BR" sz="2400" dirty="0"/>
              <a:t>ficiais</a:t>
            </a:r>
            <a:r>
              <a:rPr lang="pt-PT" altLang="pt-BR" sz="2400" dirty="0"/>
              <a:t> a funcionar</a:t>
            </a:r>
            <a:r>
              <a:rPr lang="pt-BR" sz="2400" dirty="0"/>
              <a:t>,</a:t>
            </a:r>
            <a:r>
              <a:rPr lang="pt-PT" altLang="pt-BR" sz="2400" dirty="0"/>
              <a:t> a igreja</a:t>
            </a:r>
            <a:r>
              <a:rPr lang="pt-BR" sz="2400" dirty="0"/>
              <a:t> </a:t>
            </a:r>
            <a:r>
              <a:rPr lang="pt-PT" altLang="pt-BR" sz="2400" dirty="0"/>
              <a:t>também fica mais enfraquecida</a:t>
            </a:r>
            <a:r>
              <a:rPr lang="pt-BR" sz="2400" dirty="0"/>
              <a:t> </a:t>
            </a:r>
            <a:r>
              <a:rPr lang="pt-PT" altLang="pt-BR" sz="2400" dirty="0"/>
              <a:t>sem um</a:t>
            </a:r>
            <a:r>
              <a:rPr lang="pt-BR" sz="2400" dirty="0"/>
              <a:t> </a:t>
            </a:r>
            <a:r>
              <a:rPr lang="pt-BR" sz="2400" u="sng" dirty="0"/>
              <a:t>Ministério d</a:t>
            </a:r>
            <a:r>
              <a:rPr lang="pt-PT" altLang="pt-BR" sz="2400" u="sng" dirty="0"/>
              <a:t>e</a:t>
            </a:r>
            <a:r>
              <a:rPr lang="pt-BR" sz="2400" u="sng" dirty="0"/>
              <a:t> Recepção </a:t>
            </a:r>
            <a:r>
              <a:rPr lang="pt-PT" altLang="pt-BR" sz="2400" u="sng" dirty="0"/>
              <a:t>(Acolhimento)</a:t>
            </a:r>
            <a:r>
              <a:rPr lang="pt-PT" altLang="pt-BR" sz="2400" dirty="0"/>
              <a:t> </a:t>
            </a:r>
            <a:r>
              <a:rPr lang="pt-BR" sz="2400" dirty="0"/>
              <a:t>organizado</a:t>
            </a:r>
            <a:r>
              <a:rPr lang="pt-PT" altLang="pt-BR" sz="2400" dirty="0"/>
              <a:t>, </a:t>
            </a:r>
            <a:r>
              <a:rPr lang="pt-BR" sz="2400" dirty="0"/>
              <a:t> </a:t>
            </a:r>
            <a:r>
              <a:rPr lang="pt-BR" sz="2400" dirty="0" smtClean="0"/>
              <a:t>atuante</a:t>
            </a:r>
            <a:r>
              <a:rPr lang="pt-PT" altLang="pt-BR" sz="2400" dirty="0" smtClean="0"/>
              <a:t> e intencional</a:t>
            </a:r>
            <a:r>
              <a:rPr lang="pt-BR" sz="2400" dirty="0"/>
              <a:t>. </a:t>
            </a:r>
            <a:r>
              <a:rPr lang="pt-BR" sz="2400" b="1" dirty="0" smtClean="0"/>
              <a:t>Diáconos </a:t>
            </a:r>
            <a:r>
              <a:rPr lang="pt-BR" sz="2400" b="1" dirty="0"/>
              <a:t>e </a:t>
            </a:r>
            <a:r>
              <a:rPr lang="pt-PT" altLang="pt-BR" sz="2400" b="1" dirty="0"/>
              <a:t>D</a:t>
            </a:r>
            <a:r>
              <a:rPr lang="pt-BR" sz="2400" b="1" dirty="0"/>
              <a:t>iaconisas </a:t>
            </a:r>
            <a:r>
              <a:rPr lang="pt-PT" altLang="pt-BR" sz="2400" b="1" dirty="0"/>
              <a:t>podem e devem ser cruciais neste</a:t>
            </a:r>
            <a:r>
              <a:rPr lang="pt-BR" sz="2400" b="1" dirty="0" smtClean="0"/>
              <a:t> </a:t>
            </a:r>
            <a:r>
              <a:rPr lang="pt-PT" altLang="pt-BR" sz="2400" b="1" dirty="0" smtClean="0"/>
              <a:t>M</a:t>
            </a:r>
            <a:r>
              <a:rPr lang="pt-BR" sz="2400" b="1" dirty="0"/>
              <a:t>inistério. </a:t>
            </a:r>
            <a:endParaRPr lang="pt-BR" sz="24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Seção 03 - Diaconato em ação\Cap. 13 Apoio ao Ministério da Recepção\Cópia de Subtitulo 19\PPT_Guia dos diaconos _Cap13_01_1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Seção 03 - Diaconato em ação\Cap. 13 Apoio ao Ministério da Recepção\Cópia de Subtitulo 20\PPT_Guia dos diaconos _Cap13_01_2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Seção 03 - Diaconato em ação\Cap. 13 Apoio ao Ministério da Recepção\Cópia de Subtitulo 21\PPT_Guia dos diaconos _Cap13_01_2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:\Seção 03 - Diaconato em ação\Cap. 13 Apoio ao Ministério da Recepção\Cópia de Subtitulo 22\PPT_Guia dos diaconos _Cap13_01_2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Seção 03 - Diaconato em ação\Cap. 13 Apoio ao Ministério da Recepção\Cópia de Subtitulo 23\PPT_Guia dos diaconos _Cap13_01_2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Seção 03 - Diaconato em ação\Cap. 13 Apoio ao Ministério da Recepção\Cópia de Subtitulo 24\PPT_Guia dos diaconos _Cap13_01_2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E:\Seção 03 - Diaconato em ação\Cap. 13 Apoio ao Ministério da Recepção\Cópia de Subtitulo 35\PPT_Guia dos diaconos _Cap13_01_3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Seção 03 - Diaconato em ação\Cap. 13 Apoio ao Ministério da Recepção\Cópia de Subtitulo 27\PPT_Guia dos diaconos _Cap13_01_2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E:\Seção 03 - Diaconato em ação\Cap. 13 Apoio ao Ministério da Recepção\Cópia de Subtitulo 32\PPT_Guia dos diaconos _Cap13_01_3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Seção 03 - Diaconato em ação\Cap. 13 Apoio ao Ministério da Recepção\Cópia de Subtitulo 28\PPT_Guia dos diaconos _Cap13_01_2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:\Seção 03 - Diaconato em ação\Cap. 13 Apoio ao Ministério da Recepção\Cópia de Subtitulo 30\PPT_Guia dos diaconos _Cap13_01_3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:\Seção 03 - Diaconato em ação\Cap. 13 Apoio ao Ministério da Recepção\Cópia de Subtitulo 31\PPT_Guia dos diaconos _Cap13_01_3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E:\Seção 03 - Diaconato em ação\Cap. 13 Apoio ao Ministério da Recepção\Cópia de Subtitulo 34\PPT_Guia dos diaconos _Cap13_01_3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E:\Seção 03 - Diaconato em ação\Cap. 13 Apoio ao Ministério da Recepção\Cópia de Subtitulo 48\PPT_Guia dos diaconos _Cap13_02_4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20" y="1844675"/>
            <a:ext cx="574167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altLang="pt-BR" sz="2400" dirty="0" smtClean="0"/>
              <a:t>As n</a:t>
            </a:r>
            <a:r>
              <a:rPr lang="pt-BR" sz="2400" dirty="0" smtClean="0"/>
              <a:t>ossas palavras </a:t>
            </a:r>
            <a:r>
              <a:rPr lang="pt-PT" altLang="pt-BR" sz="2400" dirty="0" smtClean="0"/>
              <a:t>e ações </a:t>
            </a:r>
            <a:r>
              <a:rPr lang="pt-BR" sz="2400" dirty="0" smtClean="0"/>
              <a:t>ficarão registadas na mente e no coração das pessoas. Se </a:t>
            </a:r>
            <a:r>
              <a:rPr lang="pt-PT" altLang="pt-BR" sz="2400" dirty="0" smtClean="0"/>
              <a:t>as </a:t>
            </a:r>
            <a:r>
              <a:rPr lang="pt-BR" sz="2400" dirty="0" smtClean="0"/>
              <a:t>nossas atitudes forem bondosas, amáveis e sinceras, as portas </a:t>
            </a:r>
            <a:r>
              <a:rPr lang="pt-PT" altLang="pt-BR" sz="2400" dirty="0" smtClean="0"/>
              <a:t>ficarão</a:t>
            </a:r>
            <a:r>
              <a:rPr lang="pt-BR" sz="2400" dirty="0" smtClean="0"/>
              <a:t> abertas para que as pessoas estejam sempre dispostas a voltar. </a:t>
            </a:r>
            <a:endParaRPr lang="pt-BR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575" y="476885"/>
            <a:ext cx="5542280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• </a:t>
            </a:r>
            <a:r>
              <a:rPr lang="pt-PT" altLang="pt-BR" sz="2400" dirty="0" smtClean="0"/>
              <a:t>É </a:t>
            </a:r>
            <a:r>
              <a:rPr lang="pt-BR" sz="2400" dirty="0"/>
              <a:t>fundamental que a igreja crie um ambiente agradável para receb</a:t>
            </a:r>
            <a:r>
              <a:rPr lang="pt-PT" altLang="pt-BR" sz="2400" dirty="0"/>
              <a:t>er os irmãos e os visitantes da Igreja</a:t>
            </a:r>
            <a:r>
              <a:rPr lang="pt-BR" sz="2400" dirty="0"/>
              <a:t>.</a:t>
            </a:r>
            <a:r>
              <a:rPr lang="pt-PT" altLang="pt-BR" sz="2400" dirty="0"/>
              <a:t> Devemos olhar para eles com os olhos de Cristo.</a:t>
            </a:r>
            <a:endParaRPr lang="pt-PT" altLang="pt-BR" sz="2400" dirty="0"/>
          </a:p>
          <a:p>
            <a:pPr algn="just">
              <a:lnSpc>
                <a:spcPct val="150000"/>
              </a:lnSpc>
            </a:pPr>
            <a:endParaRPr lang="pt-PT" altLang="pt-BR" sz="2400" dirty="0"/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ym typeface="+mn-ea"/>
              </a:rPr>
              <a:t>• </a:t>
            </a:r>
            <a:r>
              <a:rPr lang="pt-BR" sz="2400" dirty="0">
                <a:sym typeface="+mn-ea"/>
              </a:rPr>
              <a:t>O pastor e os </a:t>
            </a:r>
            <a:r>
              <a:rPr lang="pt-BR" sz="2400" dirty="0" smtClean="0">
                <a:sym typeface="+mn-ea"/>
              </a:rPr>
              <a:t>oficiais</a:t>
            </a:r>
            <a:r>
              <a:rPr lang="pt-PT" altLang="pt-BR" sz="2400" dirty="0" smtClean="0">
                <a:sym typeface="+mn-ea"/>
              </a:rPr>
              <a:t> de igreja</a:t>
            </a:r>
            <a:r>
              <a:rPr lang="pt-BR" sz="2400" dirty="0">
                <a:sym typeface="+mn-ea"/>
              </a:rPr>
              <a:t>, incluindo diáconos e diaconisas, </a:t>
            </a:r>
            <a:r>
              <a:rPr lang="pt-PT" altLang="pt-BR" sz="2400" dirty="0">
                <a:sym typeface="+mn-ea"/>
              </a:rPr>
              <a:t>poderão</a:t>
            </a:r>
            <a:r>
              <a:rPr lang="pt-BR" sz="2400" dirty="0">
                <a:sym typeface="+mn-ea"/>
              </a:rPr>
              <a:t> cumprimentar os visitantes e as famílias da igreja antes do início das reuniões</a:t>
            </a:r>
            <a:r>
              <a:rPr lang="pt-PT" altLang="pt-BR" sz="2400" dirty="0">
                <a:sym typeface="+mn-ea"/>
              </a:rPr>
              <a:t> e no fim das mesmas</a:t>
            </a:r>
            <a:r>
              <a:rPr lang="pt-BR" sz="2400" dirty="0">
                <a:sym typeface="+mn-ea"/>
              </a:rPr>
              <a:t>. </a:t>
            </a:r>
            <a:endParaRPr lang="pt-BR" sz="2400" dirty="0"/>
          </a:p>
          <a:p>
            <a:pPr algn="just">
              <a:lnSpc>
                <a:spcPct val="150000"/>
              </a:lnSpc>
            </a:pPr>
            <a:endParaRPr lang="pt-PT" alt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4210" y="476885"/>
            <a:ext cx="558292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i="1" dirty="0" smtClean="0"/>
          </a:p>
          <a:p>
            <a:pPr algn="just">
              <a:lnSpc>
                <a:spcPct val="150000"/>
              </a:lnSpc>
            </a:pPr>
            <a:r>
              <a:rPr lang="pt-BR" sz="2400" dirty="0"/>
              <a:t>• O espaço físico da igreja deve estar limpo por dentro e por fora. O templo deve ser ventilado, ter temperatura agradável e </a:t>
            </a:r>
            <a:r>
              <a:rPr lang="pt-BR" sz="2400" dirty="0" smtClean="0"/>
              <a:t>decoração </a:t>
            </a:r>
            <a:r>
              <a:rPr lang="pt-BR" sz="2400" dirty="0"/>
              <a:t>adequada</a:t>
            </a:r>
            <a:r>
              <a:rPr lang="pt-PT" altLang="pt-BR" sz="2400" dirty="0"/>
              <a:t>.</a:t>
            </a:r>
            <a:r>
              <a:rPr lang="pt-BR" sz="2400" dirty="0"/>
              <a:t> </a:t>
            </a:r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• </a:t>
            </a:r>
            <a:r>
              <a:rPr lang="pt-BR" sz="2400" dirty="0"/>
              <a:t>A reverência na igreja tornará o ambiente mais </a:t>
            </a:r>
            <a:r>
              <a:rPr lang="pt-PT" altLang="pt-BR" sz="2400" dirty="0"/>
              <a:t>prazeroso</a:t>
            </a:r>
            <a:r>
              <a:rPr lang="pt-BR" sz="2400" dirty="0"/>
              <a:t>. 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2455" y="475615"/>
            <a:ext cx="5766435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• </a:t>
            </a:r>
            <a:r>
              <a:rPr lang="pt-PT" altLang="pt-BR" sz="2400" dirty="0"/>
              <a:t>Deve-se e</a:t>
            </a:r>
            <a:r>
              <a:rPr lang="pt-BR" sz="2400" dirty="0"/>
              <a:t>vitar cochichos</a:t>
            </a:r>
            <a:r>
              <a:rPr lang="pt-PT" altLang="pt-BR" sz="2400" dirty="0"/>
              <a:t>,</a:t>
            </a:r>
            <a:r>
              <a:rPr lang="pt-BR" sz="2400" dirty="0"/>
              <a:t> </a:t>
            </a:r>
            <a:r>
              <a:rPr lang="pt-PT" altLang="pt-BR" sz="2400" dirty="0"/>
              <a:t>e </a:t>
            </a:r>
            <a:r>
              <a:rPr lang="pt-BR" sz="2400" dirty="0"/>
              <a:t>o costume de olhar para quem está </a:t>
            </a:r>
            <a:r>
              <a:rPr lang="pt-PT" altLang="pt-BR" sz="2400" dirty="0"/>
              <a:t>a </a:t>
            </a:r>
            <a:r>
              <a:rPr lang="pt-BR" sz="2400" dirty="0"/>
              <a:t>entra</a:t>
            </a:r>
            <a:r>
              <a:rPr lang="pt-PT" altLang="pt-BR" sz="2400" dirty="0"/>
              <a:t>r</a:t>
            </a:r>
            <a:r>
              <a:rPr lang="pt-BR" sz="2400" dirty="0"/>
              <a:t> </a:t>
            </a:r>
            <a:r>
              <a:rPr lang="pt-PT" altLang="pt-BR" sz="2400" dirty="0"/>
              <a:t>na igreja </a:t>
            </a:r>
            <a:r>
              <a:rPr lang="pt-BR" sz="2400" dirty="0"/>
              <a:t>pela primeira ve</a:t>
            </a:r>
            <a:r>
              <a:rPr lang="pt-PT" altLang="pt-BR" sz="2400" dirty="0"/>
              <a:t>z</a:t>
            </a:r>
            <a:r>
              <a:rPr lang="pt-BR" sz="2400" dirty="0"/>
              <a:t>.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• </a:t>
            </a:r>
            <a:r>
              <a:rPr lang="pt-BR" sz="2400" dirty="0"/>
              <a:t>Os membros devem mostrar simpatia e interesse pelos novos amigos que comparecem às reuniões. Cumprimentá-los e ajudá-los a manusear a Bíblia e o hinário</a:t>
            </a:r>
            <a:r>
              <a:rPr lang="pt-PT" altLang="pt-BR" sz="2400" dirty="0"/>
              <a:t>,</a:t>
            </a:r>
            <a:r>
              <a:rPr lang="pt-BR" sz="2400" dirty="0"/>
              <a:t> são gestos simples </a:t>
            </a:r>
            <a:r>
              <a:rPr lang="pt-PT" altLang="pt-BR" sz="2400" dirty="0"/>
              <a:t>mas</a:t>
            </a:r>
            <a:r>
              <a:rPr lang="pt-BR" sz="2400" dirty="0"/>
              <a:t> </a:t>
            </a:r>
            <a:r>
              <a:rPr lang="pt-PT" altLang="pt-BR" sz="2400" dirty="0" smtClean="0"/>
              <a:t>cruciais</a:t>
            </a:r>
            <a:r>
              <a:rPr lang="pt-BR" sz="2400" dirty="0" smtClean="0"/>
              <a:t> </a:t>
            </a:r>
            <a:r>
              <a:rPr lang="pt-BR" sz="2400" dirty="0"/>
              <a:t>para que se sintam bem </a:t>
            </a:r>
            <a:r>
              <a:rPr lang="pt-PT" altLang="pt-BR" sz="2400" dirty="0"/>
              <a:t>no</a:t>
            </a:r>
            <a:r>
              <a:rPr lang="pt-BR" sz="2400" dirty="0"/>
              <a:t> nosso meio. 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00*515"/>
  <p:tag name="TABLE_ENDDRAG_RECT" val="247*13*400*515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7074</Words>
  <Application>WPS Presentation</Application>
  <PresentationFormat>Apresentação na tela (4:3)</PresentationFormat>
  <Paragraphs>131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1" baseType="lpstr">
      <vt:lpstr>Arial</vt:lpstr>
      <vt:lpstr>SimSun</vt:lpstr>
      <vt:lpstr>Wingdings</vt:lpstr>
      <vt:lpstr>Microsoft YaHei</vt:lpstr>
      <vt:lpstr>Arial Unicode MS</vt:lpstr>
      <vt:lpstr>Calibri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Paulo Neves</cp:lastModifiedBy>
  <cp:revision>129</cp:revision>
  <dcterms:created xsi:type="dcterms:W3CDTF">2014-04-30T11:44:00Z</dcterms:created>
  <dcterms:modified xsi:type="dcterms:W3CDTF">2025-01-19T14:24:07Z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CC5046E6B2F041168507DF431D21BE6E_12</vt:lpwstr>
  </property>
  <property fmtid="{D5CDD505-2E9C-101B-9397-08002B2CF9AE}" pid="3" name="KSOProductBuildVer">
    <vt:lpwstr>2070-12.2.0.19805</vt:lpwstr>
  </property>
</Properties>
</file>