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7" r:id="rId2"/>
    <p:sldId id="260" r:id="rId3"/>
    <p:sldId id="264" r:id="rId4"/>
    <p:sldId id="284" r:id="rId5"/>
    <p:sldId id="285" r:id="rId6"/>
    <p:sldId id="286" r:id="rId7"/>
    <p:sldId id="263" r:id="rId8"/>
    <p:sldId id="290" r:id="rId9"/>
    <p:sldId id="265" r:id="rId10"/>
    <p:sldId id="266" r:id="rId11"/>
    <p:sldId id="287" r:id="rId12"/>
    <p:sldId id="288" r:id="rId13"/>
    <p:sldId id="267" r:id="rId14"/>
    <p:sldId id="269" r:id="rId15"/>
    <p:sldId id="270" r:id="rId16"/>
    <p:sldId id="271" r:id="rId17"/>
    <p:sldId id="272" r:id="rId18"/>
    <p:sldId id="273" r:id="rId19"/>
    <p:sldId id="289" r:id="rId20"/>
    <p:sldId id="262" r:id="rId21"/>
    <p:sldId id="274" r:id="rId22"/>
    <p:sldId id="275" r:id="rId23"/>
    <p:sldId id="276" r:id="rId24"/>
    <p:sldId id="278" r:id="rId25"/>
    <p:sldId id="277" r:id="rId26"/>
    <p:sldId id="279" r:id="rId27"/>
    <p:sldId id="280" r:id="rId28"/>
    <p:sldId id="281" r:id="rId29"/>
    <p:sldId id="282" r:id="rId30"/>
    <p:sldId id="283" r:id="rId31"/>
    <p:sldId id="26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400"/>
    <a:srgbClr val="F7AA00"/>
    <a:srgbClr val="454B59"/>
    <a:srgbClr val="FDD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/>
    <p:restoredTop sz="94694"/>
  </p:normalViewPr>
  <p:slideViewPr>
    <p:cSldViewPr snapToGrid="0" snapToObjects="1">
      <p:cViewPr varScale="1">
        <p:scale>
          <a:sx n="56" d="100"/>
          <a:sy n="56" d="100"/>
        </p:scale>
        <p:origin x="151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FEC05-6604-984C-BC0C-5126241BF79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559D1-0F43-E249-A8F6-7C6E7A0EBC3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4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6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5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6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1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6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2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1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9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9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5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60444-D0A7-974E-B483-81E0C00C463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505" y="2190"/>
            <a:ext cx="9145504" cy="68536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094" y="2825494"/>
            <a:ext cx="5431858" cy="2818069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EDUCAR RAPAZES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32" y="6290296"/>
            <a:ext cx="754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Escrito</a:t>
            </a:r>
            <a:r>
              <a:rPr lang="en-US" sz="1200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 por: </a:t>
            </a:r>
            <a:r>
              <a:rPr lang="en-US" sz="1200" b="1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Winfrida</a:t>
            </a:r>
            <a:r>
              <a:rPr lang="en-US" sz="1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Aneth </a:t>
            </a:r>
            <a:r>
              <a:rPr lang="en-US" sz="1200" b="1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Mitekaro</a:t>
            </a:r>
            <a:r>
              <a:rPr lang="en-US" sz="1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PhD </a:t>
            </a:r>
            <a:r>
              <a:rPr lang="pt-PT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 a Diretora do Departamento de Ministérios da Família na Divisão da África Central e Oriental dos Adventistas do Sétimo Dia em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Nairobi, </a:t>
            </a:r>
            <a:r>
              <a:rPr lang="en-US" sz="1200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Quéni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731" y="592096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50" dirty="0" err="1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Apresentado</a:t>
            </a:r>
            <a:r>
              <a:rPr lang="en-US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 por: (</a:t>
            </a:r>
            <a:r>
              <a:rPr lang="en-US" spc="50" dirty="0" err="1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nome</a:t>
            </a:r>
            <a:r>
              <a:rPr lang="en-US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 </a:t>
            </a:r>
            <a:r>
              <a:rPr lang="en-US" spc="50" dirty="0" err="1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aqui</a:t>
            </a:r>
            <a:r>
              <a:rPr lang="en-US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4015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5FAC6-B373-167A-438C-8F692BF7F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410281-409C-1095-73B5-7606E495FA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21881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7582E5-8814-E028-A84B-349D2D8A108C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EDUCAR RAPAZES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9A0DD-C080-255E-9CB6-2DC7841A7DD8}"/>
              </a:ext>
            </a:extLst>
          </p:cNvPr>
          <p:cNvSpPr txBox="1"/>
          <p:nvPr/>
        </p:nvSpPr>
        <p:spPr>
          <a:xfrm>
            <a:off x="560070" y="317323"/>
            <a:ext cx="675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Educar um rapaz tem desafios únicos</a:t>
            </a:r>
            <a:endParaRPr lang="en-US" sz="32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F2E94E-0DF3-D1CE-4D02-966AB2381DAF}"/>
              </a:ext>
            </a:extLst>
          </p:cNvPr>
          <p:cNvSpPr txBox="1"/>
          <p:nvPr/>
        </p:nvSpPr>
        <p:spPr>
          <a:xfrm>
            <a:off x="560070" y="1168005"/>
            <a:ext cx="77461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800" dirty="0"/>
              <a:t>Incapacidade de lidar com a mudança de papéis culturais que exige que os homens assumam papéis a que não estavam habituados anteriormente.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pt-PT" sz="28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800" dirty="0"/>
              <a:t>Falta de preparação adequada para um homem se tornar chefe de família quando se torna adulto, um papel que é altamente esperado em muitas culturas. A forma como estes jovens são preparados para este papel de liderança é crucial, uma vez que não lhes é atribuído.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9183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77665-6DA1-EB46-34A4-2D0D51512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EE114D-1630-03B7-9788-DB09466B82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21881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3B6BC6-17D3-F3C6-CCE5-AF2154F24D56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EDUCAR RAPAZES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833970-7C29-415F-E743-09AD1E364210}"/>
              </a:ext>
            </a:extLst>
          </p:cNvPr>
          <p:cNvSpPr txBox="1"/>
          <p:nvPr/>
        </p:nvSpPr>
        <p:spPr>
          <a:xfrm>
            <a:off x="560070" y="317323"/>
            <a:ext cx="7098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Educar um rapaz tem desafios únicos</a:t>
            </a:r>
            <a:endParaRPr lang="en-US" sz="32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FAD08B-69C9-A6B1-8D33-0B6FB0262758}"/>
              </a:ext>
            </a:extLst>
          </p:cNvPr>
          <p:cNvSpPr txBox="1"/>
          <p:nvPr/>
        </p:nvSpPr>
        <p:spPr>
          <a:xfrm>
            <a:off x="656261" y="1062604"/>
            <a:ext cx="78409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800" dirty="0"/>
              <a:t>O facto de os pais não assumirem a responsabilidade e a liderança tem criado lares e nações infelizes e desestruturados. Se os pais não fizerem o que a palavra de Deus aconselha em Provérbios 19:18 “Castiga o teu filho enquanto há esperança”, muitas famílias serão levadas à destruição eterna.</a:t>
            </a:r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pt-PT" sz="2800" dirty="0"/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800" dirty="0"/>
              <a:t>Por outro lado, um rapaz bem formado é um ponto de partida para estabilizar as famílias, a igreja e a sociedade. Famílias fortes e líderes fortes são o resultado de uma educação positiva.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383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0B661-E71B-6B0B-4982-CF80118E0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AF6F9D-F593-9D77-7A7F-6387B2FC53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21881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6EADEA-975D-B90E-1100-C5FE214DD8AA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EDUCAR RAPAZES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5565D0-1356-2607-E1D9-A448ED27EAA7}"/>
              </a:ext>
            </a:extLst>
          </p:cNvPr>
          <p:cNvSpPr txBox="1"/>
          <p:nvPr/>
        </p:nvSpPr>
        <p:spPr>
          <a:xfrm>
            <a:off x="338695" y="233748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Desafios enfrentados pelos rapazes adolescentes</a:t>
            </a:r>
            <a:endParaRPr lang="en-US" sz="32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004AD-2BC7-6854-2684-E775A1041FD6}"/>
              </a:ext>
            </a:extLst>
          </p:cNvPr>
          <p:cNvSpPr txBox="1"/>
          <p:nvPr/>
        </p:nvSpPr>
        <p:spPr>
          <a:xfrm>
            <a:off x="680359" y="1194930"/>
            <a:ext cx="78168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Pressão dos pares para se envolver em comportamentos de risco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Propensão para ter problemas de saúde mental, como depressão, ansiedade ou problemas de autoestima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Dificuldade de concentração ou de atenção na sala de aula, o que leva a dificuldades académicas.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Laços mais fracos com os pais, controlo social mais fraco e níveis mais baixos de fatores de proteção relacionados com a família.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Os pais tendem a distanciar-se dos seus filhos adolescentes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Os rapazes gostam de experimentar e de correr riscos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7989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6B13E-60CA-EF04-49C4-F1A7B8CE6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B72782-9A29-2B93-B6E4-0D2E2AB284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EDB33F-721B-8B65-68F8-70E1A59AE9DE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EDUCAR RAPAZES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928350-E60E-656D-9B60-714960AA7CAE}"/>
              </a:ext>
            </a:extLst>
          </p:cNvPr>
          <p:cNvSpPr txBox="1"/>
          <p:nvPr/>
        </p:nvSpPr>
        <p:spPr>
          <a:xfrm>
            <a:off x="560070" y="317323"/>
            <a:ext cx="675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Compreender os anos da adolescência</a:t>
            </a:r>
            <a:endParaRPr lang="en-US" sz="32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02E70E-4B92-7093-A379-AECE3C277DEE}"/>
              </a:ext>
            </a:extLst>
          </p:cNvPr>
          <p:cNvSpPr txBox="1"/>
          <p:nvPr/>
        </p:nvSpPr>
        <p:spPr>
          <a:xfrm>
            <a:off x="850392" y="1219421"/>
            <a:ext cx="7443216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Os adolescentes experimentam mudanças físicas e emocionais</a:t>
            </a:r>
          </a:p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O envolvimento dos pais e o amor incondicional são vitais</a:t>
            </a:r>
          </a:p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Pressão dos media sociais e influências nocivas</a:t>
            </a:r>
          </a:p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Os rapazes adolescentes estão numa fase transitória de procura de identidade. Encontram-se numa fase de transição entre a infância e a idade adulta.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3556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1026C-506D-3167-2C25-889A3637C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0CAA1F-CB2F-DAEE-6FD6-5B52387DA9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794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AFA92B-541E-5301-489B-452C45082810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EDUCAR RAPAZES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0F08AC-F347-958D-CED3-6615BA172A97}"/>
              </a:ext>
            </a:extLst>
          </p:cNvPr>
          <p:cNvSpPr txBox="1"/>
          <p:nvPr/>
        </p:nvSpPr>
        <p:spPr>
          <a:xfrm>
            <a:off x="560070" y="317323"/>
            <a:ext cx="675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A instrução de Deus aos pais</a:t>
            </a:r>
            <a:endParaRPr lang="en-US" sz="32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80E389-8B92-7AF0-CD95-B3282B023C08}"/>
              </a:ext>
            </a:extLst>
          </p:cNvPr>
          <p:cNvSpPr txBox="1"/>
          <p:nvPr/>
        </p:nvSpPr>
        <p:spPr>
          <a:xfrm>
            <a:off x="816048" y="1382332"/>
            <a:ext cx="74432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Ensinar as crianças diligentemente a preservar a fé</a:t>
            </a:r>
          </a:p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pt-PT" sz="2400" dirty="0"/>
          </a:p>
          <a:p>
            <a:pPr>
              <a:buClr>
                <a:srgbClr val="E18F39"/>
              </a:buClr>
            </a:pPr>
            <a:r>
              <a:rPr lang="pt-PT" sz="2400" dirty="0"/>
              <a:t>“Ouve, ó Israel: O Senhor nosso Deus, o Senhor é um só! Amarás o Senhor teu Deus de todo o teu coração, de toda a tua alma e de todas as tuas forças. E estas palavras que hoje te ordeno estarão no teu coração. Ensiná-las-ás diligentemente a teus filhos, e delas falarás assentado em tua casa, andando pelo caminho, ao deitar-te e ao levantar-te. Atá-las-ás por sinal na tua mão, e serão como frontais entre os teus olhos. Escrevê-las-ás nos umbrais da tua casa e nas tuas portas.” </a:t>
            </a:r>
          </a:p>
          <a:p>
            <a:pPr>
              <a:buClr>
                <a:srgbClr val="E18F39"/>
              </a:buClr>
            </a:pPr>
            <a:r>
              <a:rPr lang="pt-PT" sz="2000" dirty="0"/>
              <a:t>Deuteronómio 6:4-9 KJA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7053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249E6-AE9D-0968-F876-B1CD20072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39A3C6-0FFB-E203-66B6-026BBACC7B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6222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2B56C04-3B6A-36CB-FA46-9191C740506E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EDUCAR RAPAZES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235A19-59AB-44CB-D5F6-B6BD959A657D}"/>
              </a:ext>
            </a:extLst>
          </p:cNvPr>
          <p:cNvSpPr txBox="1"/>
          <p:nvPr/>
        </p:nvSpPr>
        <p:spPr>
          <a:xfrm>
            <a:off x="560070" y="317323"/>
            <a:ext cx="675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A instrução de Deus aos israelitas</a:t>
            </a:r>
            <a:endParaRPr lang="en-US" sz="32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B08FB0-AB48-75A0-E63B-00312B19D2DD}"/>
              </a:ext>
            </a:extLst>
          </p:cNvPr>
          <p:cNvSpPr txBox="1"/>
          <p:nvPr/>
        </p:nvSpPr>
        <p:spPr>
          <a:xfrm>
            <a:off x="816048" y="1382332"/>
            <a:ext cx="7443216" cy="434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en-US" sz="1000" dirty="0"/>
          </a:p>
          <a:p>
            <a:pPr>
              <a:buClr>
                <a:srgbClr val="E18F39"/>
              </a:buClr>
            </a:pPr>
            <a:r>
              <a:rPr lang="pt-PT" sz="3200" baseline="30000" dirty="0"/>
              <a:t>"Assim serviu o povo ao Senhor todos os dias de Josué, e todos os dias dos anciãos que sobreviveram a Josué, os quais tinham visto todas as grandes obras que o Senhor fizera a favor de Israel.” Juízes 2:7 Mas depois, no versículo 10, lemos: “Quando toda aquela geração foi recolhida a seus pais, surgiu outra geração depois deles que não conheceu o Senhor nem a obra que Ele tinha feito por Israel.”</a:t>
            </a:r>
          </a:p>
          <a:p>
            <a:pPr>
              <a:buClr>
                <a:srgbClr val="E18F39"/>
              </a:buClr>
            </a:pPr>
            <a:endParaRPr lang="pt-PT" sz="3200" baseline="30000" dirty="0"/>
          </a:p>
          <a:p>
            <a:pPr>
              <a:buClr>
                <a:srgbClr val="E18F39"/>
              </a:buClr>
            </a:pPr>
            <a:r>
              <a:rPr lang="pt-PT" sz="3200" baseline="30000" dirty="0"/>
              <a:t>Continue a ler Juízes 11-16, sugerindo que os israelitas não seguiram as instruções de Deus; não transmitiram a fé dos seus pais aos seus descendentes. O facto de os israelitas não terem transmitido a fé teve consequências.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3363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91F72-D801-CF8A-232E-54A42EBD0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5BCD54-A280-774D-B744-E76526DCA4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-794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FCA07A-BCA3-EBA3-E994-721F1E215471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EDUCAR RAPAZES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9E814-30C8-BD4A-1929-94C3C1D48AC2}"/>
              </a:ext>
            </a:extLst>
          </p:cNvPr>
          <p:cNvSpPr txBox="1"/>
          <p:nvPr/>
        </p:nvSpPr>
        <p:spPr>
          <a:xfrm>
            <a:off x="560070" y="317323"/>
            <a:ext cx="675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Instruções de Deus para os pais</a:t>
            </a:r>
            <a:endParaRPr lang="en-US" sz="32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34D4A3-7A3E-30B7-54C6-67867D5F155D}"/>
              </a:ext>
            </a:extLst>
          </p:cNvPr>
          <p:cNvSpPr txBox="1"/>
          <p:nvPr/>
        </p:nvSpPr>
        <p:spPr>
          <a:xfrm>
            <a:off x="816048" y="1382332"/>
            <a:ext cx="74432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Ellen White fala sobre a importância da separação das influências mundanas.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pt-PT" sz="2400" dirty="0"/>
          </a:p>
          <a:p>
            <a:pPr>
              <a:buClr>
                <a:srgbClr val="E18F39"/>
              </a:buClr>
            </a:pPr>
            <a:r>
              <a:rPr lang="pt-PT" sz="2000" dirty="0"/>
              <a:t>“Deus responsabiliza os pais por desrespeitarem o Seu mandamento de se separarem a si próprios e às suas famílias destas influências profanas. Embora tenhamos de viver no mundo, não devemos ser do mundo. Estamos proibidos de nos conformar com as suas práticas e modas. A amizade dos ímpios é mais perigosa do que a sua inimizade. Ela desencaminha e destrói milhares que poderiam, por um exemplo adequado e santo, ser levados a se tornarem filhos de Deus”</a:t>
            </a:r>
            <a:r>
              <a:rPr lang="pt-PT" sz="2400" dirty="0"/>
              <a:t>  </a:t>
            </a:r>
          </a:p>
          <a:p>
            <a:pPr>
              <a:buClr>
                <a:srgbClr val="E18F39"/>
              </a:buClr>
            </a:pPr>
            <a:endParaRPr lang="pt-PT" sz="2400" dirty="0"/>
          </a:p>
          <a:p>
            <a:pPr>
              <a:buClr>
                <a:srgbClr val="E18F39"/>
              </a:buClr>
            </a:pPr>
            <a:r>
              <a:rPr lang="pt-PT" sz="2000" dirty="0"/>
              <a:t>(Comentário Bíblico ASD, vol. 2, p. 32-33).</a:t>
            </a:r>
            <a:endParaRPr lang="en-US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790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1F249-8AB2-8888-E338-2D75D3D37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26282D-5584-8472-5C15-8D5C93012D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38549" y="-794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33710E-A2CF-175C-5F37-6BF2641C9A15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EDUCAR RAPAZES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41C35F-0BD6-FDAA-D384-5C38D3823FFA}"/>
              </a:ext>
            </a:extLst>
          </p:cNvPr>
          <p:cNvSpPr txBox="1"/>
          <p:nvPr/>
        </p:nvSpPr>
        <p:spPr>
          <a:xfrm>
            <a:off x="280035" y="312752"/>
            <a:ext cx="858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Preparar os rapazes para o serviço e para a eternidade</a:t>
            </a:r>
            <a:endParaRPr lang="en-US" sz="28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3F7A9B-7C94-0F4D-380B-7F1746293885}"/>
              </a:ext>
            </a:extLst>
          </p:cNvPr>
          <p:cNvSpPr txBox="1"/>
          <p:nvPr/>
        </p:nvSpPr>
        <p:spPr>
          <a:xfrm>
            <a:off x="816048" y="1382332"/>
            <a:ext cx="74432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Os filhos nascem para servir Cristo aqui e no Céu.  </a:t>
            </a:r>
          </a:p>
          <a:p>
            <a:pPr>
              <a:buClr>
                <a:srgbClr val="E18F39"/>
              </a:buClr>
            </a:pPr>
            <a:endParaRPr lang="pt-PT" sz="2400" dirty="0"/>
          </a:p>
          <a:p>
            <a:pPr>
              <a:buClr>
                <a:srgbClr val="E18F39"/>
              </a:buClr>
            </a:pPr>
            <a:r>
              <a:rPr lang="pt-PT" sz="2400" dirty="0"/>
              <a:t>Tal como Moisés disse perante o Faraó, não se espera que nenhum membro da família fique para trás: “Iremos com os nossos jovens e os nossos velhos; iremos com os nossos filhos e as nossas filhas.” Êxodo 10: 9</a:t>
            </a:r>
          </a:p>
          <a:p>
            <a:pPr>
              <a:buClr>
                <a:srgbClr val="E18F39"/>
              </a:buClr>
            </a:pPr>
            <a:endParaRPr lang="pt-PT" sz="2400" dirty="0"/>
          </a:p>
          <a:p>
            <a:pPr marL="342900" indent="-34290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O lar é o terreno de preparação para a vida eterna.</a:t>
            </a:r>
          </a:p>
          <a:p>
            <a:pPr marL="342900" indent="-34290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342900" indent="-34290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Antes de o evangelho ser pregado em qualquer lugar, ele deve ser ouvido primeiro nos lares dos cristãos.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3678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D184D-31C0-C8A4-62D7-24C20876D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C70695-00F6-D66B-B64D-B57AF3DD42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5A4D68-14CF-0045-89FE-38F58288B1D4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EDUCAR RAPAZES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DF39BE-EDDC-0973-8D6E-875C52EE9227}"/>
              </a:ext>
            </a:extLst>
          </p:cNvPr>
          <p:cNvSpPr txBox="1"/>
          <p:nvPr/>
        </p:nvSpPr>
        <p:spPr>
          <a:xfrm>
            <a:off x="560070" y="317323"/>
            <a:ext cx="6750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O lar é um terreno de preparação para a vida eterna</a:t>
            </a:r>
            <a:endParaRPr lang="en-US" sz="2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0C2BA-1C70-0F82-9078-AC270A16C39F}"/>
              </a:ext>
            </a:extLst>
          </p:cNvPr>
          <p:cNvSpPr txBox="1"/>
          <p:nvPr/>
        </p:nvSpPr>
        <p:spPr>
          <a:xfrm>
            <a:off x="846187" y="1228397"/>
            <a:ext cx="74432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pt-PT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Ellen White escreveu:</a:t>
            </a:r>
          </a:p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pt-PT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“Enquanto estão aqui na Terra, as crianças precisam de ter as suas necessidades físicas atendidas, precisam de educação e de uma vida bem sucedida. Embora estas sejam boas dádivas para os nossos filhos, lembremos-lhes que não devem perder o foco e ficar presos às coisas desta vida à custa da vida eterna. Os interesses eternos dependem do rumo que os nossos filhos tomam nesta vida, e os pais devem empenhar-se em dar-lhes lições corretas desde a infância. Esse é um trabalho que tem sido grandemente negligenciado por muitos pais, e é um trabalho no qual o Senhor gostaria que fossem feitas reformas decididas. Ele deseja que nossos filhos sejam treinados para prestar obediência a todas as Suas exigências.” </a:t>
            </a:r>
          </a:p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pt-PT" sz="20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Manuscript</a:t>
            </a:r>
            <a:r>
              <a:rPr lang="pt-PT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PT" sz="20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Releases</a:t>
            </a:r>
            <a:r>
              <a:rPr lang="pt-PT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vol.10, p. 101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7671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D7907-F376-E0A3-70CD-7E13A1BB8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BB47A8-1A10-839E-6F6C-5CDAA6DA26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6524C9-9C23-728C-9765-10BF485F4AB9}"/>
              </a:ext>
            </a:extLst>
          </p:cNvPr>
          <p:cNvSpPr/>
          <p:nvPr/>
        </p:nvSpPr>
        <p:spPr>
          <a:xfrm>
            <a:off x="225322" y="2206986"/>
            <a:ext cx="6252210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600" dirty="0">
                <a:solidFill>
                  <a:srgbClr val="FDA400"/>
                </a:solidFill>
                <a:latin typeface="Avenir Next Condensed" panose="020B0506020202020204" pitchFamily="34" charset="0"/>
              </a:rPr>
              <a:t>EDUCAR RAPAZES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B679CA-4853-1563-A034-5344BE343156}"/>
              </a:ext>
            </a:extLst>
          </p:cNvPr>
          <p:cNvSpPr txBox="1"/>
          <p:nvPr/>
        </p:nvSpPr>
        <p:spPr>
          <a:xfrm>
            <a:off x="225322" y="2545540"/>
            <a:ext cx="4536170" cy="175432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pt-PT" sz="5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Atividade </a:t>
            </a:r>
          </a:p>
          <a:p>
            <a:r>
              <a:rPr lang="pt-PT" sz="5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de Grupo</a:t>
            </a:r>
            <a:endParaRPr lang="pt-PT" sz="2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07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EDUCAR RAPAZES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Declaração de Propósito</a:t>
            </a:r>
            <a:endParaRPr lang="pt-PT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747463" y="1281374"/>
            <a:ext cx="7749778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800" dirty="0"/>
              <a:t>Preparar os filhos para uma vida independente e correta.</a:t>
            </a:r>
          </a:p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800" dirty="0"/>
              <a:t>Ajudar os rapazes a tornarem-se embaixadores de Cristo.</a:t>
            </a:r>
          </a:p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800" dirty="0"/>
              <a:t>Equipá-los para a família, a igreja e a sociedade.</a:t>
            </a:r>
          </a:p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800" dirty="0"/>
              <a:t>Passar a eternidade com a família.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7264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EDUCAR RAPAZES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947955" y="1740515"/>
            <a:ext cx="7451314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E18F39"/>
              </a:buClr>
            </a:pPr>
            <a:r>
              <a:rPr lang="pt-PT" sz="4000" b="1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Discutir as expectativas expressas na palavra de Deus e explorar a realidade atual dos lares.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11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2BA9D-7C52-268F-5A94-39F80B729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2DF788-BA58-DEF5-1A55-60FC846904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80AE38-9BED-0CB1-63C4-EDBC553666E5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EDUCAR RAPAZES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A7C263-D4CD-8B0D-07C2-866F31435010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bg1"/>
                </a:solidFill>
              </a:rPr>
              <a:t>O papel da Igreja na educação</a:t>
            </a:r>
            <a:endParaRPr lang="en-US" sz="36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9A8122-9921-F469-E086-84C9E4E2ADF6}"/>
              </a:ext>
            </a:extLst>
          </p:cNvPr>
          <p:cNvSpPr txBox="1"/>
          <p:nvPr/>
        </p:nvSpPr>
        <p:spPr>
          <a:xfrm>
            <a:off x="816048" y="1382332"/>
            <a:ext cx="744321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8F39"/>
              </a:buClr>
            </a:pPr>
            <a:endParaRPr lang="en-US" sz="8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800" dirty="0"/>
              <a:t>O mandato divino da Igreja para cuidar das crianças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pt-PT" sz="28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800" dirty="0"/>
              <a:t>Ministérios da igreja: Escola Sabatina, Jovens, Educação Adventista, Ministérios da Família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pt-PT" sz="28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800" dirty="0"/>
              <a:t>Ellen White: Importância da educação baseada nas Escrituras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9840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11DF7-03ED-423A-CB3B-F9C54FB27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DC94DB-91DE-7D19-EA0C-CE4A7A7085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794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AA01BA-9DFD-D9BE-8D06-F33BC336B702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EDUCAR RAPAZES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B3AD89-983A-320C-D0EA-1B8625162917}"/>
              </a:ext>
            </a:extLst>
          </p:cNvPr>
          <p:cNvSpPr txBox="1"/>
          <p:nvPr/>
        </p:nvSpPr>
        <p:spPr>
          <a:xfrm>
            <a:off x="549185" y="250771"/>
            <a:ext cx="6750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>
                <a:solidFill>
                  <a:schemeClr val="bg1"/>
                </a:solidFill>
              </a:rPr>
              <a:t>O papel da Igreja na educação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F70CA9-7B8B-2FC4-6ED7-7F77931E8797}"/>
              </a:ext>
            </a:extLst>
          </p:cNvPr>
          <p:cNvSpPr txBox="1"/>
          <p:nvPr/>
        </p:nvSpPr>
        <p:spPr>
          <a:xfrm>
            <a:off x="810013" y="980819"/>
            <a:ext cx="752397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8F39"/>
              </a:buClr>
            </a:pPr>
            <a:endParaRPr lang="en-US" sz="2400" dirty="0"/>
          </a:p>
          <a:p>
            <a:pPr marL="457200" marR="0">
              <a:spcBef>
                <a:spcPts val="0"/>
              </a:spcBef>
              <a:spcAft>
                <a:spcPts val="1200"/>
              </a:spcAft>
            </a:pPr>
            <a:r>
              <a:rPr lang="pt-PT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“Ao planear a educação dos seus filhos fora de casa, os pais devem compreender que já não é seguro enviá-los para a escola pública e devem esforçar-se por enviá-los para escolas onde obtenham uma educação baseada num fundamento bíblico. Sobre todo o pai cristão repousa a solene obrigação de dar a seus filhos uma educação que os leve a adquirir um conhecimento do Senhor e a tornarem-se participantes da natureza divina pela obediência à vontade e caminho de Deus.”</a:t>
            </a:r>
          </a:p>
          <a:p>
            <a:pPr marL="457200" marR="0">
              <a:spcBef>
                <a:spcPts val="0"/>
              </a:spcBef>
              <a:spcAft>
                <a:spcPts val="1200"/>
              </a:spcAft>
            </a:pPr>
            <a:r>
              <a:rPr lang="pt-PT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Orientação da Criança, 304.1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73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573B1-CE40-AF15-4224-F25F8D91F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C8D4D8-85B9-F985-22E2-E42834B84F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794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52112B-27F1-C479-8800-3C16118A7534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EDUCAR RAPAZES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35EC27-B6B8-7CFF-FB91-0A5FF651A5E2}"/>
              </a:ext>
            </a:extLst>
          </p:cNvPr>
          <p:cNvSpPr txBox="1"/>
          <p:nvPr/>
        </p:nvSpPr>
        <p:spPr>
          <a:xfrm>
            <a:off x="560070" y="320191"/>
            <a:ext cx="8446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Ajudar os rapazes a encontrar a sua bússola moral</a:t>
            </a:r>
            <a:endParaRPr lang="en-US" sz="28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A2EF57-1F93-0149-5164-7FB6A12334E3}"/>
              </a:ext>
            </a:extLst>
          </p:cNvPr>
          <p:cNvSpPr txBox="1"/>
          <p:nvPr/>
        </p:nvSpPr>
        <p:spPr>
          <a:xfrm>
            <a:off x="1013860" y="883781"/>
            <a:ext cx="70295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8F39"/>
              </a:buClr>
            </a:pPr>
            <a:endParaRPr lang="en-US" sz="24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A adolescência é uma altura de clarificação de valores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Papel dos pais na definição de limites e na orientação moral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Exemplo de José e dos rapazes hebreus: defender a verdade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Ellen White: O mundo precisa de homens de forte carácter moral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4339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FEA70-E6D7-59ED-2B85-A411041C6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2332A8-CDA8-ED36-C13D-DC0218EA74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-794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C9EB34-C7C0-3F5B-00A6-2AA54F7B8153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EDUCAR RAPAZES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4B46AE-996C-91A0-F0AA-1AF5B463BA1B}"/>
              </a:ext>
            </a:extLst>
          </p:cNvPr>
          <p:cNvSpPr txBox="1"/>
          <p:nvPr/>
        </p:nvSpPr>
        <p:spPr>
          <a:xfrm>
            <a:off x="560070" y="317323"/>
            <a:ext cx="7773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Ajudar os rapazes a encontrar a sua bússola moral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1C2290-D907-3E32-7C81-0D9BF07F74CB}"/>
              </a:ext>
            </a:extLst>
          </p:cNvPr>
          <p:cNvSpPr txBox="1"/>
          <p:nvPr/>
        </p:nvSpPr>
        <p:spPr>
          <a:xfrm>
            <a:off x="810013" y="1454154"/>
            <a:ext cx="752397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8F39"/>
              </a:buClr>
            </a:pPr>
            <a:endParaRPr lang="en-US" sz="2400" dirty="0"/>
          </a:p>
          <a:p>
            <a:pPr>
              <a:buClr>
                <a:srgbClr val="E18F39"/>
              </a:buClr>
            </a:pPr>
            <a:r>
              <a:rPr lang="pt-PT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Ellen White exclama:</a:t>
            </a:r>
          </a:p>
          <a:p>
            <a:pPr>
              <a:buClr>
                <a:srgbClr val="E18F39"/>
              </a:buClr>
            </a:pPr>
            <a:endParaRPr lang="pt-PT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buClr>
                <a:srgbClr val="E18F39"/>
              </a:buClr>
            </a:pPr>
            <a:r>
              <a:rPr lang="pt-PT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“Os jovens devem começar cedo a cultivar hábitos corretos de pensamento. Devemos disciplinar a mente para pensar num canal saudável e não permitir que ela se detenha em coisas que são más.”</a:t>
            </a:r>
          </a:p>
          <a:p>
            <a:pPr>
              <a:buClr>
                <a:srgbClr val="E18F39"/>
              </a:buClr>
            </a:pPr>
            <a:endParaRPr lang="pt-PT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r">
              <a:buClr>
                <a:srgbClr val="E18F39"/>
              </a:buClr>
            </a:pPr>
            <a:r>
              <a:rPr lang="pt-P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Mente Caráter e Personalidade (vol. 2), p. 657.1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7414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D896E-65F0-CDAA-E544-CADC0429E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E00893-7963-1592-2B4E-689E436F06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EDCC9E3-6702-0193-3418-355B0068A4F1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EDUCAR RAPAZES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3AA5CA-85F1-8C02-1245-76E45C29A1F5}"/>
              </a:ext>
            </a:extLst>
          </p:cNvPr>
          <p:cNvSpPr txBox="1"/>
          <p:nvPr/>
        </p:nvSpPr>
        <p:spPr>
          <a:xfrm>
            <a:off x="560069" y="317323"/>
            <a:ext cx="7769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Ajudar os rapazes a encontrar a sua bússola moral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DC79C3-307C-F11F-2462-EDFF80C73EA3}"/>
              </a:ext>
            </a:extLst>
          </p:cNvPr>
          <p:cNvSpPr txBox="1"/>
          <p:nvPr/>
        </p:nvSpPr>
        <p:spPr>
          <a:xfrm>
            <a:off x="805808" y="1277653"/>
            <a:ext cx="752397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8F39"/>
              </a:buClr>
            </a:pPr>
            <a:r>
              <a:rPr lang="pt-PT" sz="2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melhor exemplo de uma bússola moral bem estabelecida é visto na vida de José e também na dos três Rapazes Hebreus. Eles viveram as palavras que Ellen White descreve nesta declaração:</a:t>
            </a:r>
          </a:p>
          <a:p>
            <a:pPr>
              <a:buClr>
                <a:srgbClr val="E18F39"/>
              </a:buClr>
            </a:pPr>
            <a:endParaRPr lang="pt-PT" sz="2400" kern="1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Clr>
                <a:srgbClr val="E18F39"/>
              </a:buClr>
            </a:pPr>
            <a:r>
              <a:rPr lang="pt-PT" sz="2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“A maior necessidade do mundo é a de homens - homens que não serão comprados nem vendidos, homens que no íntimo de sua alma são verdadeiros e honestos, homens que não temem chamar o pecado pelo seu justo nome, homens cuja consciência é tão fiel ao dever como a agulha ao polo, homens que defenderão o direito ainda que caiam os céus.”</a:t>
            </a:r>
          </a:p>
          <a:p>
            <a:pPr algn="r">
              <a:buClr>
                <a:srgbClr val="E18F39"/>
              </a:buClr>
            </a:pPr>
            <a:r>
              <a:rPr lang="pt-PT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Educação, p. 46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540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45ED0-B35D-0373-B041-EEAB09D55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7636EF-9B60-E7DA-727A-2DFDB40EFC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2815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ED586EC-F49B-09E4-E9E1-AB418DC19C3F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EDUCAR RAPAZES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DF8DF5-C389-9215-7096-39FFAC4A2192}"/>
              </a:ext>
            </a:extLst>
          </p:cNvPr>
          <p:cNvSpPr txBox="1"/>
          <p:nvPr/>
        </p:nvSpPr>
        <p:spPr>
          <a:xfrm>
            <a:off x="549184" y="238291"/>
            <a:ext cx="6750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>
                <a:solidFill>
                  <a:schemeClr val="bg1"/>
                </a:solidFill>
              </a:rPr>
              <a:t>Obstáculos à educação</a:t>
            </a:r>
            <a:endParaRPr lang="pt-PT" sz="36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85B470-1694-C44F-4B2F-D5C28E856A17}"/>
              </a:ext>
            </a:extLst>
          </p:cNvPr>
          <p:cNvSpPr txBox="1"/>
          <p:nvPr/>
        </p:nvSpPr>
        <p:spPr>
          <a:xfrm>
            <a:off x="1057466" y="1443444"/>
            <a:ext cx="70290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3600" dirty="0"/>
              <a:t>O Grande Conflito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3600" dirty="0"/>
              <a:t>Maturação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3600" dirty="0"/>
              <a:t>Influência das redes sociais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3600" dirty="0"/>
              <a:t>Pressão dos colegas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3600" dirty="0"/>
              <a:t>Desafios para os pais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3600" dirty="0"/>
              <a:t>Pressão dos pares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3600" dirty="0"/>
              <a:t>Conflito conjugal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5797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8B57F-4414-B31F-8FC4-61A7EA525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4B6A17-3F61-0C37-F900-35BDD092ED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FAB21A-F19E-78C8-98AC-8E8C8A338A22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EDUCAR RAPAZES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5DE568-ACA8-9ECE-AC40-D8497D411D7B}"/>
              </a:ext>
            </a:extLst>
          </p:cNvPr>
          <p:cNvSpPr txBox="1"/>
          <p:nvPr/>
        </p:nvSpPr>
        <p:spPr>
          <a:xfrm>
            <a:off x="549184" y="22909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8F39"/>
              </a:buClr>
            </a:pPr>
            <a:r>
              <a:rPr lang="pt-PT" sz="3600" b="1" dirty="0">
                <a:solidFill>
                  <a:schemeClr val="bg1"/>
                </a:solidFill>
              </a:rPr>
              <a:t>Promessas de Deus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FC8417-FC9C-5544-F955-E0262C397725}"/>
              </a:ext>
            </a:extLst>
          </p:cNvPr>
          <p:cNvSpPr txBox="1"/>
          <p:nvPr/>
        </p:nvSpPr>
        <p:spPr>
          <a:xfrm>
            <a:off x="742989" y="1376621"/>
            <a:ext cx="76496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8F39"/>
              </a:buClr>
            </a:pPr>
            <a:r>
              <a:rPr lang="pt-PT" sz="2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Independentemente da forma como estes obstáculos são introduzidos no processo da educação, todos eles podem ameaçar o seu exercício.</a:t>
            </a:r>
          </a:p>
          <a:p>
            <a:pPr>
              <a:buClr>
                <a:srgbClr val="E18F39"/>
              </a:buClr>
            </a:pPr>
            <a:endParaRPr lang="pt-PT" sz="2800" kern="1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Clr>
                <a:srgbClr val="E18F39"/>
              </a:buClr>
            </a:pPr>
            <a:r>
              <a:rPr lang="pt-PT" sz="2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boa notícia é que a palavra de Deus está cheia de promessas para encorajar os pais na sua jornada, tais como:</a:t>
            </a:r>
          </a:p>
          <a:p>
            <a:pPr marL="342900" indent="-34290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Filipenses 1:6, 4: 6-7</a:t>
            </a:r>
          </a:p>
          <a:p>
            <a:pPr marL="342900" indent="-34290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Provérbios 22:6</a:t>
            </a:r>
          </a:p>
          <a:p>
            <a:pPr marL="342900" indent="-34290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Isaías 54: 13</a:t>
            </a:r>
          </a:p>
          <a:p>
            <a:pPr algn="r">
              <a:buClr>
                <a:srgbClr val="E18F39"/>
              </a:buClr>
            </a:pPr>
            <a:r>
              <a:rPr lang="pt-PT" sz="2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Deus é fiel a todas as Suas promessas!</a:t>
            </a:r>
            <a:endParaRPr lang="en-US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15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B710B-7EBB-64DB-AF97-6D6467E64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1CD216-33F9-6114-65C4-19453F6D48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-794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6F0925-2089-9568-544A-6A6B72DA4AE2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EDUCAR RAPAZES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B059F5-8736-5D38-EC6D-FD85A1354CE0}"/>
              </a:ext>
            </a:extLst>
          </p:cNvPr>
          <p:cNvSpPr txBox="1"/>
          <p:nvPr/>
        </p:nvSpPr>
        <p:spPr>
          <a:xfrm>
            <a:off x="538299" y="225035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8F39"/>
              </a:buClr>
            </a:pPr>
            <a:r>
              <a:rPr lang="pt-PT" sz="3600" b="1" dirty="0">
                <a:solidFill>
                  <a:schemeClr val="bg1"/>
                </a:solidFill>
              </a:rPr>
              <a:t>A graça de Deus na educação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38550D-552B-245F-703A-5F169AF81A0C}"/>
              </a:ext>
            </a:extLst>
          </p:cNvPr>
          <p:cNvSpPr txBox="1"/>
          <p:nvPr/>
        </p:nvSpPr>
        <p:spPr>
          <a:xfrm>
            <a:off x="749430" y="1345297"/>
            <a:ext cx="77478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8F39"/>
              </a:buClr>
            </a:pPr>
            <a:endParaRPr lang="en-US" sz="2800" kern="1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800" dirty="0"/>
              <a:t>Ser pai ou mãe é um desafio, mas a graça de Deus é suficiente - 2 Coríntios 12:9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pt-PT" sz="28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800" dirty="0"/>
              <a:t>Os pais podem falhar, mas Deus nunca falha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pt-PT" sz="28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800" dirty="0"/>
              <a:t>Deus pode restaurar relacionamentos e guiar filhos rebeldes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7422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30503-EE0A-494A-D591-48FD9379C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8D46D8-AEBB-317A-54FC-73990F19FA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-794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6BE19B-DAD6-447B-84E9-2BB094CAA14E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EDUCAR RAPAZES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7ED761-27DC-F747-BDCF-BB8BC1564B95}"/>
              </a:ext>
            </a:extLst>
          </p:cNvPr>
          <p:cNvSpPr txBox="1"/>
          <p:nvPr/>
        </p:nvSpPr>
        <p:spPr>
          <a:xfrm>
            <a:off x="560070" y="225035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8F39"/>
              </a:buClr>
            </a:pPr>
            <a:r>
              <a:rPr lang="pt-PT" sz="3600" b="1" dirty="0">
                <a:solidFill>
                  <a:schemeClr val="bg1"/>
                </a:solidFill>
              </a:rPr>
              <a:t>O papel do homem no lar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9A2D8D-2022-1837-AE99-F3FCB419FFDE}"/>
              </a:ext>
            </a:extLst>
          </p:cNvPr>
          <p:cNvSpPr txBox="1"/>
          <p:nvPr/>
        </p:nvSpPr>
        <p:spPr>
          <a:xfrm>
            <a:off x="693889" y="1321812"/>
            <a:ext cx="774781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8F39"/>
              </a:buClr>
            </a:pPr>
            <a:endParaRPr lang="en-US" sz="2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800" dirty="0"/>
              <a:t>Mandato bíblico para os homens liderarem as suas famílias  Efésios 5:23; Jó 1:4-7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pt-PT" sz="28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800" dirty="0"/>
              <a:t>A preparação para a paternidade e o sacerdócio começa na infância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pt-PT" sz="28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800" dirty="0"/>
              <a:t>Os homens cristãos devem ser modelos de liderança e fé nos seus lares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887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7B061-47DE-1DA6-5C6D-E7411E28D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A0BEE5-958B-19FE-4E31-4A30B6B26E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DF97BB-9694-BA88-92AD-C6E29B6651D5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EDUCAR RAPAZES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26A428-65DF-5BEB-003B-4D48EC513287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Introdução</a:t>
            </a:r>
            <a:endParaRPr lang="pt-PT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5E98A-C468-4793-82BB-E42AE71DECEA}"/>
              </a:ext>
            </a:extLst>
          </p:cNvPr>
          <p:cNvSpPr txBox="1"/>
          <p:nvPr/>
        </p:nvSpPr>
        <p:spPr>
          <a:xfrm>
            <a:off x="679121" y="1613375"/>
            <a:ext cx="7818120" cy="363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600" dirty="0"/>
              <a:t>Parentalidade: Privilégio e responsabilidade</a:t>
            </a:r>
          </a:p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600" dirty="0"/>
              <a:t>Os pais cristãos enfrentam o secularismo e os desafios culturais (</a:t>
            </a:r>
            <a:r>
              <a:rPr lang="pt-PT" sz="2600" dirty="0" err="1"/>
              <a:t>Chatmon</a:t>
            </a:r>
            <a:r>
              <a:rPr lang="pt-PT" sz="2600" dirty="0"/>
              <a:t>, 2024)</a:t>
            </a:r>
          </a:p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600" dirty="0"/>
              <a:t>Ajudar as crianças a desenvolver uma bússola moral para a vida</a:t>
            </a:r>
          </a:p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600" dirty="0"/>
              <a:t>A parentalidade é difícil mas essencial (</a:t>
            </a:r>
            <a:r>
              <a:rPr lang="pt-PT" sz="2600" dirty="0" err="1"/>
              <a:t>Challis</a:t>
            </a:r>
            <a:r>
              <a:rPr lang="pt-PT" sz="2600" dirty="0"/>
              <a:t>, 2018)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14997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DA5FC-DFF9-DCF5-E07D-C5566E67B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A6BC22-3927-C4EA-1425-FF585C47C0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BC1BFE-1E40-FC3E-DF06-C9089221A23D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>
                <a:solidFill>
                  <a:srgbClr val="7030A0"/>
                </a:solidFill>
                <a:latin typeface="Avenir Next Condensed" panose="020B0506020202020204" pitchFamily="34" charset="0"/>
              </a:rPr>
              <a:t>EDUCAR RAPAZES</a:t>
            </a:r>
            <a:endParaRPr lang="en-US" sz="900" dirty="0">
              <a:solidFill>
                <a:srgbClr val="7030A0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CE2AE0-91D0-9C54-BAF0-64AAFF270CED}"/>
              </a:ext>
            </a:extLst>
          </p:cNvPr>
          <p:cNvSpPr txBox="1"/>
          <p:nvPr/>
        </p:nvSpPr>
        <p:spPr>
          <a:xfrm>
            <a:off x="549184" y="225035"/>
            <a:ext cx="6750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8F39"/>
              </a:buClr>
            </a:pPr>
            <a:r>
              <a:rPr lang="pt-PT" sz="4000" b="1" dirty="0">
                <a:solidFill>
                  <a:schemeClr val="bg1"/>
                </a:solidFill>
              </a:rPr>
              <a:t>Conclusão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5ED053-65F7-0B5B-B53B-A6ABC95E940F}"/>
              </a:ext>
            </a:extLst>
          </p:cNvPr>
          <p:cNvSpPr txBox="1"/>
          <p:nvPr/>
        </p:nvSpPr>
        <p:spPr>
          <a:xfrm>
            <a:off x="618383" y="578978"/>
            <a:ext cx="789882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3200" dirty="0"/>
              <a:t>Ser pai ou mãe é uma responsabilidade dada por Deus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pt-PT" sz="3200" dirty="0"/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3200" dirty="0"/>
              <a:t>Os rapazes precisam de uma preparação intencional para a masculinidade e a liderança espiritual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pt-PT" sz="3200" dirty="0"/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3200" dirty="0"/>
              <a:t>Um rapaz bem preparado com uma forte bússola moral fortalece as famílias e a sociedade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3030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33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D64EB-FD06-0971-38C3-1B5DA8863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BEBE62-E811-07A4-34D4-D4087DCB6C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6896AE-262E-B989-98AF-625B36E48EE5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EDUCAR RAPAZES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B0F9B-26E4-6B1D-6640-BB65E8D9C8F5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venir Next Condensed" panose="020B0506020202020204" pitchFamily="34" charset="0"/>
              </a:rPr>
              <a:t>Introdução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F2E932-48B2-0A3D-2859-F09A57032EE3}"/>
              </a:ext>
            </a:extLst>
          </p:cNvPr>
          <p:cNvSpPr txBox="1"/>
          <p:nvPr/>
        </p:nvSpPr>
        <p:spPr>
          <a:xfrm>
            <a:off x="647595" y="1222712"/>
            <a:ext cx="784880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pt-PT" sz="21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Terence </a:t>
            </a:r>
            <a:r>
              <a:rPr lang="pt-PT" sz="2100" b="1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Chatmon</a:t>
            </a:r>
            <a:r>
              <a:rPr lang="pt-PT" sz="21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(2024) tem o seguinte a dizer sobre a parentalidade</a:t>
            </a:r>
          </a:p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pt-PT" sz="22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"Um dos principais desafios que os pais cristãos enfrentam é a influência generalizada do secularismo e do relativismo cultural. Num mundo onde os valores cristãos tradicionais são cada vez mais marginalizados ou mesmo vilipendiados, os pais podem ter dificuldade em incutir e reforçar esses valores nos seus filhos. A cultura secular promove frequentemente mensagens que entram em conflito com os ensinamentos cristãos sobre questões como o casamento, a sexualidade e a santidade da vida. Consequentemente, os pais devem contrariar proactivamente estas mensagens, equipando os seus filhos com uma sólida compreensão dos princípios bíblicos e ajudando-os a desenvolver capacidades de pensamento crítico para discernir a verdade da falsidade."</a:t>
            </a:r>
            <a:endParaRPr lang="en-US" sz="22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04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59E1E-3178-E103-3035-9469E6F18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9EFE27-DF2A-4C95-6A7C-DF6EB1D879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44372B1-C877-B703-3AF4-9AE3FF255BDC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EDUCAR RAPAZES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B1FA4D-40DB-6A80-72A7-A641F19AF59A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Introdução</a:t>
            </a:r>
            <a:endParaRPr lang="pt-PT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872E1D-25D7-35E6-5AB9-FA450E4515BD}"/>
              </a:ext>
            </a:extLst>
          </p:cNvPr>
          <p:cNvSpPr txBox="1"/>
          <p:nvPr/>
        </p:nvSpPr>
        <p:spPr>
          <a:xfrm>
            <a:off x="846343" y="1251458"/>
            <a:ext cx="745131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pt-PT" sz="2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Este mundo não é o nosso lar; Deus preparou um lar melhor para todos os Seus filhos fiéis.</a:t>
            </a:r>
          </a:p>
          <a:p>
            <a:pPr marL="457200" marR="0" indent="-457200">
              <a:spcBef>
                <a:spcPts val="0"/>
              </a:spcBef>
              <a:spcAft>
                <a:spcPts val="1200"/>
              </a:spcAft>
              <a:buClr>
                <a:srgbClr val="FDA400"/>
              </a:buClr>
              <a:buFont typeface="Arial" panose="020B0604020202020204" pitchFamily="34" charset="0"/>
              <a:buChar char="•"/>
            </a:pPr>
            <a:r>
              <a:rPr lang="pt-PT" sz="2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João 14:1-3, 2 Pedro 3:12-13</a:t>
            </a:r>
          </a:p>
          <a:p>
            <a:pPr marR="0">
              <a:spcBef>
                <a:spcPts val="0"/>
              </a:spcBef>
              <a:spcAft>
                <a:spcPts val="1200"/>
              </a:spcAft>
              <a:buClr>
                <a:srgbClr val="FDA400"/>
              </a:buClr>
            </a:pPr>
            <a:r>
              <a:rPr lang="pt-PT" sz="2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"Ser pai é difícil. Um dos nossos maiores desafios é criar filhos que sejam capazes de existir neste mundo sem serem deste mundo... por isso, como pais, queremos proteger os nossos filhos, mas também tentamos criá-los para que possam existir e prosperar neste mundo confuso."</a:t>
            </a:r>
            <a:r>
              <a:rPr lang="en-US" sz="2600" i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800" i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 Challis (2018)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006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AC3CC-189A-EE53-0B29-19BD38190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80AEEE-37F9-C11A-8818-EBF89892ED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A4B689-E860-8E27-5B1E-A1FD510244AF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EDUCAR RAPAZES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7E037B-03BF-5EE1-E95A-2191326478EE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Introdução</a:t>
            </a:r>
            <a:endParaRPr lang="pt-PT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1ED844-832A-3739-B9F3-31E27117E713}"/>
              </a:ext>
            </a:extLst>
          </p:cNvPr>
          <p:cNvSpPr txBox="1"/>
          <p:nvPr/>
        </p:nvSpPr>
        <p:spPr>
          <a:xfrm>
            <a:off x="846343" y="1251458"/>
            <a:ext cx="745131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pt-PT" sz="2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Referindo-se à responsabilidade dos pais, Ellen G. White enfatiza;</a:t>
            </a:r>
            <a:endParaRPr lang="pt-PT" sz="2800" kern="1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pt-PT" sz="2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"O mundo está cheio de laços para os pés dos jovens. Multidões são atraídas por uma vida de prazeres egoístas e sensuais.  Não podem discernir os perigos ocultos ou o temeroso fim do caminho que lhes parece ser o caminho da felicidade."  </a:t>
            </a:r>
          </a:p>
          <a:p>
            <a:pPr marL="0" marR="0" algn="r">
              <a:spcBef>
                <a:spcPts val="0"/>
              </a:spcBef>
              <a:spcAft>
                <a:spcPts val="1200"/>
              </a:spcAft>
            </a:pPr>
            <a:r>
              <a:rPr lang="pt-PT" sz="2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Ciência do Bom Viver, p. 185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78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322" y="2206986"/>
            <a:ext cx="6252210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pt-PT" sz="1600" dirty="0">
                <a:solidFill>
                  <a:srgbClr val="FDA400"/>
                </a:solidFill>
                <a:latin typeface="Avenir Next Condensed" panose="020B0506020202020204" pitchFamily="34" charset="0"/>
              </a:rPr>
              <a:t>Educar Rapazes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225322" y="2545540"/>
            <a:ext cx="4536170" cy="175432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pt-PT" sz="5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Atividade </a:t>
            </a:r>
          </a:p>
          <a:p>
            <a:r>
              <a:rPr lang="pt-PT" sz="5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De Grupo</a:t>
            </a:r>
            <a:endParaRPr lang="pt-PT" sz="2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25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1814A-830E-A565-3256-94E997DF8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D37174-9760-5464-0759-EB47E5E59D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8AABBB-9AB2-F5AF-D2EE-87876B33B374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EDUCAR RAPAZES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9C3E4F-8C0F-40C9-FE79-E08EDCF297A4}"/>
              </a:ext>
            </a:extLst>
          </p:cNvPr>
          <p:cNvSpPr txBox="1"/>
          <p:nvPr/>
        </p:nvSpPr>
        <p:spPr>
          <a:xfrm>
            <a:off x="846343" y="2045544"/>
            <a:ext cx="7451314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E18F39"/>
              </a:buClr>
            </a:pPr>
            <a:r>
              <a:rPr lang="pt-PT" sz="4000" b="1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Partilhar exemplos dos valores de Deus comparados com os valores do mundo.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1516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E89FB-09B3-6F6F-DBC1-E7E7172B4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1D4C26-F8BE-765D-F2A7-5D524B9D03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35433A-06E5-3E2C-2825-32AB416E12DD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EDUCAR RAPAZES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8C799E-A1B2-7698-D799-3648B9B5FD0E}"/>
              </a:ext>
            </a:extLst>
          </p:cNvPr>
          <p:cNvSpPr txBox="1"/>
          <p:nvPr/>
        </p:nvSpPr>
        <p:spPr>
          <a:xfrm>
            <a:off x="560070" y="233748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Porque nos focamos nos rapazes?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AD795E-19C4-0224-013B-E2BA2F954BA6}"/>
              </a:ext>
            </a:extLst>
          </p:cNvPr>
          <p:cNvSpPr txBox="1"/>
          <p:nvPr/>
        </p:nvSpPr>
        <p:spPr>
          <a:xfrm>
            <a:off x="746551" y="1654969"/>
            <a:ext cx="76508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800" dirty="0"/>
              <a:t>Os rapazes enfrentam desafios únicos no mundo atual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800" dirty="0"/>
              <a:t>Importância de preparar os rapazes para a virilidade e a liderança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800" dirty="0"/>
              <a:t>A ênfase da sociedade na capacitação das raparigas tem deixado os rapazes negligenciados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800" dirty="0"/>
              <a:t>Os rapazes precisam de amor, proteção e cuidados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1272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7660</TotalTime>
  <Words>2067</Words>
  <Application>Microsoft Office PowerPoint</Application>
  <PresentationFormat>Apresentação no Ecrã (4:3)</PresentationFormat>
  <Paragraphs>184</Paragraphs>
  <Slides>31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31</vt:i4>
      </vt:variant>
    </vt:vector>
  </HeadingPairs>
  <TitlesOfParts>
    <vt:vector size="38" baseType="lpstr">
      <vt:lpstr>Arial</vt:lpstr>
      <vt:lpstr>Avenir Next Condensed</vt:lpstr>
      <vt:lpstr>Avenir Next Condensed Medium</vt:lpstr>
      <vt:lpstr>Calibri</vt:lpstr>
      <vt:lpstr>Cambria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GC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rosemay</dc:creator>
  <cp:lastModifiedBy>Raquel Silva</cp:lastModifiedBy>
  <cp:revision>41</cp:revision>
  <dcterms:created xsi:type="dcterms:W3CDTF">2015-08-17T22:20:08Z</dcterms:created>
  <dcterms:modified xsi:type="dcterms:W3CDTF">2025-01-15T11:06:35Z</dcterms:modified>
</cp:coreProperties>
</file>