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60" r:id="rId3"/>
    <p:sldId id="302" r:id="rId4"/>
    <p:sldId id="303" r:id="rId5"/>
    <p:sldId id="304" r:id="rId6"/>
    <p:sldId id="325" r:id="rId7"/>
    <p:sldId id="306" r:id="rId8"/>
    <p:sldId id="307" r:id="rId9"/>
    <p:sldId id="308" r:id="rId10"/>
    <p:sldId id="310" r:id="rId11"/>
    <p:sldId id="318" r:id="rId12"/>
    <p:sldId id="316" r:id="rId13"/>
    <p:sldId id="317" r:id="rId14"/>
    <p:sldId id="319" r:id="rId15"/>
    <p:sldId id="315" r:id="rId16"/>
    <p:sldId id="320" r:id="rId17"/>
    <p:sldId id="321" r:id="rId18"/>
    <p:sldId id="322" r:id="rId19"/>
    <p:sldId id="311" r:id="rId20"/>
    <p:sldId id="312" r:id="rId21"/>
    <p:sldId id="313" r:id="rId22"/>
    <p:sldId id="323" r:id="rId23"/>
    <p:sldId id="263" r:id="rId24"/>
    <p:sldId id="271" r:id="rId25"/>
    <p:sldId id="324" r:id="rId26"/>
    <p:sldId id="267" r:id="rId27"/>
    <p:sldId id="26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400"/>
    <a:srgbClr val="F7AA00"/>
    <a:srgbClr val="454B59"/>
    <a:srgbClr val="FDD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85"/>
    <p:restoredTop sz="94744"/>
  </p:normalViewPr>
  <p:slideViewPr>
    <p:cSldViewPr snapToGrid="0" snapToObjects="1">
      <p:cViewPr varScale="1">
        <p:scale>
          <a:sx n="56" d="100"/>
          <a:sy n="56" d="100"/>
        </p:scale>
        <p:origin x="100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FEC05-6604-984C-BC0C-5126241BF79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559D1-0F43-E249-A8F6-7C6E7A0EBC3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4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6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5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6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1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6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2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1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9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9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5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60444-D0A7-974E-B483-81E0C00C463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504" y="13906"/>
            <a:ext cx="9145504" cy="68536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31" y="2363039"/>
            <a:ext cx="6805419" cy="2992412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EXPLORAR A CRIAÇÃO</a:t>
            </a:r>
          </a:p>
          <a:p>
            <a:r>
              <a:rPr lang="en-US" sz="40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E A SEXUALIDADE HUMANA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32" y="6290296"/>
            <a:ext cx="774149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05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César De León,</a:t>
            </a:r>
            <a:r>
              <a:rPr lang="en-US" sz="10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PhD, </a:t>
            </a:r>
            <a:r>
              <a:rPr lang="pt-PT" sz="10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Terapeuta Licenciado em Casamento e Família e </a:t>
            </a:r>
            <a:r>
              <a:rPr lang="pt-PT" sz="1050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Carolann</a:t>
            </a:r>
            <a:r>
              <a:rPr lang="pt-PT" sz="10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León RN, MS em Casamento e Terapia Familiar, MAPM, são diretores do Departamento de Ministérios da Família da Divisão Norte-Americana dos Adventistas do Sétimo Dia</a:t>
            </a:r>
            <a:r>
              <a:rPr lang="en-US" sz="10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Columbia, Maryland, </a:t>
            </a:r>
            <a:r>
              <a:rPr lang="en-US" sz="105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</a:t>
            </a:r>
            <a:r>
              <a:rPr lang="en-US" sz="10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A.</a:t>
            </a:r>
            <a:endParaRPr lang="en-US" sz="105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731" y="592096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50" dirty="0" err="1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Apresentado</a:t>
            </a:r>
            <a:r>
              <a:rPr lang="en-US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 por: (</a:t>
            </a:r>
            <a:r>
              <a:rPr lang="en-US" spc="50" dirty="0" err="1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nome</a:t>
            </a:r>
            <a:r>
              <a:rPr lang="en-US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 </a:t>
            </a:r>
            <a:r>
              <a:rPr lang="en-US" spc="50" dirty="0" err="1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aqui</a:t>
            </a:r>
            <a:r>
              <a:rPr lang="en-US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4015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3093C-F138-FD3A-6B7C-550DE5217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45C4FC-BF0E-24ED-EF6C-88523ACB76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2BBA63-2C17-E068-42C3-6D4BA6338C5B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EXPLORING CREATION AND HUMAN SEXUALITY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361E79-ADE1-499E-F659-E3AE62C89DC3}"/>
              </a:ext>
            </a:extLst>
          </p:cNvPr>
          <p:cNvSpPr txBox="1"/>
          <p:nvPr/>
        </p:nvSpPr>
        <p:spPr>
          <a:xfrm>
            <a:off x="560070" y="317323"/>
            <a:ext cx="900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O PLANO DE DEUS PARA A SEXUALIDADE HUMANA</a:t>
            </a:r>
            <a:endParaRPr lang="en-US" sz="28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C5A404-2F6F-354A-A004-7193BAB9BAA9}"/>
              </a:ext>
            </a:extLst>
          </p:cNvPr>
          <p:cNvSpPr txBox="1"/>
          <p:nvPr/>
        </p:nvSpPr>
        <p:spPr>
          <a:xfrm>
            <a:off x="815578" y="874454"/>
            <a:ext cx="7505462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Clr>
                <a:schemeClr val="accent6"/>
              </a:buClr>
            </a:pPr>
            <a:r>
              <a:rPr lang="en-US" sz="18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8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 desígnio de Deus para expressar e experimentar a sexualidade ocorre dentro de um casamento monogâmico, mutuamente amoroso e centrado no outro, que desfruta de um vínculo emocional, espiritual e físico selado por um compromisso de aliança para toda a vida.</a:t>
            </a:r>
          </a:p>
          <a:p>
            <a:pPr marL="342900" marR="0" lvl="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pt-PT" sz="2800" kern="100" dirty="0">
              <a:solidFill>
                <a:srgbClr val="000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8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Fomos concebidos com uma capacidade inata de sentir excitação e prazer sexual no contexto de um relacionamento conjugal.</a:t>
            </a:r>
            <a:endParaRPr lang="en-US" sz="2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364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92C7F-EE9A-D492-B2E8-47F7C8B01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F8CE71-A6A0-87DB-B76F-30B9A0B0A8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709531-C5AC-CAF9-E600-BCD3341C99C4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EXPLORING CREATION AND HUMAN SEXUALITY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4F438A-78BD-CDED-3FFC-9C0B5338FA69}"/>
              </a:ext>
            </a:extLst>
          </p:cNvPr>
          <p:cNvSpPr txBox="1"/>
          <p:nvPr/>
        </p:nvSpPr>
        <p:spPr>
          <a:xfrm>
            <a:off x="560070" y="317323"/>
            <a:ext cx="8995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O PLANO DE DEUS PARA A SEXUALIDADE HUMANA</a:t>
            </a:r>
            <a:endParaRPr lang="en-US" sz="28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1C6524-CADD-F7CB-8420-898500C5A4E9}"/>
              </a:ext>
            </a:extLst>
          </p:cNvPr>
          <p:cNvSpPr txBox="1"/>
          <p:nvPr/>
        </p:nvSpPr>
        <p:spPr>
          <a:xfrm>
            <a:off x="754028" y="1157866"/>
            <a:ext cx="7635943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Clr>
                <a:schemeClr val="accent6"/>
              </a:buClr>
            </a:pPr>
            <a:r>
              <a:rPr lang="en-US" sz="18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Clr>
                <a:schemeClr val="accent6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2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projeto de Deus para nos expressarmos e experimentarmos como seres sexuais ocorre primeiro no contexto de uma família emocionalmente atenciosa e de confiança e, mais tarde no nosso desenvolvimento, numa relação matrimonial de amor e respeito mútuos.</a:t>
            </a:r>
          </a:p>
          <a:p>
            <a:pPr marL="342900" marR="0" lvl="0" indent="-342900">
              <a:buClr>
                <a:schemeClr val="accent6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pt-PT" sz="2800" kern="100" dirty="0">
              <a:solidFill>
                <a:srgbClr val="000000"/>
              </a:solidFill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Clr>
                <a:schemeClr val="accent6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“O casamento deve ser honrado por todos, e o leito conjugal deve ser mantido puro, pois Deus julgará o adúltero e todos os sexualmente imorais” (</a:t>
            </a:r>
            <a:r>
              <a:rPr lang="pt-PT" sz="2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Heb</a:t>
            </a:r>
            <a:r>
              <a:rPr lang="pt-PT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13:4).</a:t>
            </a:r>
            <a:endParaRPr lang="en-US" sz="24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66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A549F-05CD-4336-E676-FB5A7548F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2695E2-FD3F-2D8A-E1B8-F286CDAA41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ED9768-288E-4B64-96C8-A2C4CA1B9853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EXPLORING CREATION AND HUMAN SEXUALITY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9C0C93-236E-7607-6ACB-92133CB5896F}"/>
              </a:ext>
            </a:extLst>
          </p:cNvPr>
          <p:cNvSpPr txBox="1"/>
          <p:nvPr/>
        </p:nvSpPr>
        <p:spPr>
          <a:xfrm>
            <a:off x="560070" y="317323"/>
            <a:ext cx="8107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SEXUALIDADE APÓS A QUEDA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BDF8B-1935-BE81-EBF4-FAB818B50150}"/>
              </a:ext>
            </a:extLst>
          </p:cNvPr>
          <p:cNvSpPr txBox="1"/>
          <p:nvPr/>
        </p:nvSpPr>
        <p:spPr>
          <a:xfrm>
            <a:off x="686764" y="1139154"/>
            <a:ext cx="770285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buClr>
                <a:schemeClr val="accent6"/>
              </a:buClr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pt-PT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 relato bíblico não termina com a história da criação. Segue-se a queda. Do Génesis ao Novo Testamento, testemunhamos os efeitos da queda na sexualidade humana.</a:t>
            </a:r>
          </a:p>
          <a:p>
            <a:pPr marL="342900" marR="0" lvl="0" indent="-342900">
              <a:buClr>
                <a:schemeClr val="accent6"/>
              </a:buClr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endParaRPr lang="pt-PT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Clr>
                <a:schemeClr val="accent6"/>
              </a:buClr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pt-PT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 sexo despersonalizado, centrado no corpo, parece estar a sequestrar a sexualidade centrada na relação na nossa cultura atual.</a:t>
            </a:r>
          </a:p>
          <a:p>
            <a:pPr marL="342900" marR="0" lvl="0" indent="-342900">
              <a:buClr>
                <a:schemeClr val="accent6"/>
              </a:buClr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endParaRPr lang="pt-PT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Clr>
                <a:schemeClr val="accent6"/>
              </a:buClr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pt-PT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 interação entre atitudes e crenças sociais, estruturas culturais e fatores biológicos molda a sexualidade inautêntica inerente à nossa condição humana decaída (</a:t>
            </a:r>
            <a:r>
              <a:rPr lang="pt-PT" sz="2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Balswick</a:t>
            </a:r>
            <a:r>
              <a:rPr lang="pt-PT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&amp; </a:t>
            </a:r>
            <a:r>
              <a:rPr lang="pt-PT" sz="2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Balswick</a:t>
            </a:r>
            <a:r>
              <a:rPr lang="pt-PT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PT" sz="2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pt-PT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PT" sz="2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Family</a:t>
            </a:r>
            <a:r>
              <a:rPr lang="pt-PT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p. 217).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94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F25EC-7B03-A35E-FDEA-FBBE3D141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295E46-F078-CA56-3E50-B2A00C6B08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-794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22B7E9-4295-6CA8-FA8B-F2A2D45717CC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EXPLORING CREATION AND HUMAN SEXUALITY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1B64A0-476B-9C69-4CE3-5E68DD7FE349}"/>
              </a:ext>
            </a:extLst>
          </p:cNvPr>
          <p:cNvSpPr txBox="1"/>
          <p:nvPr/>
        </p:nvSpPr>
        <p:spPr>
          <a:xfrm>
            <a:off x="167244" y="329653"/>
            <a:ext cx="880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O SIGNIFICADO DA SEXUALIDADE MUDOU AO LONGO DOS TEMPOS</a:t>
            </a:r>
            <a:endParaRPr lang="en-US" sz="2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440DE7-442F-7138-87EF-1ADA849C59D5}"/>
              </a:ext>
            </a:extLst>
          </p:cNvPr>
          <p:cNvSpPr txBox="1"/>
          <p:nvPr/>
        </p:nvSpPr>
        <p:spPr>
          <a:xfrm>
            <a:off x="673504" y="1132966"/>
            <a:ext cx="7788581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buClr>
                <a:schemeClr val="accent6"/>
              </a:buClr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pt-PT" sz="23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1625-1660 Era Puritana: </a:t>
            </a:r>
            <a:r>
              <a:rPr lang="pt-PT" sz="23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 sexo era considerado bom. A monogamia e a fidelidade conjugal eram apreciadas.</a:t>
            </a:r>
          </a:p>
          <a:p>
            <a:pPr marL="342900" marR="0" lvl="0" indent="-342900">
              <a:buClr>
                <a:schemeClr val="accent6"/>
              </a:buClr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endParaRPr lang="pt-PT" sz="23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Clr>
                <a:schemeClr val="accent6"/>
              </a:buClr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pt-PT" sz="23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1800 Era Vitoriana: </a:t>
            </a:r>
            <a:r>
              <a:rPr lang="pt-PT" sz="23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Tudo o que parecia ser sexual era reprimido, incluindo os desejos sexuais. As mulheres não deviam sentir desejos sexuais durante o ato sexual. Os desejos sexuais eram encarados como uma patologia.</a:t>
            </a:r>
          </a:p>
          <a:p>
            <a:pPr marL="342900" marR="0" lvl="0" indent="-342900">
              <a:buClr>
                <a:schemeClr val="accent6"/>
              </a:buClr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endParaRPr lang="pt-PT" sz="23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Clr>
                <a:schemeClr val="accent6"/>
              </a:buClr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pt-PT" sz="23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1920s: </a:t>
            </a:r>
            <a:r>
              <a:rPr lang="pt-PT" sz="23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 sexo tornou-se permissivo e eficaz.</a:t>
            </a:r>
          </a:p>
          <a:p>
            <a:pPr marL="342900" marR="0" lvl="0" indent="-342900">
              <a:buClr>
                <a:schemeClr val="accent6"/>
              </a:buClr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endParaRPr lang="pt-PT" sz="23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Clr>
                <a:schemeClr val="accent6"/>
              </a:buClr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pt-PT" sz="23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1940s: Revolução sexual: </a:t>
            </a:r>
            <a:r>
              <a:rPr lang="pt-PT" sz="23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 curiosidade exploratória impera. O sexo tornou-se mais recreativo e desprovido de ligação emocional. As mulheres são </a:t>
            </a:r>
            <a:r>
              <a:rPr lang="pt-PT" sz="23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objetificadas</a:t>
            </a:r>
            <a:r>
              <a:rPr lang="pt-PT" sz="23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sexualmente. Aparece a revista Playboy (1 de dezembro de 1953).</a:t>
            </a:r>
            <a:endParaRPr lang="en-US" sz="23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4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3ECF7-85D8-4277-7855-A22F910E6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8051CA-7699-3D3D-472D-5BDA8D1F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794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DFBCEC-4FD1-29AD-21CD-A3DCEEECD063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EXPLORING CREATION AND HUMAN SEXUALITY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3E187E-B323-0CC6-1287-EB6507332145}"/>
              </a:ext>
            </a:extLst>
          </p:cNvPr>
          <p:cNvSpPr txBox="1"/>
          <p:nvPr/>
        </p:nvSpPr>
        <p:spPr>
          <a:xfrm>
            <a:off x="560070" y="348896"/>
            <a:ext cx="8107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O SIGNIFICADO DA SEXUALIDADE MUDOU AO LONGO DOS TEMPOS</a:t>
            </a:r>
            <a:endParaRPr lang="en-US" sz="22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FA0A8C-1323-CABD-953E-726178A62688}"/>
              </a:ext>
            </a:extLst>
          </p:cNvPr>
          <p:cNvSpPr txBox="1"/>
          <p:nvPr/>
        </p:nvSpPr>
        <p:spPr>
          <a:xfrm>
            <a:off x="706284" y="1346643"/>
            <a:ext cx="773143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buClr>
                <a:schemeClr val="accent6"/>
              </a:buClr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pt-PT" sz="2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1980s: </a:t>
            </a:r>
            <a:r>
              <a:rPr lang="pt-PT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As mulheres reconhecem que lhes foi roubado o aspeto íntimo e emocional da sexualidade. A questão da virgindade ressurge. O medo crescente da epidemia de SIDA e das doenças venéreas gera uma certa autoconsciência sexual. “Gosto de sexo, mas não estou disposta a morrer por ele.”</a:t>
            </a:r>
          </a:p>
          <a:p>
            <a:pPr marL="342900" marR="0" lvl="0" indent="-342900">
              <a:buClr>
                <a:schemeClr val="accent6"/>
              </a:buClr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endParaRPr lang="pt-PT" sz="20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Clr>
                <a:schemeClr val="accent6"/>
              </a:buClr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pt-PT" sz="2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2000: </a:t>
            </a:r>
            <a:r>
              <a:rPr lang="pt-PT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Assistiu-se a uma aceitação crescente de diversas orientações sexuais e identidades de género, com os direitos LGBTQ+ a ganharem mais visibilidade e apoio. Verificou-se uma maior abertura na discussão da sexualidade, em parte alimentada pela Internet e pelas redes sociais, que proporcionaram plataformas para a educação sexual, a exploração e a expressão. A cultura do engate tornou-se mais prevalecente, especialmente entre os jovens adultos, facilitada pelo aumento das aplicações de encontros e pela mudança de atitudes em relação às relações casuais.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39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84218-A6A3-0D94-6819-45F307F0F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6B9473-0EBA-7415-BA41-BB62C965CC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794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E2DE4F-ADFB-FFE8-C1B6-06DCE8EECCBE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EXPLORING CREATION AND HUMAN SEXUALITY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070A7C-3673-AD7A-69A3-41EAA9CDDE2C}"/>
              </a:ext>
            </a:extLst>
          </p:cNvPr>
          <p:cNvSpPr txBox="1"/>
          <p:nvPr/>
        </p:nvSpPr>
        <p:spPr>
          <a:xfrm>
            <a:off x="560070" y="317323"/>
            <a:ext cx="8107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UMA SEXUALIDADE DISTORCIDA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D09784-D016-FACE-1D97-33828C46F64B}"/>
              </a:ext>
            </a:extLst>
          </p:cNvPr>
          <p:cNvSpPr txBox="1"/>
          <p:nvPr/>
        </p:nvSpPr>
        <p:spPr>
          <a:xfrm>
            <a:off x="771525" y="1220215"/>
            <a:ext cx="760095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buClr>
                <a:schemeClr val="accent6"/>
              </a:buClr>
            </a:pPr>
            <a:r>
              <a:rPr lang="pt-PT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 modernismo e o pós-modernismo deixaram-nos com uma visão muito humanista e redutora da sexualidade, em que a sexualidade humana surge como parte de um complexo processo interativo de desenvolvimento entre fatores biológicos e socioculturais.</a:t>
            </a:r>
          </a:p>
          <a:p>
            <a:pPr marR="0" algn="ctr">
              <a:buClr>
                <a:schemeClr val="accent6"/>
              </a:buClr>
            </a:pPr>
            <a:endParaRPr lang="pt-PT" sz="2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 Queda fraturou todos os aspetos da nossa humanidade, incluindo a nossa sexualidade. Todos nós temos feridas que precisam de ser curadas à medida que a luta ocorre para expressar autenticamente e quando apropriado, reprimir a nossa sexualidade nos relacionamentos.</a:t>
            </a:r>
          </a:p>
          <a:p>
            <a:pPr marL="342900" marR="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pt-PT" sz="2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 Queda faz com que alcançar uma sexualidade autêntica envolva conflito e luta para todos.</a:t>
            </a:r>
            <a:endParaRPr lang="en-US" sz="2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16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9FB60-B757-E791-8410-F60423BFC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329345-2241-CF12-C488-47BFC1C1CA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794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741F0A-0238-6B45-DFBB-F2579D707998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EXPLORING CREATION AND HUMAN SEXUALITY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E6BD19-35B3-7FB1-BC7A-415C91D50544}"/>
              </a:ext>
            </a:extLst>
          </p:cNvPr>
          <p:cNvSpPr txBox="1"/>
          <p:nvPr/>
        </p:nvSpPr>
        <p:spPr>
          <a:xfrm>
            <a:off x="560070" y="317323"/>
            <a:ext cx="8107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UMA SEXUALIDADE DISTORCIDA CONT.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938816-CBE3-6922-EEAB-7EDB7D17B5FE}"/>
              </a:ext>
            </a:extLst>
          </p:cNvPr>
          <p:cNvSpPr txBox="1"/>
          <p:nvPr/>
        </p:nvSpPr>
        <p:spPr>
          <a:xfrm>
            <a:off x="710565" y="1283451"/>
            <a:ext cx="780669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buClr>
                <a:schemeClr val="accent6"/>
              </a:buClr>
              <a:buFont typeface="Symbol" pitchFamily="2" charset="2"/>
              <a:buChar char=""/>
            </a:pPr>
            <a:r>
              <a:rPr lang="pt-PT" sz="24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Aspetos do nosso quebrantamento pós-queda são evidenciados no nosso lar através de visões distorcidas sobre a nossa sexualidade, assim como atos repreensíveis de abuso e negligência sexual, física e emocional.</a:t>
            </a:r>
          </a:p>
          <a:p>
            <a:pPr marL="342900" marR="0" lvl="0" indent="-342900">
              <a:buClr>
                <a:schemeClr val="accent6"/>
              </a:buClr>
              <a:buFont typeface="Symbol" pitchFamily="2" charset="2"/>
              <a:buChar char=""/>
            </a:pPr>
            <a:endParaRPr lang="pt-PT" sz="2400" kern="100" dirty="0">
              <a:solidFill>
                <a:srgbClr val="000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Clr>
                <a:schemeClr val="accent6"/>
              </a:buClr>
              <a:buFont typeface="Symbol" pitchFamily="2" charset="2"/>
              <a:buChar char=""/>
            </a:pPr>
            <a:r>
              <a:rPr lang="pt-PT" sz="24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As nossas estruturas familiares quebradas, juntamente com outras estruturas sociais e comunitárias quebradas, contribuíram para a distorção da intenção original de Deus para a sexualidade humana.</a:t>
            </a:r>
          </a:p>
          <a:p>
            <a:pPr marL="342900" marR="0" lvl="0" indent="-342900">
              <a:buClr>
                <a:schemeClr val="accent6"/>
              </a:buClr>
              <a:buFont typeface="Symbol" pitchFamily="2" charset="2"/>
              <a:buChar char=""/>
            </a:pPr>
            <a:endParaRPr lang="pt-PT" sz="2400" kern="100" dirty="0">
              <a:solidFill>
                <a:srgbClr val="000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Clr>
                <a:schemeClr val="accent6"/>
              </a:buClr>
              <a:buFont typeface="Symbol" pitchFamily="2" charset="2"/>
              <a:buChar char=""/>
            </a:pPr>
            <a:r>
              <a:rPr lang="pt-PT" sz="24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Algumas pessoas sofrem de traumas geracionais e deficiências epigenéticas no pacote genético que herdaram.</a:t>
            </a:r>
            <a:endParaRPr lang="en-US" sz="2400" kern="100" dirty="0">
              <a:solidFill>
                <a:srgbClr val="000000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52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ABB29-4FDC-CF7D-6608-3D900E553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C83628-AD30-5E11-B637-392B8A64F2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-794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1C23A9B-0EEE-998F-A650-CD4045187445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EXPLORING CREATION AND HUMAN SEXUALITY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02149B-B50F-0641-9806-7872F05C42BC}"/>
              </a:ext>
            </a:extLst>
          </p:cNvPr>
          <p:cNvSpPr txBox="1"/>
          <p:nvPr/>
        </p:nvSpPr>
        <p:spPr>
          <a:xfrm>
            <a:off x="560070" y="317323"/>
            <a:ext cx="8107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UMA SEXUALIDADE DISTORCIDA CONT.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F1C7BF-8FFD-02A3-3C7F-954AF29A6BDB}"/>
              </a:ext>
            </a:extLst>
          </p:cNvPr>
          <p:cNvSpPr txBox="1"/>
          <p:nvPr/>
        </p:nvSpPr>
        <p:spPr>
          <a:xfrm>
            <a:off x="843520" y="1219381"/>
            <a:ext cx="751181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buClr>
                <a:schemeClr val="accent6"/>
              </a:buClr>
              <a:buFont typeface="Symbol" pitchFamily="2" charset="2"/>
              <a:buChar char=""/>
            </a:pPr>
            <a:r>
              <a:rPr lang="pt-PT" sz="24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Alguns sofrem de rutura sexual devido a uma socialização pouco saudável em casa e na comunidade.</a:t>
            </a:r>
          </a:p>
          <a:p>
            <a:pPr marL="342900" marR="0" lvl="0" indent="-342900">
              <a:buClr>
                <a:schemeClr val="accent6"/>
              </a:buClr>
              <a:buFont typeface="Symbol" pitchFamily="2" charset="2"/>
              <a:buChar char=""/>
            </a:pPr>
            <a:endParaRPr lang="pt-PT" sz="2400" kern="100" dirty="0">
              <a:solidFill>
                <a:srgbClr val="000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Clr>
                <a:schemeClr val="accent6"/>
              </a:buClr>
              <a:buFont typeface="Symbol" pitchFamily="2" charset="2"/>
              <a:buChar char=""/>
            </a:pPr>
            <a:r>
              <a:rPr lang="pt-PT" sz="24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Alguns são vítimas de lesões sociais como a violação, a pornografia e o abuso sexual. Alguns são vítimas de pais altamente tóxicos e abusivos e de maus-tratos de colegas.</a:t>
            </a:r>
          </a:p>
          <a:p>
            <a:pPr marL="342900" marR="0" lvl="0" indent="-342900">
              <a:buClr>
                <a:schemeClr val="accent6"/>
              </a:buClr>
              <a:buFont typeface="Symbol" pitchFamily="2" charset="2"/>
              <a:buChar char=""/>
            </a:pPr>
            <a:endParaRPr lang="pt-PT" sz="2400" kern="100" dirty="0">
              <a:solidFill>
                <a:srgbClr val="000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Clr>
                <a:schemeClr val="accent6"/>
              </a:buClr>
              <a:buFont typeface="Symbol" pitchFamily="2" charset="2"/>
              <a:buChar char=""/>
            </a:pPr>
            <a:r>
              <a:rPr lang="pt-PT" sz="24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 propósito de Deus para a sexualidade humana foi totalmente distorcido e necessita urgentemente de cura e restauração redentora.</a:t>
            </a:r>
            <a:endParaRPr lang="en-US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566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39B6F-024A-52A4-40FA-D37A48E61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B9F1C9-A20D-26A9-6263-B86F0A5D6D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-794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2011FF-EB07-5B78-32BA-D7D2AAE8A369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EXPLORING CREATION AND HUMAN SEXUALITY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80800-5F6A-50DC-A302-4E1FCCA7F763}"/>
              </a:ext>
            </a:extLst>
          </p:cNvPr>
          <p:cNvSpPr txBox="1"/>
          <p:nvPr/>
        </p:nvSpPr>
        <p:spPr>
          <a:xfrm>
            <a:off x="560070" y="317323"/>
            <a:ext cx="8107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UMA SEXUALIDADE DISTORCIDA CONT.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8C9211-DE62-3C98-5F96-8432EED319A1}"/>
              </a:ext>
            </a:extLst>
          </p:cNvPr>
          <p:cNvSpPr txBox="1"/>
          <p:nvPr/>
        </p:nvSpPr>
        <p:spPr>
          <a:xfrm>
            <a:off x="1072120" y="1439346"/>
            <a:ext cx="699135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pt-P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“Os pais deixam doenças como herança para os filhos. Em regra, todo o homem intemperante que cria filhos transmite as suas inclinações e más tendências à sua prole; ele dá-lhes doenças do seu próprio sangue inflamado e corrompido. Licenciosidade, doença e imbecilidade são transmitidas como uma herança de desgraça de pai para filho e de geração em geração, e isto traz angústia e sofrimento ao mundo e é nada menos que uma repetição da queda do homem.”</a:t>
            </a:r>
          </a:p>
          <a:p>
            <a:pPr marL="0" marR="0" algn="ctr"/>
            <a:endParaRPr lang="pt-PT" sz="2400" kern="100" dirty="0"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/>
            <a:r>
              <a:rPr lang="pt-P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White, Lar Adventista p. 173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90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ABB5A-19CB-3ABB-D678-3EE43D328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70F978-056E-35A4-C288-CEA0C140C9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10199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10DF61-4709-12E1-3B5C-D45AAC7C8986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EXPLORING CREATION AND HUMAN SEXUALITY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504C46-9D2A-F4A3-2FCD-44C08E6BA772}"/>
              </a:ext>
            </a:extLst>
          </p:cNvPr>
          <p:cNvSpPr txBox="1"/>
          <p:nvPr/>
        </p:nvSpPr>
        <p:spPr>
          <a:xfrm>
            <a:off x="560070" y="317323"/>
            <a:ext cx="8107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RUTURA SEXUAL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4113A3-B791-4E08-3DAE-AC62C46E2201}"/>
              </a:ext>
            </a:extLst>
          </p:cNvPr>
          <p:cNvSpPr txBox="1"/>
          <p:nvPr/>
        </p:nvSpPr>
        <p:spPr>
          <a:xfrm>
            <a:off x="561975" y="1066792"/>
            <a:ext cx="7935266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buClr>
                <a:schemeClr val="accent6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 rutura sexual pode assumir uma variedade de formas como resultado de vários tipos de traumas geracionais vividos através de influências familiares, socioculturais, biológicas e espirituais.</a:t>
            </a:r>
          </a:p>
          <a:p>
            <a:pPr marL="342900" marR="0" lvl="0" indent="-342900">
              <a:buClr>
                <a:schemeClr val="accent6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pt-PT" sz="2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Clr>
                <a:schemeClr val="accent6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Quando os indivíduos têm a desvantagem de viver circunstâncias traumáticas que resultam num colapso sexual devastador, especialmente quando os encontros sexuais foram precoces e não consensuais, um profundo susto emocional pode tornar a cura sexual um processo a longo prazo.</a:t>
            </a:r>
          </a:p>
          <a:p>
            <a:pPr marL="342900" marR="0" lvl="0" indent="-342900">
              <a:buClr>
                <a:schemeClr val="accent6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pt-PT" sz="2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Clr>
                <a:schemeClr val="accent6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Alguns indivíduos têm curiosidade sexual e querem apenas experimentar e seguir as tendências culturais.</a:t>
            </a:r>
          </a:p>
          <a:p>
            <a:pPr marL="342900" marR="0" lvl="0" indent="-342900">
              <a:buClr>
                <a:schemeClr val="accent6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pt-PT" sz="2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Clr>
                <a:schemeClr val="accent6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Alguns indivíduos nascem com variações genéticas que se refletem no seu pacote de género fisiologicamente complexo.</a:t>
            </a:r>
            <a:endParaRPr lang="en-US" sz="2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82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EXPLORING CREATION AND HUMAN SEXUALITY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VISÃO GERAL DO SEMINÁRIO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46343" y="1706769"/>
            <a:ext cx="74513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800" kern="100" dirty="0">
                <a:solidFill>
                  <a:srgbClr val="000000"/>
                </a:solidFill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Explorar o desígnio de Deus para a sexualidade humana e como a Queda resultou em consequências destrutivas que afetaram e moldaram esta experiência ao longo dos séculos.</a:t>
            </a:r>
          </a:p>
          <a:p>
            <a:pPr marL="342900" marR="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800" kern="100" dirty="0">
                <a:solidFill>
                  <a:srgbClr val="000000"/>
                </a:solidFill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Explorar como a imagem de Deus pode ser refletida ontologicamente e vocacionalmente através de todos os aspetos das nossas relações humanas, incluindo a nossa sexualidade.</a:t>
            </a:r>
            <a:endParaRPr lang="en-US" sz="2800" kern="1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64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41BAE-2E5F-335F-7241-DBA9206CB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B355AC-21A7-ADB7-39DB-A6AB6F0485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7926516-58FF-0A09-9809-67BE9A508F18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EXPLORING CREATION AND HUMAN SEXUALITY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B65904-DE19-2DEB-3C14-601F8BC4DE92}"/>
              </a:ext>
            </a:extLst>
          </p:cNvPr>
          <p:cNvSpPr txBox="1"/>
          <p:nvPr/>
        </p:nvSpPr>
        <p:spPr>
          <a:xfrm>
            <a:off x="560070" y="317323"/>
            <a:ext cx="810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O IDEAL DIVINO PARA A NOSSA SEXUALIDADE PERMANECE</a:t>
            </a:r>
            <a:endParaRPr lang="en-US" sz="2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B439A8-CE80-73AC-0E0C-5FE6B4D63ED8}"/>
              </a:ext>
            </a:extLst>
          </p:cNvPr>
          <p:cNvSpPr txBox="1"/>
          <p:nvPr/>
        </p:nvSpPr>
        <p:spPr>
          <a:xfrm>
            <a:off x="560070" y="1096708"/>
            <a:ext cx="784954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buClr>
                <a:schemeClr val="accent6"/>
              </a:buClr>
              <a:buFont typeface="Symbol" pitchFamily="2" charset="2"/>
              <a:buChar char=""/>
            </a:pPr>
            <a:r>
              <a:rPr lang="pt-PT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 autenticidade sexual que Deus pretende para nós é um objetivo pelo qual vale a pena lutar.</a:t>
            </a:r>
          </a:p>
          <a:p>
            <a:pPr marL="342900" marR="0" lvl="0" indent="-342900">
              <a:buClr>
                <a:schemeClr val="accent6"/>
              </a:buClr>
              <a:buFont typeface="Symbol" pitchFamily="2" charset="2"/>
              <a:buChar char=""/>
            </a:pPr>
            <a:endParaRPr lang="pt-PT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Clr>
                <a:schemeClr val="accent6"/>
              </a:buClr>
              <a:buFont typeface="Symbol" pitchFamily="2" charset="2"/>
              <a:buChar char=""/>
            </a:pPr>
            <a:r>
              <a:rPr lang="pt-PT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“A sexualidade autêntica é mais alcançável para aqueles que nascem com uma constituição genética e fisiológica ‘normal’, que são socializados num lar onde os pais demonstram atitudes saudáveis em relação à sexualidade, e que vivem numa comunidade onde os valores sociais são consistentes com o ensino bíblico” (</a:t>
            </a:r>
            <a:r>
              <a:rPr lang="pt-PT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Balswick</a:t>
            </a:r>
            <a:r>
              <a:rPr lang="pt-PT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&amp; </a:t>
            </a:r>
            <a:r>
              <a:rPr lang="pt-PT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Balswick</a:t>
            </a:r>
            <a:r>
              <a:rPr lang="pt-PT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PT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pt-PT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PT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Family</a:t>
            </a:r>
            <a:r>
              <a:rPr lang="pt-PT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marR="0" lvl="0" indent="-342900">
              <a:buClr>
                <a:schemeClr val="accent6"/>
              </a:buClr>
              <a:buFont typeface="Symbol" pitchFamily="2" charset="2"/>
              <a:buChar char=""/>
            </a:pPr>
            <a:endParaRPr lang="pt-PT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Clr>
                <a:schemeClr val="accent6"/>
              </a:buClr>
              <a:buFont typeface="Symbol" pitchFamily="2" charset="2"/>
              <a:buChar char=""/>
            </a:pPr>
            <a:r>
              <a:rPr lang="pt-PT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Uma vez que o significado da sexualidade é altamente informado por fatores sociológicos, é imperativo que as nossas famílias e as nossas comunidades cristãs vivam e mostrem o plano de Deus para a sexualidade humana.</a:t>
            </a:r>
          </a:p>
          <a:p>
            <a:pPr marL="342900" marR="0" lvl="0" indent="-342900">
              <a:buClr>
                <a:schemeClr val="accent6"/>
              </a:buClr>
              <a:buFont typeface="Symbol" pitchFamily="2" charset="2"/>
              <a:buChar char=""/>
            </a:pPr>
            <a:endParaRPr lang="pt-PT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Clr>
                <a:schemeClr val="accent6"/>
              </a:buClr>
              <a:buFont typeface="Symbol" pitchFamily="2" charset="2"/>
              <a:buChar char=""/>
            </a:pPr>
            <a:r>
              <a:rPr lang="pt-PT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Quanto mais os vários grupos a que o indivíduo pertence refletirem conscientemente o ideal de Deus para a sexualidade, mais coerente será o seu desenvolvimento de uma sexualidade autêntica” (</a:t>
            </a:r>
            <a:r>
              <a:rPr lang="pt-PT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Balswick</a:t>
            </a:r>
            <a:r>
              <a:rPr lang="pt-PT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&amp; </a:t>
            </a:r>
            <a:r>
              <a:rPr lang="pt-PT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Balswick</a:t>
            </a:r>
            <a:r>
              <a:rPr lang="pt-PT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A Família, p.22).</a:t>
            </a:r>
            <a:endParaRPr lang="en-US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394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DE47E-5F26-10AA-9E08-9204899FE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5A0FA4-D612-2280-1F78-27C8DEBA28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F8EDA4-0C82-32C8-4533-212BF86CF62A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EXPLORING CREATION AND HUMAN SEXUALITY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E001B6-9814-1998-160B-2BA320D3651A}"/>
              </a:ext>
            </a:extLst>
          </p:cNvPr>
          <p:cNvSpPr txBox="1"/>
          <p:nvPr/>
        </p:nvSpPr>
        <p:spPr>
          <a:xfrm>
            <a:off x="560070" y="317323"/>
            <a:ext cx="8107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RESUMO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6E8555-90C7-1F59-E4A9-61728AED2017}"/>
              </a:ext>
            </a:extLst>
          </p:cNvPr>
          <p:cNvSpPr txBox="1"/>
          <p:nvPr/>
        </p:nvSpPr>
        <p:spPr>
          <a:xfrm>
            <a:off x="627709" y="1039126"/>
            <a:ext cx="7869532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buClr>
                <a:schemeClr val="accent6"/>
              </a:buClr>
              <a:tabLst>
                <a:tab pos="457200" algn="l"/>
              </a:tabLst>
            </a:pPr>
            <a:r>
              <a:rPr lang="pt-PT" sz="2800" b="1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Expressão Sexual </a:t>
            </a:r>
            <a:r>
              <a:rPr lang="pt-PT" sz="2800" b="1" kern="100" dirty="0">
                <a:solidFill>
                  <a:srgbClr val="0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pt-PT" sz="2800" b="1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utêntica</a:t>
            </a:r>
          </a:p>
          <a:p>
            <a:pPr marR="0" lvl="0">
              <a:buClr>
                <a:schemeClr val="accent6"/>
              </a:buClr>
              <a:tabLst>
                <a:tab pos="457200" algn="l"/>
              </a:tabLst>
            </a:pPr>
            <a:endParaRPr lang="en-US" sz="1400" kern="100" dirty="0">
              <a:solidFill>
                <a:srgbClr val="000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Clr>
                <a:schemeClr val="accent6"/>
              </a:buClr>
              <a:buFont typeface="Symbol" pitchFamily="2" charset="2"/>
              <a:buChar char=""/>
            </a:pPr>
            <a:r>
              <a:rPr lang="pt-PT" sz="2000" kern="100" dirty="0">
                <a:solidFill>
                  <a:srgbClr val="0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É expressa no meio de uma relação de compromisso e de aliança chamada casamento (</a:t>
            </a:r>
            <a:r>
              <a:rPr lang="pt-PT" sz="2000" kern="100" dirty="0" err="1">
                <a:solidFill>
                  <a:srgbClr val="0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Mat</a:t>
            </a:r>
            <a:r>
              <a:rPr lang="pt-PT" sz="2000" kern="100" dirty="0">
                <a:solidFill>
                  <a:srgbClr val="0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. 19:4-6).</a:t>
            </a:r>
          </a:p>
          <a:p>
            <a:pPr marL="342900" marR="0" lvl="0" indent="-342900">
              <a:buClr>
                <a:schemeClr val="accent6"/>
              </a:buClr>
              <a:buFont typeface="Symbol" pitchFamily="2" charset="2"/>
              <a:buChar char=""/>
            </a:pPr>
            <a:endParaRPr lang="pt-PT" sz="2000" kern="100" dirty="0">
              <a:solidFill>
                <a:srgbClr val="000000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Clr>
                <a:schemeClr val="accent6"/>
              </a:buClr>
              <a:buFont typeface="Symbol" pitchFamily="2" charset="2"/>
              <a:buChar char=""/>
            </a:pPr>
            <a:r>
              <a:rPr lang="pt-PT" sz="2000" kern="100" dirty="0">
                <a:solidFill>
                  <a:srgbClr val="0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Necessita de uma atmosfera de graça porque, como seres pecadores, cometemos erros que exigem que experimentemos e estendamos o perdão (Efésios 4:32).</a:t>
            </a:r>
          </a:p>
          <a:p>
            <a:pPr marL="342900" marR="0" lvl="0" indent="-342900">
              <a:buClr>
                <a:schemeClr val="accent6"/>
              </a:buClr>
              <a:buFont typeface="Symbol" pitchFamily="2" charset="2"/>
              <a:buChar char=""/>
            </a:pPr>
            <a:endParaRPr lang="pt-PT" sz="2000" kern="100" dirty="0">
              <a:solidFill>
                <a:srgbClr val="000000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Clr>
                <a:schemeClr val="accent6"/>
              </a:buClr>
              <a:buFont typeface="Symbol" pitchFamily="2" charset="2"/>
              <a:buChar char=""/>
            </a:pPr>
            <a:r>
              <a:rPr lang="pt-PT" sz="2000" kern="100" dirty="0">
                <a:solidFill>
                  <a:srgbClr val="0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A expressão sexual autêntica é enriquecida através da capacitação mútua (Génesis 2:24; Efésios 5:28-33).</a:t>
            </a:r>
          </a:p>
          <a:p>
            <a:pPr marL="342900" marR="0" lvl="0" indent="-342900">
              <a:buClr>
                <a:schemeClr val="accent6"/>
              </a:buClr>
              <a:buFont typeface="Symbol" pitchFamily="2" charset="2"/>
              <a:buChar char=""/>
            </a:pPr>
            <a:endParaRPr lang="pt-PT" sz="2000" kern="100" dirty="0">
              <a:solidFill>
                <a:srgbClr val="000000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Clr>
                <a:schemeClr val="accent6"/>
              </a:buClr>
              <a:buFont typeface="Symbol" pitchFamily="2" charset="2"/>
              <a:buChar char=""/>
            </a:pPr>
            <a:r>
              <a:rPr lang="pt-PT" sz="2000" kern="100" dirty="0">
                <a:solidFill>
                  <a:srgbClr val="0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A expressão sexual autêntica atinge a sua total realização na intimidade autêntica e completa da unidade. A imagem da unidade do casamento reflete misteriosamente Cristo e a sua Igreja (</a:t>
            </a:r>
            <a:r>
              <a:rPr lang="pt-PT" sz="2000" kern="100" dirty="0" err="1">
                <a:solidFill>
                  <a:srgbClr val="0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Ef</a:t>
            </a:r>
            <a:r>
              <a:rPr lang="pt-PT" sz="2000" kern="100" dirty="0">
                <a:solidFill>
                  <a:srgbClr val="0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. 5:30-33).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662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EA32E-54D7-43F0-D2F2-32CF63229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5B1133-830C-17B4-0679-406FBA8413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4FBDFD-C15A-8071-4AD8-33349B16C68C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EXPLORING CREATION AND HUMAN SEXUALITY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71C0C2-013E-58EB-33CF-3D9974C0DE9A}"/>
              </a:ext>
            </a:extLst>
          </p:cNvPr>
          <p:cNvSpPr txBox="1"/>
          <p:nvPr/>
        </p:nvSpPr>
        <p:spPr>
          <a:xfrm>
            <a:off x="560070" y="317323"/>
            <a:ext cx="8107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RESUMO - </a:t>
            </a:r>
            <a:r>
              <a:rPr lang="en-US" sz="3200" b="1" dirty="0" err="1">
                <a:solidFill>
                  <a:schemeClr val="bg1"/>
                </a:solidFill>
                <a:latin typeface="Avenir Next Condensed" panose="020B0506020202020204" pitchFamily="34" charset="0"/>
              </a:rPr>
              <a:t>Expressão</a:t>
            </a:r>
            <a:r>
              <a:rPr lang="en-US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 sexual </a:t>
            </a:r>
            <a:r>
              <a:rPr lang="en-US" sz="3200" b="1" dirty="0" err="1">
                <a:solidFill>
                  <a:schemeClr val="bg1"/>
                </a:solidFill>
                <a:latin typeface="Avenir Next Condensed" panose="020B0506020202020204" pitchFamily="34" charset="0"/>
              </a:rPr>
              <a:t>autêntica</a:t>
            </a:r>
            <a:r>
              <a:rPr lang="en-US" sz="3200" b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cont</a:t>
            </a:r>
            <a:r>
              <a:rPr lang="en-US" sz="32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6F75-5ACE-B5B4-B8BF-738CADB688F4}"/>
              </a:ext>
            </a:extLst>
          </p:cNvPr>
          <p:cNvSpPr txBox="1"/>
          <p:nvPr/>
        </p:nvSpPr>
        <p:spPr>
          <a:xfrm>
            <a:off x="738274" y="1389958"/>
            <a:ext cx="765904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 acordo com as Escrituras, qualquer atividade sexual fora de uma relação matrimonial comprometida desafia o desígnio e o propósito de Deus para a sexualidade humana. Na atividade sexual fora do casamento, o compromisso é geralmente incerto, a concessão de poderes tende a ser condicional e a intimidade sexual holística (emocional, física e espiritual) pode ser ilusória.</a:t>
            </a:r>
          </a:p>
          <a:p>
            <a:pPr marL="342900" marR="0" lvl="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pt-PT" kern="100" dirty="0">
              <a:solidFill>
                <a:srgbClr val="000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Deus é mais glorificado quando o nosso papel de “portador da imagem” é a nossa vocação principal. Só pela Sua graça, podemos ter a intenção de exemplificar as construções teológicas que Deus comunica e partilha com os seus filhos quebrados pelo pecado. Tal como Deus faz pactos connosco - nós temos de cumprir os pactos que fazemos uns com os outros. Tal como Ele derrama a Sua graça sobre nós – devemos nós derramar a graça sobre os outros. Tal como Ele nos dá poder - temos de estar dispostos a dar poder uns aos outros. E tal como Ele procura intimidade connosco - apesar da nossa condição decaída - temos de estar dispostos a fomentar e manter a intimidade com os nossos cônjuges menos perfeitos.</a:t>
            </a:r>
            <a:endParaRPr lang="en-US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90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322" y="1960765"/>
            <a:ext cx="6252210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pt-PT" sz="1600" b="1" dirty="0">
                <a:solidFill>
                  <a:schemeClr val="accent6"/>
                </a:solidFill>
                <a:latin typeface="Avenir Next Condensed" panose="020B0506020202020204" pitchFamily="34" charset="0"/>
              </a:rPr>
              <a:t>EXPLORAR A CRIAÇÃO</a:t>
            </a:r>
          </a:p>
          <a:p>
            <a:r>
              <a:rPr lang="pt-PT" sz="1600" b="1" dirty="0">
                <a:solidFill>
                  <a:schemeClr val="accent6"/>
                </a:solidFill>
                <a:latin typeface="Avenir Next Condensed" panose="020B0506020202020204" pitchFamily="34" charset="0"/>
              </a:rPr>
              <a:t>E A SEXUALIDADE HUMANA</a:t>
            </a:r>
            <a:endParaRPr lang="en-US" sz="1600" b="1" dirty="0">
              <a:solidFill>
                <a:schemeClr val="accent6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225322" y="2545540"/>
            <a:ext cx="4536170" cy="175432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DEBATE</a:t>
            </a:r>
          </a:p>
          <a:p>
            <a:r>
              <a:rPr lang="en-US" sz="5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DE GRUPO</a:t>
            </a:r>
            <a:endParaRPr lang="en-US" sz="2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25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E8C72-989E-7C03-411A-5CAA7C214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A8E390-60B3-2224-3CD4-8A61DB8C60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41A65E-0F80-8DAD-8E9C-72628494079D}"/>
              </a:ext>
            </a:extLst>
          </p:cNvPr>
          <p:cNvSpPr/>
          <p:nvPr/>
        </p:nvSpPr>
        <p:spPr>
          <a:xfrm>
            <a:off x="3419475" y="6402133"/>
            <a:ext cx="5077766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EXPLORING CREATION AND HUMAN SEXUALITY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A12069-AFD6-1E86-ECC3-0721945F8736}"/>
              </a:ext>
            </a:extLst>
          </p:cNvPr>
          <p:cNvSpPr txBox="1"/>
          <p:nvPr/>
        </p:nvSpPr>
        <p:spPr>
          <a:xfrm>
            <a:off x="842138" y="1137330"/>
            <a:ext cx="745131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buClr>
                <a:schemeClr val="accent6"/>
              </a:buClr>
              <a:buFont typeface="+mj-lt"/>
              <a:buAutoNum type="arabicPeriod"/>
            </a:pPr>
            <a:r>
              <a:rPr lang="pt-PT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Como é que a compreensão do desígnio de Deus para a sexualidade humana pode ajudar as pessoas a navegar nas complexas mudanças culturais que envolvem a expressão sexual atualmente?</a:t>
            </a:r>
          </a:p>
          <a:p>
            <a:pPr marL="342900" marR="0" lvl="0" indent="-342900">
              <a:buClr>
                <a:schemeClr val="accent6"/>
              </a:buClr>
              <a:buFont typeface="+mj-lt"/>
              <a:buAutoNum type="arabicPeriod"/>
            </a:pPr>
            <a:endParaRPr lang="pt-PT" sz="2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Clr>
                <a:schemeClr val="accent6"/>
              </a:buClr>
              <a:buFont typeface="+mj-lt"/>
              <a:buAutoNum type="arabicPeriod"/>
            </a:pPr>
            <a:r>
              <a:rPr lang="pt-PT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Que papel desempenha uma base familiar forte na formação das opiniões de uma pessoa sobre a sexualidade e a espiritualidade, e como é que isso pode ser restaurado nos tempos modernos?</a:t>
            </a:r>
          </a:p>
          <a:p>
            <a:pPr marL="342900" marR="0" lvl="0" indent="-342900">
              <a:buClr>
                <a:schemeClr val="accent6"/>
              </a:buClr>
              <a:buFont typeface="+mj-lt"/>
              <a:buAutoNum type="arabicPeriod"/>
            </a:pPr>
            <a:endParaRPr lang="pt-PT" sz="2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Clr>
                <a:schemeClr val="accent6"/>
              </a:buClr>
              <a:buFont typeface="+mj-lt"/>
              <a:buAutoNum type="arabicPeriod"/>
            </a:pPr>
            <a:r>
              <a:rPr lang="pt-PT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 que forma é que a igreja pode apoiar os indivíduos na cura da rutura sexual e orientá-los no sentido de experimentarem uma sexualidade autêntica e bíblica?</a:t>
            </a:r>
            <a:endParaRPr lang="en-US" sz="32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B94F68-7E0F-C4A2-4113-5D5E401A22AB}"/>
              </a:ext>
            </a:extLst>
          </p:cNvPr>
          <p:cNvSpPr txBox="1"/>
          <p:nvPr/>
        </p:nvSpPr>
        <p:spPr>
          <a:xfrm>
            <a:off x="533400" y="299387"/>
            <a:ext cx="85305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PERGUNTAS PARA DISCUSSÃO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7741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6E70C-85F8-8AB4-C9F7-55CFE060E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563E56-CEE8-6EB5-7B88-0422D03FF0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CA4CF8-0976-997D-29DB-E8ABC1A56EA8}"/>
              </a:ext>
            </a:extLst>
          </p:cNvPr>
          <p:cNvSpPr/>
          <p:nvPr/>
        </p:nvSpPr>
        <p:spPr>
          <a:xfrm>
            <a:off x="3419475" y="6402133"/>
            <a:ext cx="5077766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EXPLORING CREATION AND HUMAN SEXUALITY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2FD7A-D7EC-D2E1-CA7D-17997870D795}"/>
              </a:ext>
            </a:extLst>
          </p:cNvPr>
          <p:cNvSpPr txBox="1"/>
          <p:nvPr/>
        </p:nvSpPr>
        <p:spPr>
          <a:xfrm>
            <a:off x="799705" y="1185564"/>
            <a:ext cx="75361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buClr>
                <a:schemeClr val="accent6"/>
              </a:buClr>
              <a:buFont typeface="+mj-lt"/>
              <a:buAutoNum type="arabicPeriod" startAt="4"/>
            </a:pPr>
            <a:r>
              <a:rPr lang="pt-PT" sz="24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pt-PT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omo podem os pais cristãos combater proactivamente a influência da cultura secular nos seus filhos, mantendo o respeito por pontos de vista diferentes?</a:t>
            </a:r>
          </a:p>
          <a:p>
            <a:pPr marL="342900" marR="0" lvl="0" indent="-342900">
              <a:buClr>
                <a:schemeClr val="accent6"/>
              </a:buClr>
              <a:buFont typeface="+mj-lt"/>
              <a:buAutoNum type="arabicPeriod" startAt="4"/>
            </a:pPr>
            <a:endParaRPr lang="pt-PT" sz="2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Clr>
                <a:schemeClr val="accent6"/>
              </a:buClr>
              <a:buFont typeface="+mj-lt"/>
              <a:buAutoNum type="arabicPeriod" startAt="4"/>
            </a:pPr>
            <a:r>
              <a:rPr lang="pt-PT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Quais são as formas práticas pelas quais os pais podem ajudar os seus filhos a desenvolver habilidades de pensamento crítico para discernir a verdade bíblica de mensagens culturais conflituosas?</a:t>
            </a:r>
          </a:p>
          <a:p>
            <a:pPr marL="342900" marR="0" lvl="0" indent="-342900">
              <a:buClr>
                <a:schemeClr val="accent6"/>
              </a:buClr>
              <a:buFont typeface="+mj-lt"/>
              <a:buAutoNum type="arabicPeriod" startAt="4"/>
            </a:pPr>
            <a:endParaRPr lang="pt-PT" sz="2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Clr>
                <a:schemeClr val="accent6"/>
              </a:buClr>
              <a:buFont typeface="+mj-lt"/>
              <a:buAutoNum type="arabicPeriod" startAt="4"/>
            </a:pPr>
            <a:r>
              <a:rPr lang="pt-PT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 que forma podem as comunidades cristãs apoiar os pais no reforço dos valores tradicionais num mundo cada vez mais secular?</a:t>
            </a:r>
            <a:endParaRPr lang="en-US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592BA3-4286-3699-5F16-4BE0F70F8A16}"/>
              </a:ext>
            </a:extLst>
          </p:cNvPr>
          <p:cNvSpPr txBox="1"/>
          <p:nvPr/>
        </p:nvSpPr>
        <p:spPr>
          <a:xfrm>
            <a:off x="533400" y="299387"/>
            <a:ext cx="75361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PERGUNTAS PARA DISCUSSÃO CONT.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0571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44912-9573-6BF6-E50F-F0A082B96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F15384-BFB0-019D-A036-7720BC88B7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D45AE9-A1A5-2C69-2084-43792C646EF9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CREATING REST: 70 WAYS TO HELP A DYSREGULATED CHILD CALM THEIR AUTONOMIC NERVOUS SYSTEM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414EC4-6A20-10D5-B4A9-127E29218A86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REFERÊNCIAS</a:t>
            </a:r>
            <a:endParaRPr lang="en-US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20B542-9B31-1C9E-0029-4D77E1016C00}"/>
              </a:ext>
            </a:extLst>
          </p:cNvPr>
          <p:cNvSpPr txBox="1"/>
          <p:nvPr/>
        </p:nvSpPr>
        <p:spPr>
          <a:xfrm>
            <a:off x="854095" y="1652819"/>
            <a:ext cx="74358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20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Balswick, J. O., &amp; Balswick, J. K. (2014). </a:t>
            </a:r>
            <a:r>
              <a:rPr lang="en-US" sz="2000" i="1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family: A Christian perspective on the contemporary 	home</a:t>
            </a:r>
            <a:r>
              <a:rPr lang="en-US" sz="20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(4th ed.). Baker Academic.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20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20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White, E. G. (1951). </a:t>
            </a:r>
            <a:r>
              <a:rPr lang="en-US" sz="2000" i="1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Adventist home</a:t>
            </a:r>
            <a:r>
              <a:rPr lang="en-US" sz="20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Pacific Press Publishing Association.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576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3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A5622-BDED-B1A0-7CE2-F14AA9A04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C3DC61-F7C6-0528-91C8-AE5C1829D5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CC424C-A486-CD57-23AB-9D79521CACC3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EXPLORING CREATION AND HUMAN SEXUALITY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995D7A-EE73-4A6D-ADDA-3289BF23DB96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INTRODUÇÃO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B7324B-D967-8C45-9970-3832B84BF3AF}"/>
              </a:ext>
            </a:extLst>
          </p:cNvPr>
          <p:cNvSpPr txBox="1"/>
          <p:nvPr/>
        </p:nvSpPr>
        <p:spPr>
          <a:xfrm>
            <a:off x="846343" y="1349833"/>
            <a:ext cx="745131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Aptos" panose="020B0004020202020204" pitchFamily="34" charset="0"/>
              </a:rPr>
              <a:t>Fomos criados como seres sexuais.</a:t>
            </a:r>
          </a:p>
          <a:p>
            <a:pPr marL="342900" marR="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Aptos" panose="020B0004020202020204" pitchFamily="34" charset="0"/>
              </a:rPr>
              <a:t>Dar e receber amor e experimentar prazer sexual é uma parte intrincada da vida humana.</a:t>
            </a:r>
          </a:p>
          <a:p>
            <a:pPr marL="342900" marR="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Aptos" panose="020B0004020202020204" pitchFamily="34" charset="0"/>
              </a:rPr>
              <a:t>A sexualidade é um componente essencial da nossa experiência humana. Desempenha um papel importante na saúde física de uma pessoa. Desde o início, Deus criou a humanidade, homem e mulher, refletindo a Sua própria imagem.</a:t>
            </a:r>
          </a:p>
          <a:p>
            <a:pPr marL="342900" marR="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US" sz="2400" i="1" dirty="0">
              <a:effectLst/>
              <a:latin typeface="Avenir Next Condensed" panose="020B0506020202020204" pitchFamily="34" charset="0"/>
              <a:ea typeface="Aptos" panose="020B0004020202020204" pitchFamily="34" charset="0"/>
            </a:endParaRPr>
          </a:p>
          <a:p>
            <a:pPr marR="0" algn="ctr">
              <a:buClr>
                <a:schemeClr val="accent6"/>
              </a:buClr>
            </a:pPr>
            <a:r>
              <a:rPr lang="en-US" sz="2200" i="1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Aptos" panose="020B0004020202020204" pitchFamily="34" charset="0"/>
              </a:rPr>
              <a:t>"</a:t>
            </a:r>
            <a:r>
              <a:rPr lang="pt-PT" sz="2200" i="1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Aptos" panose="020B0004020202020204" pitchFamily="34" charset="0"/>
              </a:rPr>
              <a:t>Criou Deus, pois, o homem à sua imagem, à imagem de Deus o criou; homem e mulher os criou.“</a:t>
            </a:r>
          </a:p>
          <a:p>
            <a:pPr marR="0" algn="ctr">
              <a:buClr>
                <a:schemeClr val="accent6"/>
              </a:buClr>
            </a:pPr>
            <a:r>
              <a:rPr lang="pt-PT" sz="2200" i="1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Aptos" panose="020B0004020202020204" pitchFamily="34" charset="0"/>
              </a:rPr>
              <a:t>Génesis 1:26-27 NVI</a:t>
            </a:r>
            <a:endParaRPr lang="en-US" sz="2400" i="1" kern="100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84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7B42F-C244-40F3-CF91-977D23D5A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B7E5BD-38ED-07DE-2A05-9BE447CA2C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B29FBB-1D85-A113-D43B-48546AF95318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EXPLORING CREATION AND HUMAN SEXUALITY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180524-9DEE-099F-DEA7-98575D47D7F9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INTRODUÇÃO CONT.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CE54B3-FFE8-7205-71C2-A30EE7501804}"/>
              </a:ext>
            </a:extLst>
          </p:cNvPr>
          <p:cNvSpPr txBox="1"/>
          <p:nvPr/>
        </p:nvSpPr>
        <p:spPr>
          <a:xfrm>
            <a:off x="744855" y="1151654"/>
            <a:ext cx="7633335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</a:pPr>
            <a:r>
              <a:rPr lang="pt-PT" sz="2800" kern="1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Teologicamente, a sexualidade humana só pode ser entendida como um reflexo do desígnio de Deus para a criação. Uma vez que acreditamos que Deus criou a nossa sexualidade, o significado e a compreensão mais profundos que podemos encontrar podem ser melhor descobertos regressando ao domínio do Criador-Designador.</a:t>
            </a:r>
            <a:endParaRPr lang="en-US" sz="2800" kern="1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61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731D7-E728-FF3B-3A06-896B030C1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29E986-DFAA-52EC-3457-7344A1A417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D72709-699F-3555-69F1-58BFE244271C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EXPLORING CREATION AND HUMAN SEXUALITY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A6D64E-6983-A180-2685-BA68D7AC6785}"/>
              </a:ext>
            </a:extLst>
          </p:cNvPr>
          <p:cNvSpPr txBox="1"/>
          <p:nvPr/>
        </p:nvSpPr>
        <p:spPr>
          <a:xfrm>
            <a:off x="560070" y="317323"/>
            <a:ext cx="8107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VISÕES BÍBLICAS FUNDAMENTAIS DO GÉNERO E DA SEXUALIDADE</a:t>
            </a:r>
            <a:endParaRPr lang="en-US" sz="22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350AB7-5848-1EED-8B19-47E4BF7D1907}"/>
              </a:ext>
            </a:extLst>
          </p:cNvPr>
          <p:cNvSpPr txBox="1"/>
          <p:nvPr/>
        </p:nvSpPr>
        <p:spPr>
          <a:xfrm>
            <a:off x="985837" y="1420736"/>
            <a:ext cx="7172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buClr>
                <a:schemeClr val="accent6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Homem e mulher são géneros diferentes no plano de Deus. (</a:t>
            </a:r>
            <a:r>
              <a:rPr lang="pt-PT" sz="2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Gén</a:t>
            </a:r>
            <a:r>
              <a:rPr lang="pt-PT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1:27)</a:t>
            </a:r>
          </a:p>
          <a:p>
            <a:pPr marL="342900" marR="0" lvl="0" indent="-342900">
              <a:buClr>
                <a:schemeClr val="accent6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Não esqueçamos que Eva passa a existir graças ao sacrifício de Adão ao entregar uma das suas costelas (</a:t>
            </a:r>
            <a:r>
              <a:rPr lang="pt-PT" sz="2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Gén</a:t>
            </a:r>
            <a:r>
              <a:rPr lang="pt-PT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2,21). Portanto, a sexualidade autêntica é expressa numa atmosfera de amor e sacrifício. (</a:t>
            </a:r>
            <a:r>
              <a:rPr lang="pt-PT" sz="2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Ef</a:t>
            </a:r>
            <a:r>
              <a:rPr lang="pt-PT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5:25-33).</a:t>
            </a:r>
          </a:p>
          <a:p>
            <a:pPr marL="342900" marR="0" lvl="0" indent="-342900">
              <a:buClr>
                <a:schemeClr val="accent6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Adão e Eva foram instruídos a serem fecundos, a dominarem a terra e a governarem o resto da criação de Deus (</a:t>
            </a:r>
            <a:r>
              <a:rPr lang="pt-PT" sz="2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Gén</a:t>
            </a:r>
            <a:r>
              <a:rPr lang="pt-PT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1,28), o que implica que Deus os criou para procriarem através da experiência da unidade sexual.</a:t>
            </a:r>
            <a:endParaRPr lang="en-US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01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B8AB4-5965-EAD8-41EA-90AEAEC4D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114BB2-D00C-98B9-5873-81656ED1CB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794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8377BF-86F3-86B5-BF64-027E9C7DCDD8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EXPLORING CREATION AND HUMAN SEXUALITY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BD2950-C8DD-049B-DF29-4CC7FC7F8404}"/>
              </a:ext>
            </a:extLst>
          </p:cNvPr>
          <p:cNvSpPr txBox="1"/>
          <p:nvPr/>
        </p:nvSpPr>
        <p:spPr>
          <a:xfrm>
            <a:off x="560070" y="317323"/>
            <a:ext cx="8107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VISÕES BÍBLICAS FUNDAMENTAIS DO GÉNERO E DA SEXUALIDADE</a:t>
            </a:r>
            <a:endParaRPr lang="en-US" sz="22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4B00B3-B26C-DE67-60E0-F0AA1BD929ED}"/>
              </a:ext>
            </a:extLst>
          </p:cNvPr>
          <p:cNvSpPr txBox="1"/>
          <p:nvPr/>
        </p:nvSpPr>
        <p:spPr>
          <a:xfrm>
            <a:off x="890587" y="1574624"/>
            <a:ext cx="73628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buClr>
                <a:schemeClr val="accent6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 nossa sexualidade é boa aos olhos de Deus. (Deus viu tudo o que tinha feito, e era muito bom. E foi a tarde e a manhã, o sexto dia” (Génesis 1:31 NVI).</a:t>
            </a:r>
          </a:p>
          <a:p>
            <a:pPr marR="0" lvl="0">
              <a:buClr>
                <a:schemeClr val="accent6"/>
              </a:buClr>
              <a:tabLst>
                <a:tab pos="457200" algn="l"/>
              </a:tabLst>
            </a:pPr>
            <a:endParaRPr lang="pt-PT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Clr>
                <a:schemeClr val="accent6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Há diferenciação, distinção, complementação e harmonia entre os sexos. A sexualidade humana é um dom destinado a levar-nos a níveis mais profundos de conhecimento e de sermos conhecidos (nós próprios, os outros e Deus). (</a:t>
            </a:r>
            <a:r>
              <a:rPr lang="pt-PT" sz="2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Gén</a:t>
            </a:r>
            <a:r>
              <a:rPr lang="pt-PT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4:1).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47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C28FB-110C-27FA-4A9E-E7CDD1EF7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D7504C-6D8E-A90A-0A52-757B5EDA15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49A74D-48F5-30DD-429C-9EF2C26665F0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>
              <a:buClr>
                <a:schemeClr val="accent6"/>
              </a:buClr>
            </a:pPr>
            <a:r>
              <a:rPr lang="en-US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EXPLORING CREATION AND HUMAN SEXUALITY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FB1125-C612-57C9-3213-E932A4B5B91D}"/>
              </a:ext>
            </a:extLst>
          </p:cNvPr>
          <p:cNvSpPr txBox="1"/>
          <p:nvPr/>
        </p:nvSpPr>
        <p:spPr>
          <a:xfrm>
            <a:off x="1685925" y="2698313"/>
            <a:ext cx="6324600" cy="286232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marR="0" lvl="0" indent="-342900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  <a:tabLst>
                <a:tab pos="914400" algn="l"/>
              </a:tabLst>
            </a:pPr>
            <a:r>
              <a:rPr lang="pt-PT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Biologia</a:t>
            </a:r>
          </a:p>
          <a:p>
            <a:pPr marL="342900" marR="0" lvl="0" indent="-342900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  <a:tabLst>
                <a:tab pos="914400" algn="l"/>
              </a:tabLst>
            </a:pPr>
            <a:r>
              <a:rPr lang="pt-PT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Género</a:t>
            </a:r>
          </a:p>
          <a:p>
            <a:pPr marL="342900" marR="0" lvl="0" indent="-342900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  <a:tabLst>
                <a:tab pos="914400" algn="l"/>
              </a:tabLst>
            </a:pPr>
            <a:r>
              <a:rPr lang="pt-PT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Emoções</a:t>
            </a:r>
          </a:p>
          <a:p>
            <a:pPr marL="342900" marR="0" lvl="0" indent="-342900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  <a:tabLst>
                <a:tab pos="914400" algn="l"/>
              </a:tabLst>
            </a:pPr>
            <a:r>
              <a:rPr lang="pt-PT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Pensamentos</a:t>
            </a:r>
          </a:p>
          <a:p>
            <a:pPr marL="342900" marR="0" lvl="0" indent="-342900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  <a:tabLst>
                <a:tab pos="914400" algn="l"/>
              </a:tabLst>
            </a:pPr>
            <a:r>
              <a:rPr lang="pt-PT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Comportamento</a:t>
            </a:r>
            <a:r>
              <a:rPr lang="pt-PT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pt-PT" sz="24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  <a:tabLst>
                <a:tab pos="914400" algn="l"/>
              </a:tabLst>
            </a:pPr>
            <a:r>
              <a:rPr lang="pt-PT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Atitudes</a:t>
            </a:r>
          </a:p>
          <a:p>
            <a:pPr marL="342900" marR="0" lvl="0" indent="-342900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  <a:tabLst>
                <a:tab pos="914400" algn="l"/>
              </a:tabLst>
            </a:pPr>
            <a:r>
              <a:rPr lang="pt-PT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Valores</a:t>
            </a:r>
          </a:p>
          <a:p>
            <a:pPr marL="342900" marR="0" lvl="0" indent="-342900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  <a:tabLst>
                <a:tab pos="914400" algn="l"/>
              </a:tabLst>
            </a:pPr>
            <a:r>
              <a:rPr lang="pt-PT" sz="24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Cultura</a:t>
            </a:r>
            <a:endParaRPr lang="pt-PT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  <a:tabLst>
                <a:tab pos="914400" algn="l"/>
              </a:tabLst>
            </a:pPr>
            <a:r>
              <a:rPr lang="pt-PT" sz="24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 nossa família</a:t>
            </a:r>
            <a:endParaRPr lang="pt-PT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AE68CD-82A7-4D7B-F8CB-6DB5058D5DD1}"/>
              </a:ext>
            </a:extLst>
          </p:cNvPr>
          <p:cNvSpPr txBox="1"/>
          <p:nvPr/>
        </p:nvSpPr>
        <p:spPr>
          <a:xfrm>
            <a:off x="445934" y="1059727"/>
            <a:ext cx="8243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buClr>
                <a:schemeClr val="accent6"/>
              </a:buClr>
            </a:pPr>
            <a:r>
              <a:rPr lang="pt-PT" sz="2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sexualidade é ontologicamente rica porque </a:t>
            </a:r>
          </a:p>
          <a:p>
            <a:pPr marL="0" marR="0" algn="ctr">
              <a:buClr>
                <a:schemeClr val="accent6"/>
              </a:buClr>
            </a:pPr>
            <a:r>
              <a:rPr lang="pt-PT" sz="2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também é informada pelos seguintes fatores</a:t>
            </a:r>
            <a:r>
              <a:rPr lang="en-US" sz="2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US" sz="2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7D9E5-8DDF-4019-5F16-B62BC02DF1B1}"/>
              </a:ext>
            </a:extLst>
          </p:cNvPr>
          <p:cNvSpPr txBox="1"/>
          <p:nvPr/>
        </p:nvSpPr>
        <p:spPr>
          <a:xfrm>
            <a:off x="523875" y="264396"/>
            <a:ext cx="81248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VISÕES BÍBLICAS FUNDAMENTAIS DO GÉNERO E DA SEXUALIDADE</a:t>
            </a:r>
            <a:endParaRPr lang="en-US" sz="22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451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81A7D-517E-C432-A064-7CF90C6C9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33865B-3BE2-DD6B-2A3A-EFD5F1ABC1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4ED7D7-E3AA-6EB2-BB5B-4054F8B9243F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EXPLORING CREATION AND HUMAN SEXUALITY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9C8F6A-32EB-ADE9-C222-9EA848C914CB}"/>
              </a:ext>
            </a:extLst>
          </p:cNvPr>
          <p:cNvSpPr txBox="1"/>
          <p:nvPr/>
        </p:nvSpPr>
        <p:spPr>
          <a:xfrm>
            <a:off x="985837" y="1420736"/>
            <a:ext cx="73694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  <a:tabLst>
                <a:tab pos="457200" algn="l"/>
              </a:tabLst>
            </a:pPr>
            <a:r>
              <a:rPr lang="pt-P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Expressamos a imagem de Deus de forma ontológica e vocacional através da nossa sexualidade</a:t>
            </a:r>
          </a:p>
          <a:p>
            <a:pPr>
              <a:buClr>
                <a:schemeClr val="accent6"/>
              </a:buClr>
              <a:tabLst>
                <a:tab pos="457200" algn="l"/>
              </a:tabLst>
            </a:pPr>
            <a:endParaRPr lang="pt-PT" sz="2400" b="1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24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Ontologicamente: Coexistir, harmonizar, amar, coabitar, frutificar, multiplicar.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24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Vocacionalmente: Assumimos um compromisso (aliança), estendemos a graça, damos poder e experimentamos uma intimidade holística com o nosso cônjuge.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24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género e a sexualidade encontram a sua maior expressão num casamento de amor mútuo (1Cor. 13).</a:t>
            </a:r>
            <a:endParaRPr lang="en-US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73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3F038-CA89-2355-10FE-81AC9F7B9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BCAEBF-08D4-319A-0951-6A2185434B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C211D8-D095-275C-8707-F6E2ED35BE48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EXPLORING CREATION AND HUMAN SEXUALITY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1612DB-D3AC-73CA-F206-B0F361B598AC}"/>
              </a:ext>
            </a:extLst>
          </p:cNvPr>
          <p:cNvSpPr txBox="1"/>
          <p:nvPr/>
        </p:nvSpPr>
        <p:spPr>
          <a:xfrm>
            <a:off x="719137" y="1129165"/>
            <a:ext cx="770572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buClr>
                <a:schemeClr val="accent6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23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 intimidade sexual é uma construção divina, ampla e profunda, porque simboliza a misteriosa união entre Cristo e a sua igreja (</a:t>
            </a:r>
            <a:r>
              <a:rPr lang="pt-PT" sz="2300" kern="100" dirty="0" err="1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Efé</a:t>
            </a:r>
            <a:r>
              <a:rPr lang="pt-PT" sz="23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5:30-33). Realiza-se através do ato transcendente - a unicidade conjugal/coito sexual.</a:t>
            </a:r>
          </a:p>
          <a:p>
            <a:pPr marL="342900" marR="0" lvl="0" indent="-342900">
              <a:buClr>
                <a:schemeClr val="accent6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pt-PT" sz="2300" kern="100" dirty="0">
              <a:solidFill>
                <a:srgbClr val="000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Clr>
                <a:schemeClr val="accent6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23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 sexualidade incorpora as nossas identidades fisiológicas e espirituais. Homens e mulheres são ambos portadores da imagem de Deus.</a:t>
            </a:r>
          </a:p>
          <a:p>
            <a:pPr marL="342900" marR="0" lvl="0" indent="-342900">
              <a:buClr>
                <a:schemeClr val="accent6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pt-PT" sz="2300" kern="100" dirty="0">
              <a:solidFill>
                <a:srgbClr val="000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Clr>
                <a:schemeClr val="accent6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23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 sexualidade e a espiritualidade estão intrinsecamente ligadas e não devem ser separadas. (Adão e Eva, sendo criados à imagem de Deus, foram criados com o género e as faculdades para serem seres humanos sexuais com a capacidade de procriar crianças).</a:t>
            </a:r>
            <a:endParaRPr lang="en-US" sz="23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159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6525</TotalTime>
  <Words>2505</Words>
  <Application>Microsoft Office PowerPoint</Application>
  <PresentationFormat>Apresentação no Ecrã (4:3)</PresentationFormat>
  <Paragraphs>171</Paragraphs>
  <Slides>27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27</vt:i4>
      </vt:variant>
    </vt:vector>
  </HeadingPairs>
  <TitlesOfParts>
    <vt:vector size="35" baseType="lpstr">
      <vt:lpstr>Aptos</vt:lpstr>
      <vt:lpstr>Arial</vt:lpstr>
      <vt:lpstr>Avenir Next Condensed</vt:lpstr>
      <vt:lpstr>Avenir Next Condensed Medium</vt:lpstr>
      <vt:lpstr>Calibri</vt:lpstr>
      <vt:lpstr>Symbol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GC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rosemay</dc:creator>
  <cp:lastModifiedBy>Raquel Silva</cp:lastModifiedBy>
  <cp:revision>39</cp:revision>
  <dcterms:created xsi:type="dcterms:W3CDTF">2015-08-17T22:20:08Z</dcterms:created>
  <dcterms:modified xsi:type="dcterms:W3CDTF">2025-01-14T12:37:36Z</dcterms:modified>
</cp:coreProperties>
</file>