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7" r:id="rId2"/>
    <p:sldId id="260" r:id="rId3"/>
    <p:sldId id="263" r:id="rId4"/>
    <p:sldId id="271" r:id="rId5"/>
    <p:sldId id="274" r:id="rId6"/>
    <p:sldId id="275" r:id="rId7"/>
    <p:sldId id="276" r:id="rId8"/>
    <p:sldId id="277" r:id="rId9"/>
    <p:sldId id="279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72" r:id="rId18"/>
    <p:sldId id="273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9" r:id="rId28"/>
    <p:sldId id="298" r:id="rId29"/>
    <p:sldId id="294" r:id="rId30"/>
    <p:sldId id="295" r:id="rId31"/>
    <p:sldId id="296" r:id="rId32"/>
    <p:sldId id="297" r:id="rId33"/>
    <p:sldId id="301" r:id="rId34"/>
    <p:sldId id="300" r:id="rId35"/>
    <p:sldId id="262" r:id="rId36"/>
    <p:sldId id="267" r:id="rId37"/>
    <p:sldId id="265" r:id="rId38"/>
    <p:sldId id="266" r:id="rId39"/>
    <p:sldId id="268" r:id="rId40"/>
    <p:sldId id="269" r:id="rId41"/>
    <p:sldId id="270" r:id="rId42"/>
    <p:sldId id="264" r:id="rId43"/>
    <p:sldId id="26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5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107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eacons.ai/drbeckyatgoodinsid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dansiegel.com/book/the-whole-brain-child/" TargetMode="External"/><Relationship Id="rId4" Type="http://schemas.openxmlformats.org/officeDocument/2006/relationships/hyperlink" Target="https://www.instagram.com/drbeckyatgoodinside/?hl=en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2190"/>
            <a:ext cx="9145504" cy="6853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32" y="1953538"/>
            <a:ext cx="7543799" cy="328013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PT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32" y="6290296"/>
            <a:ext cx="5765551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b="1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Bryan </a:t>
            </a:r>
            <a:r>
              <a:rPr lang="en-US" sz="1050" b="1" kern="1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Cafferky</a:t>
            </a:r>
            <a:r>
              <a:rPr lang="en-US" sz="12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05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PhD, MDiv, LMFT, CFLE </a:t>
            </a:r>
            <a:r>
              <a:rPr lang="pt-PT" sz="105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 Professor Associado na Escola de Saúde Comportamental da Universidade de </a:t>
            </a:r>
            <a:r>
              <a:rPr lang="en-US" sz="105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Loma Linda, California, EUA.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31" y="592096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Apresentado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por: (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nome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aqui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0D5F2-1D09-72B2-A02A-1838F547D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E58E4F-2A69-7CF7-F5A1-5CC8E6C907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765A03-C9BF-5D74-3523-64D6250BF9C6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B5F08B-4E3C-064A-9DB1-508FD2262005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ACUMULAÇÃO DE STRESS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61C29-D585-65DB-B02B-F0B8EBDBC69B}"/>
              </a:ext>
            </a:extLst>
          </p:cNvPr>
          <p:cNvSpPr txBox="1"/>
          <p:nvPr/>
        </p:nvSpPr>
        <p:spPr>
          <a:xfrm>
            <a:off x="753762" y="1893460"/>
            <a:ext cx="7636475" cy="408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pais podem precisar de olhar para lá do evento “gatilho” mais recente e, em vez disso, ficarem curiosos sobre o que poderá estar abaixo da superfície e que está a contribuir para a desregulação da criança.</a:t>
            </a:r>
            <a:endParaRPr lang="en-US" sz="3600" dirty="0"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e.g., Glei et al., 2007</a:t>
            </a:r>
          </a:p>
        </p:txBody>
      </p:sp>
    </p:spTree>
    <p:extLst>
      <p:ext uri="{BB962C8B-B14F-4D97-AF65-F5344CB8AC3E}">
        <p14:creationId xmlns:p14="http://schemas.microsoft.com/office/powerpoint/2010/main" val="18851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C1027-3D8B-24F5-E500-05BCB8F7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9D349-491C-7D7C-2C17-3EF7C3843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340FE7-9EFB-E770-F339-F16942D73FC4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52060-63E3-F011-9DAE-39B3CAF8F3EB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ACUMULAÇÃO DE STRESS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7AB4ED-1DE0-C359-C46D-7FFFE3DCA8C3}"/>
              </a:ext>
            </a:extLst>
          </p:cNvPr>
          <p:cNvSpPr txBox="1"/>
          <p:nvPr/>
        </p:nvSpPr>
        <p:spPr>
          <a:xfrm>
            <a:off x="560070" y="1219818"/>
            <a:ext cx="8024478" cy="508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Estas não são crianças más que vos estão a fazer passar um mau bocado, mas sim crianças boas que estão a passar um mau bocado.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endParaRPr lang="pt-PT" sz="32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razão subjacente ao facto de os adultos se aborrecerem com crianças desreguladas é que, por vezes, nós próprios temos dificuldade em regular-nos!</a:t>
            </a:r>
            <a:endParaRPr lang="en-US" sz="3200" dirty="0"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Carrère &amp; Bowie, 2012; Zimmer-</a:t>
            </a:r>
            <a:r>
              <a:rPr lang="en-US" sz="16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Gembeck</a:t>
            </a:r>
            <a:r>
              <a:rPr lang="en-US" sz="1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2022</a:t>
            </a:r>
          </a:p>
        </p:txBody>
      </p:sp>
    </p:spTree>
    <p:extLst>
      <p:ext uri="{BB962C8B-B14F-4D97-AF65-F5344CB8AC3E}">
        <p14:creationId xmlns:p14="http://schemas.microsoft.com/office/powerpoint/2010/main" val="289077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0E382-CD2D-FB6C-8937-C42AE6814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30C334-FD02-0372-A76E-432E821136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FE2896-2A8C-822D-C302-5FB3F1C6B3C9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8D32E-D3B7-5545-3707-1D5CA8811733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SISTEMA NERVOSO AUTÓNOMO (SNA)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0F1C2-E490-A5B5-EC8E-0E7706DAFED7}"/>
              </a:ext>
            </a:extLst>
          </p:cNvPr>
          <p:cNvSpPr txBox="1"/>
          <p:nvPr/>
        </p:nvSpPr>
        <p:spPr>
          <a:xfrm>
            <a:off x="654700" y="1196933"/>
            <a:ext cx="7834600" cy="515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A desregulação das crianças está diretamente relacionada com os seus mecanismos de sobrevivência de luta, fuga, congelamento ou desmaio. </a:t>
            </a:r>
          </a:p>
          <a:p>
            <a:pPr>
              <a:lnSpc>
                <a:spcPct val="107000"/>
              </a:lnSpc>
              <a:buClr>
                <a:schemeClr val="accent6"/>
              </a:buClr>
            </a:pPr>
            <a:endParaRPr lang="pt-PT" sz="3200" dirty="0">
              <a:effectLst/>
              <a:latin typeface="Avenir Next Condensed" panose="020B0506020202020204" pitchFamily="34" charset="0"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buClr>
                <a:schemeClr val="accent6"/>
              </a:buClr>
            </a:pPr>
            <a:r>
              <a:rPr lang="pt-PT" sz="32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Deus criou os seres humanos com um sistema nervoso autónomo (SNA) com respostas de sobrevivência incorporadas para ajudar a manter-nos seguros.</a:t>
            </a:r>
            <a:r>
              <a:rPr lang="en-US" sz="32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	</a:t>
            </a:r>
            <a:r>
              <a:rPr lang="en-US" sz="3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	</a:t>
            </a:r>
          </a:p>
          <a:p>
            <a:pPr>
              <a:lnSpc>
                <a:spcPct val="107000"/>
              </a:lnSpc>
              <a:buClr>
                <a:schemeClr val="accent6"/>
              </a:buClr>
            </a:pPr>
            <a:r>
              <a:rPr lang="en-US" sz="18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Elbers</a:t>
            </a:r>
            <a:r>
              <a:rPr lang="en-US" sz="18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 et al., 2018; McCorry, 2007; Musser et al., 2011). </a:t>
            </a:r>
            <a:endParaRPr lang="en-US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2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4CEDC-109A-BFAF-89D8-D3235C7E0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47E4B0-DB05-1849-9616-B88BD9B4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4571A1-35AB-18EB-D3C8-F245D23C7A05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5A847-4A06-9299-299A-76C19B3C88C2}"/>
              </a:ext>
            </a:extLst>
          </p:cNvPr>
          <p:cNvSpPr txBox="1"/>
          <p:nvPr/>
        </p:nvSpPr>
        <p:spPr>
          <a:xfrm>
            <a:off x="240029" y="225035"/>
            <a:ext cx="901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OS DOIS LADOS DO SISTEMA NERVOSO AUTÓNOMO (ANS)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34D73-79C9-1AFB-3247-3D0196E5203B}"/>
              </a:ext>
            </a:extLst>
          </p:cNvPr>
          <p:cNvSpPr txBox="1"/>
          <p:nvPr/>
        </p:nvSpPr>
        <p:spPr>
          <a:xfrm>
            <a:off x="744280" y="1337285"/>
            <a:ext cx="8102540" cy="401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Clr>
                <a:schemeClr val="accent6"/>
              </a:buClr>
            </a:pPr>
            <a:r>
              <a:rPr lang="pt-PT" sz="4000" dirty="0">
                <a:latin typeface="Avenir Next Condensed" panose="020B0506020202020204" pitchFamily="34" charset="0"/>
                <a:ea typeface="Aptos" panose="020B0004020202020204" pitchFamily="34" charset="0"/>
              </a:rPr>
              <a:t>O sistema nervoso simpático prepara-nos para ações de sobrevivência.</a:t>
            </a:r>
          </a:p>
          <a:p>
            <a:pPr marL="571500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4000" dirty="0">
                <a:latin typeface="Avenir Next Condensed" panose="020B0506020202020204" pitchFamily="34" charset="0"/>
                <a:ea typeface="Aptos" panose="020B0004020202020204" pitchFamily="34" charset="0"/>
              </a:rPr>
              <a:t>Perceção de uma ameaça</a:t>
            </a:r>
          </a:p>
          <a:p>
            <a:pPr marL="571500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4000" dirty="0">
                <a:latin typeface="Avenir Next Condensed" panose="020B0506020202020204" pitchFamily="34" charset="0"/>
                <a:ea typeface="Aptos" panose="020B0004020202020204" pitchFamily="34" charset="0"/>
              </a:rPr>
              <a:t>Lutar, fugir, congelar, desmaiar</a:t>
            </a:r>
          </a:p>
          <a:p>
            <a:pPr marL="571500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4000" dirty="0">
                <a:latin typeface="Avenir Next Condensed" panose="020B0506020202020204" pitchFamily="34" charset="0"/>
                <a:ea typeface="Aptos" panose="020B0004020202020204" pitchFamily="34" charset="0"/>
              </a:rPr>
              <a:t>Resulta em alterações fisiológicas substanciais</a:t>
            </a:r>
            <a:endParaRPr lang="en-US" sz="4000" dirty="0">
              <a:effectLst/>
              <a:latin typeface="Avenir Next Condensed" panose="020B050602020202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5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DBD07-747E-68F6-8177-268DF1F84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8EBC5D-E7BB-F995-510D-2970AD6F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0F1C3A-6634-48EC-CAE9-D849B31E9629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E244E-DDBA-0213-A77F-CFEB8F13E50F}"/>
              </a:ext>
            </a:extLst>
          </p:cNvPr>
          <p:cNvSpPr txBox="1"/>
          <p:nvPr/>
        </p:nvSpPr>
        <p:spPr>
          <a:xfrm>
            <a:off x="141364" y="268038"/>
            <a:ext cx="9006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OS DOIS LADOS DO SISTEMA NERVOSO AUTÓNOMO (ANS)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2B94AC-202F-AED8-CC01-6ED9998E3A0A}"/>
              </a:ext>
            </a:extLst>
          </p:cNvPr>
          <p:cNvSpPr txBox="1"/>
          <p:nvPr/>
        </p:nvSpPr>
        <p:spPr>
          <a:xfrm>
            <a:off x="744280" y="1337285"/>
            <a:ext cx="7645958" cy="415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Clr>
                <a:schemeClr val="accent6"/>
              </a:buClr>
            </a:pPr>
            <a:r>
              <a:rPr lang="pt-PT" sz="4000" dirty="0">
                <a:latin typeface="Avenir Next Condensed" panose="020B0506020202020204" pitchFamily="34" charset="0"/>
                <a:ea typeface="Aptos" panose="020B0004020202020204" pitchFamily="34" charset="0"/>
              </a:rPr>
              <a:t>O sistema nervoso parassimpático ajuda-nos a “descansar e a digerir”.</a:t>
            </a:r>
            <a:endParaRPr lang="pt-PT" sz="4400" dirty="0">
              <a:latin typeface="Avenir Next Condensed" panose="020B0506020202020204" pitchFamily="34" charset="0"/>
              <a:ea typeface="Aptos" panose="020B0004020202020204" pitchFamily="34" charset="0"/>
            </a:endParaRPr>
          </a:p>
          <a:p>
            <a:pPr marL="571500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  <a:ea typeface="Aptos" panose="020B0004020202020204" pitchFamily="34" charset="0"/>
              </a:rPr>
              <a:t>Perceção de segurança e satisfação das necessidades</a:t>
            </a:r>
          </a:p>
          <a:p>
            <a:pPr marL="571500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  <a:ea typeface="Aptos" panose="020B0004020202020204" pitchFamily="34" charset="0"/>
              </a:rPr>
              <a:t>Menos hormonas do stress</a:t>
            </a:r>
          </a:p>
          <a:p>
            <a:pPr marL="571500" indent="-571500">
              <a:lnSpc>
                <a:spcPct val="107000"/>
              </a:lnSpc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  <a:ea typeface="Aptos" panose="020B0004020202020204" pitchFamily="34" charset="0"/>
              </a:rPr>
              <a:t>Pupilas contraídas, ritmo cardíaco mais lento e pressão arterial mais baixa, aumento da saliva e ativação do aparelho digestivo.</a:t>
            </a:r>
            <a:endParaRPr lang="en-US" sz="2800" dirty="0">
              <a:effectLst/>
              <a:latin typeface="Avenir Next Condensed" panose="020B050602020202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9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6437-4CEF-F52C-399F-AAE462960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84628B-AE08-662F-BCFF-8D120092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F3BE60-EEA8-790E-64B0-159CB768913F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A5D23-D8E8-D0A5-9829-36BDDE785C42}"/>
              </a:ext>
            </a:extLst>
          </p:cNvPr>
          <p:cNvSpPr txBox="1"/>
          <p:nvPr/>
        </p:nvSpPr>
        <p:spPr>
          <a:xfrm>
            <a:off x="525780" y="1337285"/>
            <a:ext cx="8081010" cy="467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40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Quando uma criança sente segurança, o seu corpo reorienta-se automaticamente para um estado de repouso.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4000" b="1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tal como Deus pretendia!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40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os adultos também têm um sistema nervoso autónomo!</a:t>
            </a:r>
            <a:r>
              <a:rPr lang="en-US" sz="4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3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124B0-1CBB-4E08-8316-B4661B180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74E6D5-3646-FE58-64EB-4291BC7D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10DFCF-1F28-BDF2-6A9E-969257DC2B87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AAC27-1BDA-4D75-A478-51761A87544C}"/>
              </a:ext>
            </a:extLst>
          </p:cNvPr>
          <p:cNvSpPr txBox="1"/>
          <p:nvPr/>
        </p:nvSpPr>
        <p:spPr>
          <a:xfrm>
            <a:off x="744280" y="1337285"/>
            <a:ext cx="7645958" cy="448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Processo paralelo entre as crianças e os pais: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crianças começam por ficar desreguladas devido ao ambiente que as rodeia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Depois, essa angústia é captada pelos pais, que também ficam desregulados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Então, como podemos ajudar os nossos filhos (e a nós próprios) quando eles sofrem de desregulação?</a:t>
            </a:r>
            <a:r>
              <a:rPr lang="en-US" sz="2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7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21906-2A68-1837-2806-4963BB38A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7692D7-23F8-4BF0-6B23-E5B61AD3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B67D83-6624-8651-73E9-465052644996}"/>
              </a:ext>
            </a:extLst>
          </p:cNvPr>
          <p:cNvSpPr/>
          <p:nvPr/>
        </p:nvSpPr>
        <p:spPr>
          <a:xfrm>
            <a:off x="225322" y="1714543"/>
            <a:ext cx="6252210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Avenir Next Condensed" panose="020B0506020202020204" pitchFamily="34" charset="0"/>
              </a:rPr>
              <a:t>70 FORMAS DE AJUDAR UMA CRIANÇA DESREGULADA A </a:t>
            </a:r>
          </a:p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Avenir Next Condensed" panose="020B0506020202020204" pitchFamily="34" charset="0"/>
              </a:rPr>
              <a:t>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C9FB8-9D74-C034-52FA-61C04193941E}"/>
              </a:ext>
            </a:extLst>
          </p:cNvPr>
          <p:cNvSpPr txBox="1"/>
          <p:nvPr/>
        </p:nvSpPr>
        <p:spPr>
          <a:xfrm>
            <a:off x="225322" y="2545540"/>
            <a:ext cx="4536170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DEBATE</a:t>
            </a:r>
          </a:p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 GRUPO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9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B7EC0-919F-F185-85F1-9F4008410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18BD9D-901F-1BDD-0618-8BBFE50A4E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498526-08F3-88A2-0A1A-15C8314CE23E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25DDB-E782-DB2B-7707-054D05CD5BF6}"/>
              </a:ext>
            </a:extLst>
          </p:cNvPr>
          <p:cNvSpPr txBox="1"/>
          <p:nvPr/>
        </p:nvSpPr>
        <p:spPr>
          <a:xfrm>
            <a:off x="846343" y="1706769"/>
            <a:ext cx="7451314" cy="29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pt-PT" sz="44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 é que podemos ajudar os nossos filhos (e a nós próprios) quando eles sofrem de desregulação?</a:t>
            </a:r>
            <a:endParaRPr lang="en-US" sz="32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5C06E-F908-2A22-C7A6-FFC59D2D3B76}"/>
              </a:ext>
            </a:extLst>
          </p:cNvPr>
          <p:cNvSpPr txBox="1"/>
          <p:nvPr/>
        </p:nvSpPr>
        <p:spPr>
          <a:xfrm>
            <a:off x="533401" y="299387"/>
            <a:ext cx="4661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DEBATE DE GRUPO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636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81D15-8859-43BB-21A3-01DB2EEA8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22691E-619C-7B9D-E987-862DDAC7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A38701-70C0-6784-C610-1C170928A9FA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0E279-A004-EA00-92DC-56C145CDAE98}"/>
              </a:ext>
            </a:extLst>
          </p:cNvPr>
          <p:cNvSpPr txBox="1"/>
          <p:nvPr/>
        </p:nvSpPr>
        <p:spPr>
          <a:xfrm>
            <a:off x="742345" y="1284196"/>
            <a:ext cx="7754895" cy="1844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As crianças percecionam e interagem com o seu mundo através de sete sistemas sensoriais primários</a:t>
            </a:r>
            <a:endParaRPr lang="en-US" sz="3600" dirty="0">
              <a:effectLst/>
              <a:latin typeface="Avenir Next Condensed" panose="020B0506020202020204" pitchFamily="34" charset="0"/>
              <a:ea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58FD4-AD8C-0E48-C141-D9C55A3E728A}"/>
              </a:ext>
            </a:extLst>
          </p:cNvPr>
          <p:cNvSpPr txBox="1"/>
          <p:nvPr/>
        </p:nvSpPr>
        <p:spPr>
          <a:xfrm>
            <a:off x="533400" y="299387"/>
            <a:ext cx="6198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SETE SISTEMAS SENSORIAIS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22393-FC13-F497-6F8F-C4BAAABA9ED2}"/>
              </a:ext>
            </a:extLst>
          </p:cNvPr>
          <p:cNvSpPr txBox="1"/>
          <p:nvPr/>
        </p:nvSpPr>
        <p:spPr>
          <a:xfrm>
            <a:off x="510411" y="3369475"/>
            <a:ext cx="8633589" cy="239745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7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visual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7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auditivo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7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Tátil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7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gustativo Sistema olfativo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7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propriocetivo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7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vestibular</a:t>
            </a:r>
            <a:endParaRPr lang="pt-PT" sz="27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6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PROPÓSITO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112409"/>
            <a:ext cx="7451314" cy="481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 workshop ensinará 70 atividades diferentes relacionadas com os sentidos para ajudar as crianças a acalmarem-se em momentos de angústia.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4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pais ficarão a conhecer o sistema nervoso autónomo (SNA) dos seus filhos, o que é a desregulação nas crianças e como apoiar a desregulação dos seus filhos através de várias experiências sensoriais.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4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pais irão adquirir conhecimentos valiosos e estratégias práticas para oferecer descanso aos seus filhos em alturas de angústia.</a:t>
            </a:r>
            <a:endParaRPr lang="en-US" sz="24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5E036-6EF4-5C71-D400-C59C853B7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4AA119-EBF1-5773-43B9-DE64FE5C85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02B374-383F-A8F9-B520-EB3DB2731A58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6B35C-A195-6E37-021F-91F0FF641FD9}"/>
              </a:ext>
            </a:extLst>
          </p:cNvPr>
          <p:cNvSpPr txBox="1"/>
          <p:nvPr/>
        </p:nvSpPr>
        <p:spPr>
          <a:xfrm>
            <a:off x="742345" y="1284196"/>
            <a:ext cx="7754896" cy="421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pt-PT" sz="3600" b="1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pt-PT" sz="36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istema visual: informação visual fornecida pelos olhos, incluindo formas, cor, movimento e distância.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tabLst>
                <a:tab pos="457200" algn="l"/>
              </a:tabLst>
            </a:pPr>
            <a:endParaRPr lang="pt-PT" sz="3600" b="1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pt-PT" sz="36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Auditivo: estímulos sonoros relativos ao volume, altura e localização dos sons.</a:t>
            </a:r>
            <a:endParaRPr lang="en-US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8D679-72EE-CFA6-B9FE-DD023251D5AE}"/>
              </a:ext>
            </a:extLst>
          </p:cNvPr>
          <p:cNvSpPr txBox="1"/>
          <p:nvPr/>
        </p:nvSpPr>
        <p:spPr>
          <a:xfrm>
            <a:off x="533400" y="198581"/>
            <a:ext cx="6084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SETE SISTEMAS SENSORIAIS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403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CD069-FE6C-624C-EEF0-4026A9B17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118661-170E-2B07-C99B-5A90FF2E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23909C-DC64-D39F-6B08-0907F9E13B51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9D1927-CDA3-6C0C-42D5-25BDAC93EAC5}"/>
              </a:ext>
            </a:extLst>
          </p:cNvPr>
          <p:cNvSpPr txBox="1"/>
          <p:nvPr/>
        </p:nvSpPr>
        <p:spPr>
          <a:xfrm>
            <a:off x="617221" y="1284196"/>
            <a:ext cx="7880020" cy="480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r>
              <a:rPr lang="pt-PT" sz="36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tátil: </a:t>
            </a: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sensações táteis da pele, que fornecem informações sobre a textura, a temperatura, a pressão e a dor.</a:t>
            </a:r>
            <a:endParaRPr lang="pt-PT" sz="3600" b="1" dirty="0"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r>
              <a:rPr lang="pt-PT" sz="36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gustativo: </a:t>
            </a: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distinção entre diferentes sabores, como o doce, o salgado, o azedo, o amargo e o umami.</a:t>
            </a:r>
            <a:endParaRPr lang="en-US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2F23E-C01A-6A3F-4626-A387C8FB7178}"/>
              </a:ext>
            </a:extLst>
          </p:cNvPr>
          <p:cNvSpPr txBox="1"/>
          <p:nvPr/>
        </p:nvSpPr>
        <p:spPr>
          <a:xfrm>
            <a:off x="533400" y="299387"/>
            <a:ext cx="5798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SETE SISTEMAS SENSORIAIS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797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C19E2-FE97-0616-A513-63C89A1F7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FF7ED6-9C98-6B4E-E94F-EFA65C8A41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1E3176-D20F-C46A-F312-A42F3101B53D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C5985-EAF7-1FE3-F472-18BC349B6B1C}"/>
              </a:ext>
            </a:extLst>
          </p:cNvPr>
          <p:cNvSpPr txBox="1"/>
          <p:nvPr/>
        </p:nvSpPr>
        <p:spPr>
          <a:xfrm>
            <a:off x="642554" y="1157454"/>
            <a:ext cx="7850481" cy="45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 startAt="5"/>
              <a:tabLst>
                <a:tab pos="457200" algn="l"/>
              </a:tabLst>
            </a:pPr>
            <a:r>
              <a:rPr lang="pt-PT" sz="34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olfativo: </a:t>
            </a:r>
            <a:r>
              <a:rPr lang="pt-PT" sz="3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deteção de cheiros e odores, tais como frutos perfumados ou compostos químicos agressivos.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 startAt="5"/>
              <a:tabLst>
                <a:tab pos="457200" algn="l"/>
              </a:tabLst>
            </a:pPr>
            <a:r>
              <a:rPr lang="pt-PT" sz="34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propriocetivo: </a:t>
            </a:r>
            <a:r>
              <a:rPr lang="pt-PT" sz="3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recolha de informações dos seus músculos, articulações e ligamentos sobre a posição, o movimento e o equilíbrio do seu corpo.</a:t>
            </a:r>
            <a:endParaRPr lang="en-US" sz="34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1066A-F370-C562-82E7-C081E288078F}"/>
              </a:ext>
            </a:extLst>
          </p:cNvPr>
          <p:cNvSpPr txBox="1"/>
          <p:nvPr/>
        </p:nvSpPr>
        <p:spPr>
          <a:xfrm>
            <a:off x="533400" y="299387"/>
            <a:ext cx="6095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SETE SISTEMAS SENSORIAIS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4493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1208C-6F92-B5F2-E2D1-223BB41AA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78214-2C13-F28B-E145-81D2FD11A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793062-A2E3-3C04-A052-A7F3BFBE597F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CBB19-31E7-3034-9E57-5267E70751D1}"/>
              </a:ext>
            </a:extLst>
          </p:cNvPr>
          <p:cNvSpPr txBox="1"/>
          <p:nvPr/>
        </p:nvSpPr>
        <p:spPr>
          <a:xfrm>
            <a:off x="742345" y="1284196"/>
            <a:ext cx="7754895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 startAt="7"/>
              <a:tabLst>
                <a:tab pos="457200" algn="l"/>
              </a:tabLst>
            </a:pPr>
            <a:r>
              <a:rPr lang="pt-PT" sz="32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vestibular: </a:t>
            </a:r>
            <a:r>
              <a:rPr lang="pt-PT" sz="32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recolha de informação a partir do ouvido interno, contribuindo para o equilíbrio geral, a orientação espacial, a gravidade e a sensação de movimento.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tabLst>
                <a:tab pos="457200" algn="l"/>
              </a:tabLst>
            </a:pPr>
            <a:r>
              <a:rPr lang="pt-PT" sz="32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através destes sete sistemas sensoriais primários que a criança perceciona o perigo ou a segurança - resultando na ativação simpática ou parassimpática do seu SNA</a:t>
            </a:r>
            <a:endParaRPr lang="en-US" sz="32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2D7BA-CC3B-412D-13BB-290A205E7ADD}"/>
              </a:ext>
            </a:extLst>
          </p:cNvPr>
          <p:cNvSpPr txBox="1"/>
          <p:nvPr/>
        </p:nvSpPr>
        <p:spPr>
          <a:xfrm>
            <a:off x="533400" y="299387"/>
            <a:ext cx="5810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SETE SISTEMAS SENSORIAIS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5216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B0F06-6B90-11D7-3921-881FE8C7A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394E89-45A3-263F-967C-5BAC608621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4F3591-F5C2-8609-34CE-EF8056F5B9A4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871E2-3584-30E2-2886-0B9125565F7C}"/>
              </a:ext>
            </a:extLst>
          </p:cNvPr>
          <p:cNvSpPr txBox="1"/>
          <p:nvPr/>
        </p:nvSpPr>
        <p:spPr>
          <a:xfrm>
            <a:off x="742345" y="1284196"/>
            <a:ext cx="7754895" cy="4284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tabLst>
                <a:tab pos="457200" algn="l"/>
              </a:tabLst>
            </a:pPr>
            <a:r>
              <a:rPr lang="pt-PT" sz="32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Cada criança tem preferências, necessidades e processamentos sensoriais distintos, o que significa que duas crianças podem responder de forma diferente aos mesmos estímulos sensoriais porque cada criança beneficia do seu regime sensorial único.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32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Hipossensibilidade</a:t>
            </a:r>
            <a:r>
              <a:rPr lang="pt-PT" sz="32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 ou </a:t>
            </a:r>
            <a:r>
              <a:rPr lang="pt-PT" sz="32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Sub-responsividade</a:t>
            </a:r>
            <a:endParaRPr lang="pt-PT" sz="3200" dirty="0">
              <a:effectLst/>
              <a:latin typeface="Avenir Next Condensed" panose="020B0506020202020204" pitchFamily="34" charset="0"/>
              <a:ea typeface="Aptos" panose="020B0004020202020204" pitchFamily="34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32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Hipersensibilidade ou Supersensibilidade</a:t>
            </a:r>
            <a:endParaRPr lang="en-US" sz="32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9C1A1-7704-0147-6608-187D00C58806}"/>
              </a:ext>
            </a:extLst>
          </p:cNvPr>
          <p:cNvSpPr txBox="1"/>
          <p:nvPr/>
        </p:nvSpPr>
        <p:spPr>
          <a:xfrm>
            <a:off x="155768" y="225035"/>
            <a:ext cx="9914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As crianças têm preferências sensoriais diferentes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299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3500A-4B7A-3C10-17D1-FADD7F16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7D4CAE-3283-0FEE-2867-9AF45E47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73A951-3A46-BBCE-2C28-07FCAD71B2CA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03597E-400F-D082-C202-04DAE45CB573}"/>
              </a:ext>
            </a:extLst>
          </p:cNvPr>
          <p:cNvSpPr txBox="1"/>
          <p:nvPr/>
        </p:nvSpPr>
        <p:spPr>
          <a:xfrm>
            <a:off x="742345" y="1284196"/>
            <a:ext cx="7754895" cy="4780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000" b="1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experiências sensoriais agradáveis proporcionam calma a uma criança desregulada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800" dirty="0">
                <a:effectLst/>
                <a:latin typeface="Avenir Next Condensed" panose="020B0506020202020204" pitchFamily="34" charset="0"/>
                <a:ea typeface="Aptos" panose="020B0004020202020204" pitchFamily="34" charset="0"/>
              </a:rPr>
              <a:t>Se os pais conseguirem compreender melhor o paladar sensorial único do seu filho e as necessidades sensoriais que o acompanham, então os pais podem intencionalmente facilitar as atividades sensoriais preferidas que oferecem calma aos seus filhos (resposta parassimpática) durante os momentos de angústia.</a:t>
            </a:r>
            <a:endParaRPr lang="en-US" sz="28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34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70190-0AF3-D04E-F06B-DA11FC970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48A098-B31B-45EC-46E3-60B55C06BB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95ABBD-6013-9326-EAE1-CA902602B844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1990B-FFAA-F0B1-86F2-50231BE7692D}"/>
              </a:ext>
            </a:extLst>
          </p:cNvPr>
          <p:cNvSpPr txBox="1"/>
          <p:nvPr/>
        </p:nvSpPr>
        <p:spPr>
          <a:xfrm>
            <a:off x="690347" y="1155597"/>
            <a:ext cx="7754895" cy="467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4000" dirty="0">
                <a:latin typeface="Avenir Next Condensed" panose="020B0506020202020204" pitchFamily="34" charset="0"/>
                <a:ea typeface="Aptos" panose="020B0004020202020204" pitchFamily="34" charset="0"/>
              </a:rPr>
              <a:t>Quando os pais participam com os filhos nestas atividades relacionadas com os sentidos, as crianças também experimentam a co regulação pais-filhos, que é uma das formas mais poderosas de acalmar o nosso sistema nervoso autónomo.</a:t>
            </a:r>
            <a:endParaRPr lang="en-US" sz="40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65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9088D-B512-C19C-3741-FAF383D5A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0E9960-650D-FF11-3EA6-D4D985C53B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6E4173-B77F-8C4C-64F3-34270BE5D1ED}"/>
              </a:ext>
            </a:extLst>
          </p:cNvPr>
          <p:cNvSpPr/>
          <p:nvPr/>
        </p:nvSpPr>
        <p:spPr>
          <a:xfrm>
            <a:off x="225322" y="1714543"/>
            <a:ext cx="6252210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Avenir Next Condensed" panose="020B0506020202020204" pitchFamily="34" charset="0"/>
              </a:rPr>
              <a:t>70 FORMAS DE AJUDAR UMA CRIANÇA DESREGULADA A </a:t>
            </a:r>
          </a:p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Avenir Next Condensed" panose="020B0506020202020204" pitchFamily="34" charset="0"/>
              </a:rPr>
              <a:t>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FA494-EE8E-B896-305E-E9AD10300656}"/>
              </a:ext>
            </a:extLst>
          </p:cNvPr>
          <p:cNvSpPr txBox="1"/>
          <p:nvPr/>
        </p:nvSpPr>
        <p:spPr>
          <a:xfrm>
            <a:off x="225322" y="2545540"/>
            <a:ext cx="4536170" cy="258532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GRUPOS DE</a:t>
            </a:r>
          </a:p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DEBATE</a:t>
            </a:r>
          </a:p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(120 </a:t>
            </a:r>
            <a:r>
              <a:rPr lang="pt-PT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minutos</a:t>
            </a:r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7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D9BC2-4E95-8189-94C6-AFBAF2953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23180C-0887-2ED1-827C-817C8490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FA2C03-EDBB-6ED7-581A-47C08AD2A85F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BBFC8-6148-BFDE-DF2E-C6B5B1A83740}"/>
              </a:ext>
            </a:extLst>
          </p:cNvPr>
          <p:cNvSpPr txBox="1"/>
          <p:nvPr/>
        </p:nvSpPr>
        <p:spPr>
          <a:xfrm>
            <a:off x="690347" y="1330447"/>
            <a:ext cx="7950733" cy="45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t-PT" sz="34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facilitador do grupo ajudá-los-á a experimentar 2-4 atividades relacionadas com os sentidos de cada um dos sete sistemas sensoriais. Desta forma, podem experimentar uma amostra destas intervenções, que podem ajudar as crianças em dificuldades a regular o seu sistema nervoso autónomo. (ver impresso)</a:t>
            </a:r>
            <a:endParaRPr lang="en-US" sz="34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33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8BD98-1C7E-0D3E-9941-5C79FF310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A8F17C-E660-6E4B-C024-626D93411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A387BF-85D3-628F-61D3-8A2E31537895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26E74-4579-FE07-3C17-2B9E28FD66D1}"/>
              </a:ext>
            </a:extLst>
          </p:cNvPr>
          <p:cNvSpPr txBox="1"/>
          <p:nvPr/>
        </p:nvSpPr>
        <p:spPr>
          <a:xfrm>
            <a:off x="690347" y="1266434"/>
            <a:ext cx="7754895" cy="480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Senhor é o meu pastor;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nada me faltará.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 faz-me repousar em verdes pastos;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guia-me por águas tranquilas.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 restaura a minha alma;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guia-me pelas veredas da justiça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amor do seu nome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(Salmos 23:1-3)</a:t>
            </a:r>
            <a:endParaRPr lang="en-US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4A66B-548D-522F-1C83-D6AB3700F300}"/>
              </a:ext>
            </a:extLst>
          </p:cNvPr>
          <p:cNvSpPr txBox="1"/>
          <p:nvPr/>
        </p:nvSpPr>
        <p:spPr>
          <a:xfrm>
            <a:off x="629016" y="279274"/>
            <a:ext cx="4742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Inspiração Bíblica: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323569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1714543"/>
            <a:ext cx="6252210" cy="83099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Avenir Next Condensed" panose="020B0506020202020204" pitchFamily="34" charset="0"/>
              </a:rPr>
              <a:t>70 FORMAS DE AJUDAR UMA CRIANÇA DESREGULADA A </a:t>
            </a:r>
          </a:p>
          <a:p>
            <a:r>
              <a:rPr lang="pt-PT" sz="1600" dirty="0">
                <a:solidFill>
                  <a:schemeClr val="accent6">
                    <a:lumMod val="75000"/>
                  </a:schemeClr>
                </a:solidFill>
                <a:latin typeface="Avenir Next Condensed" panose="020B0506020202020204" pitchFamily="34" charset="0"/>
              </a:rPr>
              <a:t>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2545540"/>
            <a:ext cx="4712438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ATIVIDADE</a:t>
            </a:r>
          </a:p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INTRODUTÓRIA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BA44B-22FD-E77C-4BD7-E15C57C05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F8EF5E-2BFD-2DC5-A2C9-6552442212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59BFA0-AE67-37DF-19B2-164E21DB810A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69447-1DEE-FE94-D067-2009A4737625}"/>
              </a:ext>
            </a:extLst>
          </p:cNvPr>
          <p:cNvSpPr txBox="1"/>
          <p:nvPr/>
        </p:nvSpPr>
        <p:spPr>
          <a:xfrm>
            <a:off x="742346" y="1341519"/>
            <a:ext cx="7754895" cy="4221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8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 o fruto do Espírito é amor, alegria, paz, longanimidade, benignidade, bondade, fidelidade, mansidão e domínio próprio. Contra estas coisas não há lei (Gálatas 5,22-23).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PT" sz="28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8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toda a humildade e mansidão, com paciência, suportando-vos uns aos outros em amor, desejosos de manter a unidade do Espírito no vínculo da paz (Efésios 4:2-3, ESV).</a:t>
            </a:r>
            <a:endParaRPr lang="en-US" sz="28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DA7E7-3B7D-F9A9-81C2-5CD2E89D0B88}"/>
              </a:ext>
            </a:extLst>
          </p:cNvPr>
          <p:cNvSpPr txBox="1"/>
          <p:nvPr/>
        </p:nvSpPr>
        <p:spPr>
          <a:xfrm>
            <a:off x="629016" y="279274"/>
            <a:ext cx="4742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Inspiração Bíblica: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1548100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6D060-BB44-BF94-86F8-7D967A510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4B3681-7F31-911C-606A-29C5DE4C58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18E13C-DCF5-2DF5-5132-FECD1722CD30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73841-2887-67E5-138D-9435D993CF29}"/>
              </a:ext>
            </a:extLst>
          </p:cNvPr>
          <p:cNvSpPr txBox="1"/>
          <p:nvPr/>
        </p:nvSpPr>
        <p:spPr>
          <a:xfrm>
            <a:off x="690347" y="1247783"/>
            <a:ext cx="7754895" cy="5010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0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filhos são uma herança do Senhor, e a descendência, uma recompensa dele (Salmo 127:3 (NVI).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pt-PT" sz="3000" dirty="0"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0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Suportando-vos uns aos outros, e perdoando-vos uns aos outros, se alguém tiver queixa contra outro; assim como Cristo vos perdoou, assim fazei vós também . Mas, acima de tudo isso, revesti-vos do amor, que é o vínculo da perfeição” (Colossenses 3:13-14).</a:t>
            </a:r>
            <a:endParaRPr lang="en-US" sz="30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B0B32-9E33-5DA2-16B6-3DE23132DB88}"/>
              </a:ext>
            </a:extLst>
          </p:cNvPr>
          <p:cNvSpPr txBox="1"/>
          <p:nvPr/>
        </p:nvSpPr>
        <p:spPr>
          <a:xfrm>
            <a:off x="629016" y="279274"/>
            <a:ext cx="4742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Inspiração</a:t>
            </a:r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Bíblica</a:t>
            </a:r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2375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8F77B-3978-BAFD-400F-04164F92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063285-F069-33FC-D30B-F8404574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36C3EA-BCCE-24D8-4DF5-77B0497B5EC7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74D21-1D7A-DCE5-6691-D21C7FA39BF3}"/>
              </a:ext>
            </a:extLst>
          </p:cNvPr>
          <p:cNvSpPr txBox="1"/>
          <p:nvPr/>
        </p:nvSpPr>
        <p:spPr>
          <a:xfrm>
            <a:off x="742346" y="1163657"/>
            <a:ext cx="77548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23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Meus filhinhos, não amemos de palavra, nem de língua, mas por obra e em verdade (1 João 3:18).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PT" sz="23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23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Porque Deus não nos deu um espírito de temor, mas de fortaleza, de amor e de domínio próprio (2 Timóteo 1:7).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PT" sz="23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23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o próprio Senhor da paz vos dê paz em todos os sentidos. O Senhor seja com todos vós (2 Tessalonicenses 3:16).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PT" sz="23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23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 paz me deitarei e dormirei, pois só tu, Senhor, me fazes habitar em segurança (Salmo 4:8).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t-PT" sz="23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PT" sz="23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Lança o teu fardo sobre o Senhor, e Ele te susterá; nunca permitirá que o justo seja abalado (Salmo 55:22).</a:t>
            </a:r>
            <a:endParaRPr lang="en-US" sz="23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6DA97-DCE2-40F8-8B57-B65C3F1B52BD}"/>
              </a:ext>
            </a:extLst>
          </p:cNvPr>
          <p:cNvSpPr txBox="1"/>
          <p:nvPr/>
        </p:nvSpPr>
        <p:spPr>
          <a:xfrm>
            <a:off x="629016" y="279274"/>
            <a:ext cx="4742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Inspiração Bíblica:</a:t>
            </a:r>
            <a:endParaRPr lang="pt-PT" sz="4000" dirty="0"/>
          </a:p>
        </p:txBody>
      </p:sp>
    </p:spTree>
    <p:extLst>
      <p:ext uri="{BB962C8B-B14F-4D97-AF65-F5344CB8AC3E}">
        <p14:creationId xmlns:p14="http://schemas.microsoft.com/office/powerpoint/2010/main" val="2583949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FF109-A1F3-CF94-D57F-0691C5864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084D19-4D88-0AA5-C759-A08C7A96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B79964-A80E-1096-CCFD-F9801676E1C2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D82F4-08DB-9B13-53B1-48DEFE722478}"/>
              </a:ext>
            </a:extLst>
          </p:cNvPr>
          <p:cNvSpPr txBox="1"/>
          <p:nvPr/>
        </p:nvSpPr>
        <p:spPr>
          <a:xfrm>
            <a:off x="742346" y="1341519"/>
            <a:ext cx="7754895" cy="45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Coleção de artigos que incluem algumas das experiências sensoriais preferidas do seu filho num único local.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Colaborar com o seu filho na criação de um Kit para Acalmar.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Teste e pratique estas atividades com o seu filho quando ele não estiver em perigo.</a:t>
            </a:r>
            <a:endParaRPr lang="en-US" sz="34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DD8BB-2938-B4CB-AB2C-86B7A6D0D889}"/>
              </a:ext>
            </a:extLst>
          </p:cNvPr>
          <p:cNvSpPr txBox="1"/>
          <p:nvPr/>
        </p:nvSpPr>
        <p:spPr>
          <a:xfrm>
            <a:off x="629016" y="279274"/>
            <a:ext cx="4742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KIT PARA ACALMAR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9180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98627-2A51-CED1-BC94-8649E3481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C44C57-DA41-76D4-F27E-9FC14396ED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844594-07EF-5950-A348-553FB578387D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CBD037-AA09-0F75-1606-E5D71FDA259B}"/>
              </a:ext>
            </a:extLst>
          </p:cNvPr>
          <p:cNvSpPr txBox="1"/>
          <p:nvPr/>
        </p:nvSpPr>
        <p:spPr>
          <a:xfrm>
            <a:off x="742346" y="1341519"/>
            <a:ext cx="7754895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Discutam nos vossos grupos: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endParaRPr lang="pt-PT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que é que acharam mais útil?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endParaRPr lang="pt-PT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que incluiria num kit “calmante” para o seu filho?</a:t>
            </a:r>
            <a:endParaRPr lang="en-US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0237F-D605-78C5-F4E2-8A89FE0A115C}"/>
              </a:ext>
            </a:extLst>
          </p:cNvPr>
          <p:cNvSpPr txBox="1"/>
          <p:nvPr/>
        </p:nvSpPr>
        <p:spPr>
          <a:xfrm>
            <a:off x="629016" y="279274"/>
            <a:ext cx="7558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REFLEXÃO DE GRUPO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4517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RECURSOS ONLINE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672662" y="1343749"/>
            <a:ext cx="7824579" cy="315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Potenciais Recursos online a considerar: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https://beacons.ai/drbeckyatgoodinside</a:t>
            </a:r>
            <a:endParaRPr lang="en-US" sz="2800" u="sng" dirty="0">
              <a:solidFill>
                <a:srgbClr val="467886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https://www.instagram.com/drbeckyatgoodinside/?hl=en</a:t>
            </a:r>
            <a:endParaRPr lang="en-US" sz="2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u="sng" dirty="0">
              <a:solidFill>
                <a:srgbClr val="467886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  <a:hlinkClick r:id="rId5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u="sng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https://drdansiegel.com/book/the-whole-brain-child/</a:t>
            </a:r>
            <a:endParaRPr lang="en-US" sz="2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1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44912-9573-6BF6-E50F-F0A082B9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F15384-BFB0-019D-A036-7720BC88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D45AE9-A1A5-2C69-2084-43792C646EF9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14EC4-6A20-10D5-B4A9-127E29218A86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REFERÊNCIAS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20B542-9B31-1C9E-0029-4D77E1016C00}"/>
              </a:ext>
            </a:extLst>
          </p:cNvPr>
          <p:cNvSpPr txBox="1"/>
          <p:nvPr/>
        </p:nvSpPr>
        <p:spPr>
          <a:xfrm>
            <a:off x="846343" y="1186094"/>
            <a:ext cx="7435809" cy="515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Beauchaine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T. P. (2012). Physiological markers of emotional and behavioral dysregulation in externalizing psychopathology. 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Monographs of the Society for Research in Child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77(2), 79.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Biel, L.,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Peske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N. (2009).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Raising a sensory smart child: The definitive handbook for helping your child with sensory processing issues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Penguin.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Bowie, B. H. (2010). Emotion regulation related to children's future externalizing and internalizing behaviors. 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Child and Adolescent Psychiatric Nursing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23(2), 74-83.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Brobeck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Marklund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B., Haraldsson, K.,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Berntsson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 (2007). Stress in children: how fifth‐year pupils experience stress in everyday life.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Scandinavian Journal of Caring Sciences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3-9.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Cabecinha-Alati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O’Hara, G., Kennedy, H., &amp; Montreuil, T. (2020). Parental emotion socialization and adult outcomes: the relationships between parental supportiveness, emotion regulation, and trait anxiety. 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Adult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27, 268-280.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Camarata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Miller, L. J., &amp; Wallace, M. T. (2020). Evaluating sensory integration/sensory processing treatment: issues and analysis.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Frontiers in Integrative Neuroscience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556660.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Carrère, S., &amp; Bowie, B. H. (2012). Like parent, like child: Parent and child emotion dysregulation.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Archives of Psychiatric Nursing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26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e23-e30.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Cascio, C. J.,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Lorenzi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Baranek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G. T. (2016). Self-reported pleasantness ratings and examiner-coded defensiveness in response to touch in children with ASD: effects of stimulus material and bodily location.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Autism and Developmental Disorders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46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1528-1537.</a:t>
            </a:r>
          </a:p>
          <a:p>
            <a:pPr marL="457200" indent="-457200">
              <a:lnSpc>
                <a:spcPct val="107000"/>
              </a:lnSpc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Cole, P. M., Michel, M. K., &amp; Teti, L. O. D. (1994). The development of emotion regulation and dysregulation: A clinical perspective.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Monographs of the Society for Research in Child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73-100.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76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E657A-25BF-06F3-96FF-99F8DAE99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B87F64-85ED-0C2F-2D3E-A3BEAAC1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C1EA1E-6BFE-7F70-92C2-63D699B4C65C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59394-CC25-89D1-754A-B0EF164C0E66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REFERÊNCIAS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02A7E-7030-DBAD-121E-CB122BD8B83B}"/>
              </a:ext>
            </a:extLst>
          </p:cNvPr>
          <p:cNvSpPr txBox="1"/>
          <p:nvPr/>
        </p:nvSpPr>
        <p:spPr>
          <a:xfrm>
            <a:off x="846343" y="1105296"/>
            <a:ext cx="7451314" cy="515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Cummings, E. M. (1994). Marital conflict and children's functioning.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16-36.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Delahooke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(2022). Brain-body parenting: How to stop managing behavior and start raising joyful, resilient kids. Harper Collins.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Dunn, W. (2007). Supporting children to participate successfully in everyday life by using sensory processing knowledge.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Infants &amp; Young Children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84-101.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Elbers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Jaradeh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Yeh, A. M.,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Golianu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B. (2018). Wired for threat: clinical features of nervous system dysregulation in 80 children.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Pediatric Neurology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89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39-48.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Epel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 S.,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Crosswell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D., Mayer, S. E., Prather, A. A.,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Slavich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G. M.,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Puterman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E., &amp; Mendes, W. B. (2018). More than a feeling: A unified view of stress measurement for population science.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Frontiers in Neuroendocrinology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49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146-169.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Erdmann, K. A., &amp; Hertel, S. (2019). Self-regulation and co-regulation in early childhood–development, assessment and supporting factors. 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Metacognition and Learning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14, 229-238.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Ersan,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Ceyhun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"Physical aggression, relational aggression and anger in preschool children: The mediating role of emotion regulation."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Journal of General Psychology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147, no. 1 (2020): 18-42.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Evans, G. W., &amp; Kim, P. (2007). Childhood poverty and health: Cumulative risk exposure and stress dysregulation.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Psychological Science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(11), 953-957.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Freeman, R.,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Chapleau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W. (2013). Testing the autonomic nervous system.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Handbook of Clinical Neurology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115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115-136.</a:t>
            </a:r>
          </a:p>
          <a:p>
            <a:pPr marL="457200" indent="-457200">
              <a:lnSpc>
                <a:spcPct val="107000"/>
              </a:lnSpc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Glei, D. A., Goldman, N., Chuang, Y. L., &amp; Weinstein, M. (2007). Do chronic stressors lead to physiological dysregulation? Testing the theory of allostatic load.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Psychosomatic Medicine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69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(8), 769-776.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07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D86AD-95CE-588E-A9BA-E451C4E5F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DA5C5D-81C6-ADC0-2558-C01B63B9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DA75A1-A564-4885-8077-15C8E16028F9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B23A0-F2EB-4F69-BB38-825E5CDE0C0F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REFERÊNCIAS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CD52B-3490-376B-FDB2-528E189FE8B3}"/>
              </a:ext>
            </a:extLst>
          </p:cNvPr>
          <p:cNvSpPr txBox="1"/>
          <p:nvPr/>
        </p:nvSpPr>
        <p:spPr>
          <a:xfrm>
            <a:off x="846343" y="1343749"/>
            <a:ext cx="7451314" cy="469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Hatherly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Stienwandt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Salisbury, M. R.,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Roos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 E., &amp; Fisher, P. A. (2023). Routines as a protective factor for emerging mental health and behavioral problems in children with neurodevelopmental delays.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Advances in Neurodevelopmental Disorders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35-45.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Joosen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 J.,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Mesman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Bakermans-Kranenburg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J., &amp; van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IJzendoorn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H. (2013). Maternal overreactive sympathetic nervous system responses to repeated infant crying predicts risk for impulsive harsh discipline of infants.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Child Maltreatment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252-263.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Keluskar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Reicher, D., Gorecki, A.,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Mazefsky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C., &amp; Crowell, J. A. (2021). Understanding, assessing, and intervening with emotion dysregulation in autism spectrum disorder: a developmental perspective.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Child and Adolescent Psychiatric Clinics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335-348.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Lampert, R.,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Tuit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K., Hong, K. I., Donovan, T., Lee, F., &amp; Sinha, R. (2016). Cumulative stress and autonomic dysregulation in a community sample.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Stress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269-279.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Liu, J. (2004). Childhood externalizing behavior: Theory and implications.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Child and Adolescent Psychiatric Nursing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93-103.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Liu, J., Chen, X., &amp; Lewis, G. (2011). Childhood internalizing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behaviour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analysis and implications.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Psychiatric and Mental Health Nursing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(10), 884-894.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Low, P. A. (1993). Autonomic nervous system function.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Clinical Neurophysiology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14-27.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Low, P. A. (Ed.). (2011).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Primer on the autonomic nervous system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Academic Press.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Lynch, S. A., &amp; Simpson, C. G. (2004). Sensory processing: Meeting individual needs using the seven senses.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Young Exceptional Children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2-9.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3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E89CB-FBE6-4DA7-D0B1-4A8FADB19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68E86B-FBD8-5C1B-5DB3-C08512DA6A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0625A2-91D1-6718-60CF-0CE495F7C54A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8414E-E94B-1C0B-0B9C-57F0CE26E7E2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REFERÊNCIAS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5523C-AB60-8C1A-206A-4FF18408A9D5}"/>
              </a:ext>
            </a:extLst>
          </p:cNvPr>
          <p:cNvSpPr txBox="1"/>
          <p:nvPr/>
        </p:nvSpPr>
        <p:spPr>
          <a:xfrm>
            <a:off x="846343" y="1246939"/>
            <a:ext cx="7451314" cy="515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Malik-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Hasbrook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(2023). A Kids Book About Nervous System Regulation. A Kids Co.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McCorry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 K. (2007). Physiology of the autonomic nervous system.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American Journal of Pharmaceutical Education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71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McLaughlin, K. A., Sheridan, M. A., Alves, S., &amp; Mendes, W. B. (2014). Child maltreatment and autonomic nervous system reactivity: Identifying dysregulated stress reactivity patterns by using the biopsychosocial model of challenge and threat.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Psychosomatic Medicine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76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(7), 538-546.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Mouton-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Odum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Golomb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 G. (2021).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Helping Your Child with Sensory Regulation: Skills to Manage the Emotional and Behavioral Components of Your Child's Sensory Processing Challenges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New Harbinger Publications.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Musser, E. D., Backs, R. W., Schmitt, C. F., Ablow, J. C.,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Measelle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R.,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Nigg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T. (2011). Emotion regulation via the autonomic nervous system in children with attention-deficit/hyperactivity disorder (ADHD).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Abnormal Child Psychology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39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841-852.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Paley, B.,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Hajal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N. J. (2022). Conceptualizing emotion regulation and co-regulation as family-level phenomena.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 Child and Family Psychology Review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19-43.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Porges, S. W. (2009). The polyvagal theory: new insights into adaptive reactions of the autonomic nervous system.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Cleveland Clinic Journal of Medicine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76 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(Suppl 2), S86.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Quiñones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-Camacho, L. E., &amp; Davis, E. L. (2019). Emotion regulation strategy knowledge moderates the link between cumulative stress and anxiety symptoms in childhood.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Journal of Behavioral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43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369-374.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Schulz, S. E., &amp; Stevenson, R. A. (2019). Sensory hypersensitivity predicts repetitive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behaviours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autistic and typically-developing children.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Autism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1028-1041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E8C72-989E-7C03-411A-5CAA7C214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A8E390-60B3-2224-3CD4-8A61DB8C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41A65E-0F80-8DAD-8E9C-72628494079D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12069-AFD6-1E86-ECC3-0721945F8736}"/>
              </a:ext>
            </a:extLst>
          </p:cNvPr>
          <p:cNvSpPr txBox="1"/>
          <p:nvPr/>
        </p:nvSpPr>
        <p:spPr>
          <a:xfrm>
            <a:off x="846343" y="1706769"/>
            <a:ext cx="7451314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07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Formar grupos de cerca de 12 pais por grupo.</a:t>
            </a:r>
          </a:p>
          <a:p>
            <a:pPr marL="571500" indent="-571500">
              <a:lnSpc>
                <a:spcPct val="107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PT" sz="3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 vossos grupos, partilhem uma coisa que esperam aprender durante o seminário.</a:t>
            </a:r>
            <a:endParaRPr lang="en-US" sz="32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94F68-7E0F-C4A2-4113-5D5E401A22AB}"/>
              </a:ext>
            </a:extLst>
          </p:cNvPr>
          <p:cNvSpPr txBox="1"/>
          <p:nvPr/>
        </p:nvSpPr>
        <p:spPr>
          <a:xfrm>
            <a:off x="533401" y="299387"/>
            <a:ext cx="4661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ATIVIDADE DE GRUPO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7741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45BE1-300C-9BD6-8118-C1279175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90F889-7DE2-0E6F-965C-0A19507D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2CFEB0-3390-FF16-7C67-F819951D5803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540D49-5037-B9AE-1E42-4636D713C43C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REFERÊNCIAS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56E495-9524-4B4F-B6AC-2CCFB98C4EBF}"/>
              </a:ext>
            </a:extLst>
          </p:cNvPr>
          <p:cNvSpPr txBox="1"/>
          <p:nvPr/>
        </p:nvSpPr>
        <p:spPr>
          <a:xfrm>
            <a:off x="846343" y="1343749"/>
            <a:ext cx="7451314" cy="469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Stelter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 L.,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Halberstadt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G. (2011). The interplay between parental beliefs about children's emotions and parental stress impacts children's attachment security. 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Infant and Child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20(3), 272-287.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Rapport, M. D., Denney, C. B., Chung, K. M.,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Hustace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 (2001). Internalizing behavior problems and scholastic achievement in children: Cognitive and behavioral pathways as mediators of outcome.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Clinical Child Psychology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536-551.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Rothenberg, W. A., Lansford, J. E., Al‐Hassan, S. M.,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Bacchini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D., Bornstein, M. H., Chang, L., ... &amp; Peña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Alampay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 (2020). Examining effects of parent warmth and control on internalizing behavior clusters from age 8 to 12 in 12 cultural groups in nine countries.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Child Psychology and Psychiatry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61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436-446.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Rutherford, H. J., Wallace, N. S., Laurent, H. K., &amp; Mayes, L. C. (2015). Emotion regulation in parenthood.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Developmental Review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36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1-14.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Smith, C. U. M. (2008).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Biology of sensory systems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John Wiley &amp; Sons.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Taylor, S. E. (2006). Tend and befriend: Biobehavioral bases of affiliation under stress.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 Directions in Psychological Science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(6), 273-277.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Thompson, S. D.,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Raisor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M. (2013). Meeting the sensory needs of young children.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Young Children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68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34.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Tomchek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 D., &amp; Dunn, W. (2007). Sensory processing in children with and without autism: a comparative study using the short sensory profile.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American Journal of Occupational Therapy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61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190-200.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01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7F09B-DCFB-DB60-B45C-63E78751C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D347F2-6C8E-7BB0-A00B-BDBA67E3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427005-A4B0-7ED9-E97C-440432D11E50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526CE-C819-5DFB-6510-97A48BB50F2D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REFERÊNCIAS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6032DE-F95D-26F1-D897-CFC18296FE12}"/>
              </a:ext>
            </a:extLst>
          </p:cNvPr>
          <p:cNvSpPr txBox="1"/>
          <p:nvPr/>
        </p:nvSpPr>
        <p:spPr>
          <a:xfrm>
            <a:off x="846343" y="1343749"/>
            <a:ext cx="7451314" cy="261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Watling, R. L.,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Deitz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&amp; White, O. (2001). Comparison of Sensory Profile scores of young children with and without autism spectrum disorders.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American Journal of Occupational Therapy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55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416-423.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Yack, E., Sutton, S., &amp; Aquilla, P. (2002).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Building bridges through sensory integration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Future Horizons.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Zeman, J., Shipman, K.,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Suveg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 (2002). Anger and sadness regulation: Predictions to internalizing and externalizing symptoms in children.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Clinical Child and Adolescent Psychology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393-398.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Zimmer-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Gembeck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J., Rudolph, J.,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Kerin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Bohadana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-Brown, G. (2022). Parent emotional regulation: A meta-analytic review of its association with parenting and child adjustment.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Journal of Behavioral Development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46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(1), 63-82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76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5619F-0CAE-8C22-9B50-F65B4F762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8B80EF-7C04-ED07-9A46-50D843404A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13E48A-1470-2DB0-5371-2FD612164FB9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33F03-B4DD-659A-4FBF-5D7FF5EAB7E2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Contribuidores</a:t>
            </a:r>
            <a:endParaRPr lang="pt-PT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F0658B-AAAC-C869-0777-FB15DED14E4B}"/>
              </a:ext>
            </a:extLst>
          </p:cNvPr>
          <p:cNvSpPr txBox="1"/>
          <p:nvPr/>
        </p:nvSpPr>
        <p:spPr>
          <a:xfrm>
            <a:off x="846343" y="1909203"/>
            <a:ext cx="7451314" cy="414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Bryan </a:t>
            </a:r>
            <a:r>
              <a:rPr lang="en-US" sz="1800" b="1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Cafferky</a:t>
            </a:r>
            <a:r>
              <a:rPr lang="en-US" sz="18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PhD, MDiv, LMFT, CFLE </a:t>
            </a:r>
            <a:r>
              <a:rPr lang="pt-PT" sz="18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é Professor Associado na Escola de Saúde Comportamental da Universidade de</a:t>
            </a:r>
            <a:r>
              <a:rPr lang="en-US" sz="18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Loma Linda, Loma Linda, California, </a:t>
            </a:r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EU</a:t>
            </a:r>
            <a:r>
              <a:rPr lang="en-US" sz="18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Heather Beeson,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DMFT, MA, LMFT, </a:t>
            </a:r>
            <a:r>
              <a:rPr lang="pt-P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é Professora Assistente do Departamento de Aconselhamento e Ciências da Família e Diretora do Programa de Doutoramento em Terapia Conjugal e Familiar na Escola de Saúde Comportamental da Universidade de </a:t>
            </a:r>
            <a:r>
              <a:rPr lang="pt-PT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Loma</a:t>
            </a:r>
            <a:r>
              <a:rPr lang="pt-P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Linda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Loma Linda, California,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EU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Elizabeth James,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DMFT, MA, LMFT, LPCC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pt-P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é Professora Assistente de Aconselhamento e Ciências da Família e Coordenadora do Programa MS Online de Terapia Matrimonial e Familiar da Escola de Saúde Comportamental da Universidade de </a:t>
            </a:r>
            <a:r>
              <a:rPr lang="pt-PT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Loma</a:t>
            </a:r>
            <a:r>
              <a:rPr lang="pt-PT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Linda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Loma Linda, California,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EU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74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DA34B-BEFC-1839-3F15-ED94B2441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8A3694-FD21-7476-C97E-D6889620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10D73A-8EB9-9DBB-39C5-A5C23E208E28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D36E0-F8CF-9997-CBCE-F291F1929DB4}"/>
              </a:ext>
            </a:extLst>
          </p:cNvPr>
          <p:cNvSpPr txBox="1"/>
          <p:nvPr/>
        </p:nvSpPr>
        <p:spPr>
          <a:xfrm>
            <a:off x="560070" y="317323"/>
            <a:ext cx="6750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COMPREENDER A CRIANÇA DYSREGULATION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765E0D-35F4-6670-7889-F66D749A8274}"/>
              </a:ext>
            </a:extLst>
          </p:cNvPr>
          <p:cNvSpPr txBox="1"/>
          <p:nvPr/>
        </p:nvSpPr>
        <p:spPr>
          <a:xfrm>
            <a:off x="560070" y="1156831"/>
            <a:ext cx="8001618" cy="521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desregulação das crianças é um fenómeno normal, biológico e esperado. A desregulação refere-se à dificuldade de gerir as nossas emoções e comportamentos - normalmente associada a poderosas alterações fisiológicas.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6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crianças mostram-nos que são desreguladas de diferentes formas. Algumas crianças apresentam comportamentos externos, como explosões ruidosas ou comportamentos agressivos (até mesmo destrutivos), dificuldades durante as transições ou comportamentos impulsivos.</a:t>
            </a:r>
            <a:endParaRPr lang="en-US" sz="26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3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A17B-A34C-92F5-3475-858C25D62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19DC82-0052-CF61-63EF-DE34A00A36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13CC0F-A42E-07BE-CF83-AA9BC031D5DF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8A6AC-D18E-4EAC-0D5E-4BB34BC2F892}"/>
              </a:ext>
            </a:extLst>
          </p:cNvPr>
          <p:cNvSpPr txBox="1"/>
          <p:nvPr/>
        </p:nvSpPr>
        <p:spPr>
          <a:xfrm>
            <a:off x="560070" y="317323"/>
            <a:ext cx="6750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COMPREENDER A CRIANÇA DYSREGULATION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AE19D1-4A57-CC7E-B48F-9B368C8F1C3B}"/>
              </a:ext>
            </a:extLst>
          </p:cNvPr>
          <p:cNvSpPr txBox="1"/>
          <p:nvPr/>
        </p:nvSpPr>
        <p:spPr>
          <a:xfrm>
            <a:off x="646759" y="1122473"/>
            <a:ext cx="7850482" cy="478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Outras crianças podem revelar a sua desregulação através de experiências interiorizadas, como dores de estômago ou de cabeça, retração, tristeza ou ansiedade intensas, ou falta de concentração.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nosso objetivo a longo prazo, enquanto pais, é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pt-PT" sz="26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(a) </a:t>
            </a:r>
            <a:r>
              <a:rPr lang="pt-PT" sz="2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compreender melhor como é que os nossos filhos experienciam a desregulação e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pt-PT" sz="2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(b) ajudar os nossos filhos a praticar repetidamente as competências de regulação emocional, para que se tornem cada vez mais eficazes na gestão da angústia.</a:t>
            </a:r>
            <a:endParaRPr lang="en-US" sz="26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8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2A5DB-506B-6442-A7D0-7DBE7444B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64F8C-F764-921A-DFDD-617F847A4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DDC3A0-3FB7-4D60-2926-6BA8A539B28A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C24EA-A253-527F-687A-0E89D777E38E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ACUMULAÇÃO DE STRESS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B5EDA3-75F2-93D2-6A34-0676ED8A8544}"/>
              </a:ext>
            </a:extLst>
          </p:cNvPr>
          <p:cNvSpPr txBox="1"/>
          <p:nvPr/>
        </p:nvSpPr>
        <p:spPr>
          <a:xfrm>
            <a:off x="729048" y="1219421"/>
            <a:ext cx="7636475" cy="475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2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Cada fator de stress, por mais pequeno que seja, pode contribuir para que as crianças se sintam sobrecarregadas. Embora algumas pessoas possam culpar a última gota de água por fazer transbordar um copo, a desregulação é, na verdade, o resultado de uma acumulação de fatores de stress que já tinham enchido o copo até à borda. </a:t>
            </a:r>
            <a:r>
              <a:rPr lang="en-US" sz="36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 </a:t>
            </a:r>
            <a:r>
              <a:rPr lang="en-US" sz="2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Cole et al., 1994; </a:t>
            </a:r>
            <a:r>
              <a:rPr lang="en-US" sz="24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Epel</a:t>
            </a:r>
            <a:r>
              <a:rPr lang="en-US" sz="2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2018; Lampert et al., 2016</a:t>
            </a:r>
          </a:p>
        </p:txBody>
      </p:sp>
    </p:spTree>
    <p:extLst>
      <p:ext uri="{BB962C8B-B14F-4D97-AF65-F5344CB8AC3E}">
        <p14:creationId xmlns:p14="http://schemas.microsoft.com/office/powerpoint/2010/main" val="358167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16AA-9645-6DBD-331F-F05CEA144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E1988E-9FC3-4680-3894-12EB282A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723F52-99B7-0655-4D93-CB23092EDA70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B025-03DE-F3B9-7F72-C02700E6A14B}"/>
              </a:ext>
            </a:extLst>
          </p:cNvPr>
          <p:cNvSpPr txBox="1"/>
          <p:nvPr/>
        </p:nvSpPr>
        <p:spPr>
          <a:xfrm>
            <a:off x="560070" y="317323"/>
            <a:ext cx="6750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EXEMPLOS DE ACUMULAÇÃO STRESSORS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915BD-EC80-8D3D-D935-0248CEFBBE0A}"/>
              </a:ext>
            </a:extLst>
          </p:cNvPr>
          <p:cNvSpPr txBox="1"/>
          <p:nvPr/>
        </p:nvSpPr>
        <p:spPr>
          <a:xfrm>
            <a:off x="565476" y="1428214"/>
            <a:ext cx="8395644" cy="417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0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Tensão em casa ou frustrações na escola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0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Sentir-se isolado ou incompreendido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0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Sentir-se demasiado quente, comichão, doente ou com dores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0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Perturbações do sono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0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Falta de hidratação ou deficiências nutricionais</a:t>
            </a:r>
            <a:endParaRPr lang="en-US" sz="30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0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877A9-6201-F86F-AA7F-20133151A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F95378-62FD-A117-BD9B-4F489D20E6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E0E1AD-0E58-8FAF-D408-1D843F8E0D09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CRIANDO O DESCANSO: 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70 FORMAS DE AJUDAR UMA CRIANÇA DESREGULADA A ACALMAR O SEU SISTEMA NERVOSO AUTÓNOMO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6AE51-0656-B344-9905-20B67542842A}"/>
              </a:ext>
            </a:extLst>
          </p:cNvPr>
          <p:cNvSpPr txBox="1"/>
          <p:nvPr/>
        </p:nvSpPr>
        <p:spPr>
          <a:xfrm>
            <a:off x="560069" y="317323"/>
            <a:ext cx="858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EXEMPLOS DE FATORES DE STRESS ACUMULADO </a:t>
            </a:r>
            <a:r>
              <a:rPr lang="en-US" sz="25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CONT.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1306C-F09E-D10E-1F8B-37402D988794}"/>
              </a:ext>
            </a:extLst>
          </p:cNvPr>
          <p:cNvSpPr txBox="1"/>
          <p:nvPr/>
        </p:nvSpPr>
        <p:spPr>
          <a:xfrm>
            <a:off x="753762" y="1339966"/>
            <a:ext cx="7830167" cy="453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6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Alterações na previsibilidade da rotina diária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6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Perdas cognitivas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6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Diferenças neurobiológicas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6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Predisposições genéticas</a:t>
            </a:r>
            <a:r>
              <a:rPr lang="en-US" sz="3600" dirty="0"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	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</a:pPr>
            <a:r>
              <a:rPr lang="en-US" sz="1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e.g. </a:t>
            </a:r>
            <a:r>
              <a:rPr lang="en-US" sz="14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Brobeck</a:t>
            </a:r>
            <a:r>
              <a:rPr lang="en-US" sz="1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2007; Cummings, 1994; Evans &amp; Kim, 2007; </a:t>
            </a:r>
            <a:r>
              <a:rPr lang="en-US" sz="14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Hatherly</a:t>
            </a:r>
            <a:r>
              <a:rPr lang="en-US" sz="1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2023; </a:t>
            </a:r>
            <a:r>
              <a:rPr lang="en-US" sz="1400" dirty="0" err="1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Keluskar</a:t>
            </a:r>
            <a:r>
              <a:rPr lang="en-US" sz="14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2021</a:t>
            </a:r>
          </a:p>
        </p:txBody>
      </p:sp>
    </p:spTree>
    <p:extLst>
      <p:ext uri="{BB962C8B-B14F-4D97-AF65-F5344CB8AC3E}">
        <p14:creationId xmlns:p14="http://schemas.microsoft.com/office/powerpoint/2010/main" val="86739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4566</Words>
  <Application>Microsoft Office PowerPoint</Application>
  <PresentationFormat>Apresentação no Ecrã (4:3)</PresentationFormat>
  <Paragraphs>297</Paragraphs>
  <Slides>43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43</vt:i4>
      </vt:variant>
    </vt:vector>
  </HeadingPairs>
  <TitlesOfParts>
    <vt:vector size="49" baseType="lpstr">
      <vt:lpstr>Aptos</vt:lpstr>
      <vt:lpstr>Arial</vt:lpstr>
      <vt:lpstr>Avenir Next Condensed</vt:lpstr>
      <vt:lpstr>Avenir Next Condensed Medium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Raquel Silva</cp:lastModifiedBy>
  <cp:revision>40</cp:revision>
  <dcterms:created xsi:type="dcterms:W3CDTF">2015-08-17T22:20:08Z</dcterms:created>
  <dcterms:modified xsi:type="dcterms:W3CDTF">2025-01-10T12:31:10Z</dcterms:modified>
</cp:coreProperties>
</file>