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60" r:id="rId3"/>
    <p:sldId id="271" r:id="rId4"/>
    <p:sldId id="264" r:id="rId5"/>
    <p:sldId id="274" r:id="rId6"/>
    <p:sldId id="265" r:id="rId7"/>
    <p:sldId id="266" r:id="rId8"/>
    <p:sldId id="275" r:id="rId9"/>
    <p:sldId id="267" r:id="rId10"/>
    <p:sldId id="268" r:id="rId11"/>
    <p:sldId id="277" r:id="rId12"/>
    <p:sldId id="278" r:id="rId13"/>
    <p:sldId id="279" r:id="rId14"/>
    <p:sldId id="280" r:id="rId15"/>
    <p:sldId id="281" r:id="rId16"/>
    <p:sldId id="272" r:id="rId17"/>
    <p:sldId id="273" r:id="rId18"/>
    <p:sldId id="263" r:id="rId19"/>
    <p:sldId id="262" r:id="rId20"/>
    <p:sldId id="269" r:id="rId21"/>
    <p:sldId id="270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FFA"/>
    <a:srgbClr val="0070FA"/>
    <a:srgbClr val="FDA400"/>
    <a:srgbClr val="F7AA00"/>
    <a:srgbClr val="454B59"/>
    <a:srgbClr val="FDD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6"/>
    <p:restoredTop sz="94679"/>
  </p:normalViewPr>
  <p:slideViewPr>
    <p:cSldViewPr snapToGrid="0" snapToObjects="1">
      <p:cViewPr varScale="1">
        <p:scale>
          <a:sx n="56" d="100"/>
          <a:sy n="56" d="100"/>
        </p:scale>
        <p:origin x="1416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FEC05-6604-984C-BC0C-5126241BF795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559D1-0F43-E249-A8F6-7C6E7A0EBC3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4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6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5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6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1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6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2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1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9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9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5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60444-D0A7-974E-B483-81E0C00C4638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A780A-563C-0046-B457-B0B9E957C0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ventistlearningcommunity.com/?keyword=sexual%20abuseAlaggi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504" y="0"/>
            <a:ext cx="9145504" cy="68536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026" y="1484612"/>
            <a:ext cx="7313209" cy="3280136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pt-PT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APOIAR A RECUPERAÇÃO MASCULINA DO ABUSO SEXUAL:</a:t>
            </a:r>
          </a:p>
          <a:p>
            <a:r>
              <a:rPr lang="pt-P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UMA PERSPECTIVA DA </a:t>
            </a:r>
          </a:p>
          <a:p>
            <a:r>
              <a:rPr lang="pt-PT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COMUNIDADE CRISTÃ</a:t>
            </a:r>
            <a:endParaRPr lang="en-US" sz="28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32" y="6337599"/>
            <a:ext cx="754379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1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Alina Baltazar</a:t>
            </a:r>
            <a:r>
              <a:rPr lang="en-US" sz="1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PhD, MSW, LMSW, CFLE, CCTP-I, CCTP-F </a:t>
            </a:r>
            <a:r>
              <a:rPr lang="pt-PT" sz="1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 Diretora e Professora do Programa MSW na Escola de Serviço Social e Codiretora Associada do Instituto para a Prevenção de Dependências na Universidade Andrews, e psicoterapeuta que trata doenças mentais em crianças/adolescentes e famílias</a:t>
            </a:r>
            <a:r>
              <a:rPr lang="en-US" sz="1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1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Berrien Springs, MI, </a:t>
            </a:r>
            <a:r>
              <a:rPr lang="en-US" sz="1000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</a:t>
            </a:r>
            <a:r>
              <a:rPr lang="en-US" sz="1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1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731" y="5920964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Apresentado por: (nome do/a apresentador/a)</a:t>
            </a:r>
          </a:p>
        </p:txBody>
      </p:sp>
    </p:spTree>
    <p:extLst>
      <p:ext uri="{BB962C8B-B14F-4D97-AF65-F5344CB8AC3E}">
        <p14:creationId xmlns:p14="http://schemas.microsoft.com/office/powerpoint/2010/main" val="1734015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D674B-B3F8-9E40-8AB0-B81F12378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154C76-D4E3-E0CD-9741-14199F6F5C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794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2348707-B267-F410-B1E5-2D5FEE4480DC}"/>
              </a:ext>
            </a:extLst>
          </p:cNvPr>
          <p:cNvSpPr/>
          <p:nvPr/>
        </p:nvSpPr>
        <p:spPr>
          <a:xfrm>
            <a:off x="2267065" y="6371400"/>
            <a:ext cx="6252210" cy="43088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11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APOIAR A RECUPERAÇÃO MASCULINA DO ABUSO SEXUAL: UMA PERSPECTIVA DA</a:t>
            </a:r>
          </a:p>
          <a:p>
            <a:pPr algn="r"/>
            <a:r>
              <a:rPr lang="pt-PT" sz="11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 COMUNIDADE CRISTÃ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884AF1-5C48-A5DA-9731-ECF72C05A2DF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RESILIÊNCIA e CURA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B71A80-C393-D263-BA44-285BB0886331}"/>
              </a:ext>
            </a:extLst>
          </p:cNvPr>
          <p:cNvSpPr txBox="1"/>
          <p:nvPr/>
        </p:nvSpPr>
        <p:spPr>
          <a:xfrm>
            <a:off x="624725" y="980074"/>
            <a:ext cx="78945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latin typeface="Avenir Next Condensed" panose="020B0506020202020204" pitchFamily="34" charset="0"/>
              </a:rPr>
              <a:t>Caminhos para a resiliência</a:t>
            </a:r>
          </a:p>
          <a:p>
            <a:pPr marL="457200" indent="-457200">
              <a:buClr>
                <a:srgbClr val="FDA400"/>
              </a:buClr>
              <a:buFont typeface="Arial" panose="020B0604020202020204" pitchFamily="34" charset="0"/>
              <a:buChar char="•"/>
            </a:pPr>
            <a:r>
              <a:rPr lang="pt-PT" sz="3200" dirty="0">
                <a:latin typeface="Avenir Next Condensed" panose="020B0506020202020204" pitchFamily="34" charset="0"/>
              </a:rPr>
              <a:t>Desenvolver empatia, confiança e ligações profundas</a:t>
            </a:r>
          </a:p>
          <a:p>
            <a:pPr marL="457200" indent="-457200">
              <a:buClr>
                <a:srgbClr val="FDA400"/>
              </a:buClr>
              <a:buFont typeface="Arial" panose="020B0604020202020204" pitchFamily="34" charset="0"/>
              <a:buChar char="•"/>
            </a:pPr>
            <a:r>
              <a:rPr lang="pt-PT" sz="3200" dirty="0">
                <a:latin typeface="Avenir Next Condensed" panose="020B0506020202020204" pitchFamily="34" charset="0"/>
              </a:rPr>
              <a:t>Reprocessamento da identidade masculina para superar as expectativas sociais</a:t>
            </a:r>
          </a:p>
          <a:p>
            <a:pPr marL="457200" indent="-457200">
              <a:buClr>
                <a:srgbClr val="FDA400"/>
              </a:buClr>
              <a:buFont typeface="Arial" panose="020B0604020202020204" pitchFamily="34" charset="0"/>
              <a:buChar char="•"/>
            </a:pPr>
            <a:r>
              <a:rPr lang="pt-PT" sz="3200" dirty="0">
                <a:latin typeface="Avenir Next Condensed" panose="020B0506020202020204" pitchFamily="34" charset="0"/>
              </a:rPr>
              <a:t>Crescimento pós-traumático e cura espiritual</a:t>
            </a:r>
          </a:p>
          <a:p>
            <a:pPr marL="457200" indent="-457200">
              <a:buClr>
                <a:srgbClr val="FDA400"/>
              </a:buClr>
              <a:buFont typeface="Arial" panose="020B0604020202020204" pitchFamily="34" charset="0"/>
              <a:buChar char="•"/>
            </a:pPr>
            <a:r>
              <a:rPr lang="pt-PT" sz="3200" dirty="0">
                <a:latin typeface="Avenir Next Condensed" panose="020B0506020202020204" pitchFamily="34" charset="0"/>
              </a:rPr>
              <a:t>Maior autoconsciência e apreciação da vida</a:t>
            </a:r>
          </a:p>
          <a:p>
            <a:pPr marL="457200" indent="-457200">
              <a:buClr>
                <a:srgbClr val="FDA400"/>
              </a:buClr>
              <a:buFont typeface="Arial" panose="020B0604020202020204" pitchFamily="34" charset="0"/>
              <a:buChar char="•"/>
            </a:pPr>
            <a:r>
              <a:rPr lang="pt-PT" sz="3200" dirty="0">
                <a:latin typeface="Avenir Next Condensed" panose="020B0506020202020204" pitchFamily="34" charset="0"/>
              </a:rPr>
              <a:t>Relação mais próxima e dependência de Deus</a:t>
            </a:r>
            <a:endParaRPr lang="en-US" sz="3200" dirty="0"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388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7BA3D-5C70-C17D-E088-81C3F7054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B427D1-91CC-D9D4-EDA0-562768E120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794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37F510-805A-31BC-450B-B69528C93B97}"/>
              </a:ext>
            </a:extLst>
          </p:cNvPr>
          <p:cNvSpPr/>
          <p:nvPr/>
        </p:nvSpPr>
        <p:spPr>
          <a:xfrm>
            <a:off x="2267065" y="6371400"/>
            <a:ext cx="6252210" cy="43088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11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APOIAR A RECUPERAÇÃO MASCULINA DO ABUSO SEXUAL: UMA PERSPECTIVA DA</a:t>
            </a:r>
          </a:p>
          <a:p>
            <a:pPr algn="r"/>
            <a:r>
              <a:rPr lang="pt-PT" sz="11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 COMUNIDADE CRISTÃ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F487EC-F078-3BA2-844B-DCAF5CE57449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RESILIÊNCIA e CURA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B9D77F-44BA-2026-4587-1D9E7A558A16}"/>
              </a:ext>
            </a:extLst>
          </p:cNvPr>
          <p:cNvSpPr txBox="1"/>
          <p:nvPr/>
        </p:nvSpPr>
        <p:spPr>
          <a:xfrm>
            <a:off x="735533" y="1524152"/>
            <a:ext cx="77837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pt-PT" sz="3600" b="1" dirty="0">
                <a:latin typeface="Avenir Next Condensed" panose="020B0506020202020204" pitchFamily="34" charset="0"/>
              </a:rPr>
              <a:t>Perspetiva cristã sobre cura:</a:t>
            </a:r>
          </a:p>
          <a:p>
            <a:pPr marL="571500" indent="-5715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3400" dirty="0">
                <a:latin typeface="Avenir Next Condensed" panose="020B0506020202020204" pitchFamily="34" charset="0"/>
              </a:rPr>
              <a:t>Lidar com questões espirituais: “Porque é que Deus permite o sofrimento?”</a:t>
            </a:r>
          </a:p>
          <a:p>
            <a:pPr marL="571500" indent="-5715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3400" dirty="0">
                <a:latin typeface="Avenir Next Condensed" panose="020B0506020202020204" pitchFamily="34" charset="0"/>
              </a:rPr>
              <a:t>Encontrar conforto no sofrimento e no amor de Cristo</a:t>
            </a:r>
          </a:p>
          <a:p>
            <a:pPr marL="571500" indent="-5715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3400" dirty="0">
                <a:latin typeface="Avenir Next Condensed" panose="020B0506020202020204" pitchFamily="34" charset="0"/>
              </a:rPr>
              <a:t>O processo de entrega da dor emocional a Cristo</a:t>
            </a:r>
            <a:endParaRPr lang="en-US" sz="3400" dirty="0"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036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666D8-9732-C684-B989-5658690C7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84A1E6-1721-AAB1-D578-AC3B13EFEC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794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F8A41A5-467B-9215-4993-6CCC2DB7269E}"/>
              </a:ext>
            </a:extLst>
          </p:cNvPr>
          <p:cNvSpPr/>
          <p:nvPr/>
        </p:nvSpPr>
        <p:spPr>
          <a:xfrm>
            <a:off x="2267065" y="6371400"/>
            <a:ext cx="6252210" cy="43088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11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APOIAR A RECUPERAÇÃO MASCULINA DO ABUSO SEXUAL: UMA PERSPECTIVA DA</a:t>
            </a:r>
          </a:p>
          <a:p>
            <a:pPr algn="r"/>
            <a:r>
              <a:rPr lang="pt-PT" sz="11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 COMUNIDADE CRISTÃ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94F3CB-8BE9-4A41-0354-75D04D943BBC}"/>
              </a:ext>
            </a:extLst>
          </p:cNvPr>
          <p:cNvSpPr txBox="1"/>
          <p:nvPr/>
        </p:nvSpPr>
        <p:spPr>
          <a:xfrm>
            <a:off x="172688" y="311153"/>
            <a:ext cx="90202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TRATAMENTO e ACONSELHAMENTO para homens sobreviventes de ASI</a:t>
            </a:r>
            <a:endParaRPr lang="en-US" sz="22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3AC91A-C01A-7D1D-B290-649F7012214C}"/>
              </a:ext>
            </a:extLst>
          </p:cNvPr>
          <p:cNvSpPr txBox="1"/>
          <p:nvPr/>
        </p:nvSpPr>
        <p:spPr>
          <a:xfrm>
            <a:off x="846343" y="1703765"/>
            <a:ext cx="76729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pt-PT" sz="3600" b="1" dirty="0">
                <a:latin typeface="Avenir Next Condensed" panose="020B0506020202020204" pitchFamily="34" charset="0"/>
              </a:rPr>
              <a:t>Benefícios terapêuticos: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3200" dirty="0">
                <a:latin typeface="Avenir Next Condensed" panose="020B0506020202020204" pitchFamily="34" charset="0"/>
              </a:rPr>
              <a:t>Competências sociais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3200" dirty="0">
                <a:latin typeface="Avenir Next Condensed" panose="020B0506020202020204" pitchFamily="34" charset="0"/>
              </a:rPr>
              <a:t>Autoestima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3200" dirty="0">
                <a:latin typeface="Avenir Next Condensed" panose="020B0506020202020204" pitchFamily="34" charset="0"/>
              </a:rPr>
              <a:t>Competências de comunicação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3200" dirty="0">
                <a:latin typeface="Avenir Next Condensed" panose="020B0506020202020204" pitchFamily="34" charset="0"/>
              </a:rPr>
              <a:t>Abordagem de problemas nas relações e melhoria da empatia</a:t>
            </a:r>
            <a:endParaRPr lang="en-US" sz="3200" dirty="0"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013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3A866-E412-3962-4E20-C5D223F9F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55F777-C981-9A40-9694-CD013E60FF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022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C7BF06-B86D-24D8-51D8-D63A0075E583}"/>
              </a:ext>
            </a:extLst>
          </p:cNvPr>
          <p:cNvSpPr/>
          <p:nvPr/>
        </p:nvSpPr>
        <p:spPr>
          <a:xfrm>
            <a:off x="2267065" y="6371400"/>
            <a:ext cx="6252210" cy="43088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11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APOIAR A RECUPERAÇÃO MASCULINA DO ABUSO SEXUAL: UMA PERSPECTIVA DA</a:t>
            </a:r>
          </a:p>
          <a:p>
            <a:pPr algn="r"/>
            <a:r>
              <a:rPr lang="pt-PT" sz="11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 COMUNIDADE CRISTÃ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5E4F6E-FCF6-6D08-26A1-76AA992BB04C}"/>
              </a:ext>
            </a:extLst>
          </p:cNvPr>
          <p:cNvSpPr txBox="1"/>
          <p:nvPr/>
        </p:nvSpPr>
        <p:spPr>
          <a:xfrm>
            <a:off x="493987" y="393716"/>
            <a:ext cx="8650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TRATAMENTO e ACONSELHAMENTO para homens sobreviventes de ASI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F050EB-4E83-8CBF-0BE4-286C218D13F6}"/>
              </a:ext>
            </a:extLst>
          </p:cNvPr>
          <p:cNvSpPr txBox="1"/>
          <p:nvPr/>
        </p:nvSpPr>
        <p:spPr>
          <a:xfrm>
            <a:off x="751489" y="1518709"/>
            <a:ext cx="76410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latin typeface="Avenir Next Condensed" panose="020B0506020202020204" pitchFamily="34" charset="0"/>
              </a:rPr>
              <a:t>Barreiras à procura de ajuda:</a:t>
            </a:r>
          </a:p>
          <a:p>
            <a:pPr marL="457200" indent="-457200">
              <a:buClr>
                <a:srgbClr val="FDA400"/>
              </a:buClr>
              <a:buFont typeface="Arial" panose="020B0604020202020204" pitchFamily="34" charset="0"/>
              <a:buChar char="•"/>
            </a:pPr>
            <a:r>
              <a:rPr lang="pt-PT" sz="2800" dirty="0">
                <a:latin typeface="Avenir Next Condensed" panose="020B0506020202020204" pitchFamily="34" charset="0"/>
              </a:rPr>
              <a:t>Dificuldade em admitir a necessidade de ajuda</a:t>
            </a:r>
          </a:p>
          <a:p>
            <a:pPr marL="457200" indent="-457200">
              <a:buClr>
                <a:srgbClr val="FDA400"/>
              </a:buClr>
              <a:buFont typeface="Arial" panose="020B0604020202020204" pitchFamily="34" charset="0"/>
              <a:buChar char="•"/>
            </a:pPr>
            <a:r>
              <a:rPr lang="pt-PT" sz="2800" dirty="0">
                <a:latin typeface="Avenir Next Condensed" panose="020B0506020202020204" pitchFamily="34" charset="0"/>
              </a:rPr>
              <a:t>Conceitos errados dos cristãos sobre terapia</a:t>
            </a:r>
          </a:p>
          <a:p>
            <a:r>
              <a:rPr lang="pt-PT" sz="3600" b="1" dirty="0">
                <a:latin typeface="Avenir Next Condensed" panose="020B0506020202020204" pitchFamily="34" charset="0"/>
              </a:rPr>
              <a:t>Papel dos conselheiros cristãos:</a:t>
            </a:r>
          </a:p>
          <a:p>
            <a:pPr marL="457200" indent="-457200">
              <a:buClr>
                <a:srgbClr val="FDA400"/>
              </a:buClr>
              <a:buFont typeface="Arial" panose="020B0604020202020204" pitchFamily="34" charset="0"/>
              <a:buChar char="•"/>
            </a:pPr>
            <a:r>
              <a:rPr lang="pt-PT" sz="2800" dirty="0">
                <a:latin typeface="Avenir Next Condensed" panose="020B0506020202020204" pitchFamily="34" charset="0"/>
              </a:rPr>
              <a:t>Integrar a espiritualidade no processo de recuperação</a:t>
            </a:r>
          </a:p>
          <a:p>
            <a:pPr marL="457200" indent="-457200">
              <a:buClr>
                <a:srgbClr val="FDA400"/>
              </a:buClr>
              <a:buFont typeface="Arial" panose="020B0604020202020204" pitchFamily="34" charset="0"/>
              <a:buChar char="•"/>
            </a:pPr>
            <a:r>
              <a:rPr lang="pt-PT" sz="2800" dirty="0">
                <a:latin typeface="Avenir Next Condensed" panose="020B0506020202020204" pitchFamily="34" charset="0"/>
              </a:rPr>
              <a:t>Reconhecer a importância da terapia como ferramenta de cura de Deus</a:t>
            </a:r>
            <a:endParaRPr lang="en-US" sz="2800" dirty="0"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26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A3DE8-1B51-0BA1-D809-FB6305340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A2E53B-E9FF-56E2-7036-AF79F64C05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022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3AB1D9-5E3C-5D28-4F54-C6035F20F8C3}"/>
              </a:ext>
            </a:extLst>
          </p:cNvPr>
          <p:cNvSpPr/>
          <p:nvPr/>
        </p:nvSpPr>
        <p:spPr>
          <a:xfrm>
            <a:off x="2267065" y="6371400"/>
            <a:ext cx="6252210" cy="43088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11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APOIAR A RECUPERAÇÃO MASCULINA DO ABUSO SEXUAL: UMA PERSPECTIVA DA</a:t>
            </a:r>
          </a:p>
          <a:p>
            <a:pPr algn="r"/>
            <a:r>
              <a:rPr lang="pt-PT" sz="11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 COMUNIDADE CRISTÃ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636DA1-4085-0849-5B06-213472B8BCE6}"/>
              </a:ext>
            </a:extLst>
          </p:cNvPr>
          <p:cNvSpPr txBox="1"/>
          <p:nvPr/>
        </p:nvSpPr>
        <p:spPr>
          <a:xfrm>
            <a:off x="283779" y="317323"/>
            <a:ext cx="8650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APOIO DA IGREJA E DA COMUNIDADE</a:t>
            </a:r>
            <a:endParaRPr lang="en-US" sz="36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AA629-C1A5-5B2A-1CAA-058DD6507CDF}"/>
              </a:ext>
            </a:extLst>
          </p:cNvPr>
          <p:cNvSpPr txBox="1"/>
          <p:nvPr/>
        </p:nvSpPr>
        <p:spPr>
          <a:xfrm>
            <a:off x="709448" y="1270757"/>
            <a:ext cx="772510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latin typeface="Avenir Next Condensed" panose="020B0506020202020204" pitchFamily="34" charset="0"/>
              </a:rPr>
              <a:t>O papel dos pastores e anciãos:</a:t>
            </a:r>
          </a:p>
          <a:p>
            <a:pPr marL="457200" indent="-457200">
              <a:buClr>
                <a:srgbClr val="FDA400"/>
              </a:buClr>
              <a:buFont typeface="Arial" panose="020B0604020202020204" pitchFamily="34" charset="0"/>
              <a:buChar char="•"/>
            </a:pPr>
            <a:r>
              <a:rPr lang="pt-PT" sz="2800" dirty="0">
                <a:latin typeface="Avenir Next Condensed" panose="020B0506020202020204" pitchFamily="34" charset="0"/>
              </a:rPr>
              <a:t>Apoiar os sobreviventes e lidar com os seus desafios únicos</a:t>
            </a:r>
          </a:p>
          <a:p>
            <a:pPr marL="457200" indent="-457200">
              <a:buClr>
                <a:srgbClr val="FDA400"/>
              </a:buClr>
              <a:buFont typeface="Arial" panose="020B0604020202020204" pitchFamily="34" charset="0"/>
              <a:buChar char="•"/>
            </a:pPr>
            <a:r>
              <a:rPr lang="pt-PT" sz="2800" dirty="0">
                <a:latin typeface="Avenir Next Condensed" panose="020B0506020202020204" pitchFamily="34" charset="0"/>
              </a:rPr>
              <a:t>Confidencialidade e sensibilidade em casos de ASI</a:t>
            </a:r>
          </a:p>
          <a:p>
            <a:pPr marL="457200" indent="-457200">
              <a:buClr>
                <a:srgbClr val="FDA400"/>
              </a:buClr>
              <a:buFont typeface="Arial" panose="020B0604020202020204" pitchFamily="34" charset="0"/>
              <a:buChar char="•"/>
            </a:pPr>
            <a:r>
              <a:rPr lang="pt-PT" sz="2800" dirty="0">
                <a:latin typeface="Avenir Next Condensed" panose="020B0506020202020204" pitchFamily="34" charset="0"/>
              </a:rPr>
              <a:t>Recursos para educação: </a:t>
            </a:r>
            <a:r>
              <a:rPr lang="pt-PT" sz="2800" dirty="0" err="1">
                <a:latin typeface="Avenir Next Condensed" panose="020B0506020202020204" pitchFamily="34" charset="0"/>
              </a:rPr>
              <a:t>enditnow</a:t>
            </a:r>
            <a:r>
              <a:rPr lang="pt-PT" sz="2800" dirty="0">
                <a:latin typeface="Avenir Next Condensed" panose="020B0506020202020204" pitchFamily="34" charset="0"/>
              </a:rPr>
              <a:t>® e Comunidades Adventistas de Aprendizagem</a:t>
            </a:r>
          </a:p>
          <a:p>
            <a:r>
              <a:rPr lang="pt-PT" sz="3200" b="1" dirty="0">
                <a:latin typeface="Avenir Next Condensed" panose="020B0506020202020204" pitchFamily="34" charset="0"/>
              </a:rPr>
              <a:t>Denúncia de CSA:</a:t>
            </a:r>
          </a:p>
          <a:p>
            <a:pPr marL="457200" indent="-457200">
              <a:buClr>
                <a:srgbClr val="FDA400"/>
              </a:buClr>
              <a:buFont typeface="Arial" panose="020B0604020202020204" pitchFamily="34" charset="0"/>
              <a:buChar char="•"/>
            </a:pPr>
            <a:r>
              <a:rPr lang="pt-PT" sz="2800" dirty="0">
                <a:latin typeface="Avenir Next Condensed" panose="020B0506020202020204" pitchFamily="34" charset="0"/>
              </a:rPr>
              <a:t>Importância de acreditar nos sobreviventes e de envolver as autoridades</a:t>
            </a:r>
          </a:p>
          <a:p>
            <a:pPr marL="457200" indent="-457200">
              <a:buClr>
                <a:srgbClr val="FDA400"/>
              </a:buClr>
              <a:buFont typeface="Arial" panose="020B0604020202020204" pitchFamily="34" charset="0"/>
              <a:buChar char="•"/>
            </a:pPr>
            <a:r>
              <a:rPr lang="pt-PT" sz="2800" dirty="0">
                <a:latin typeface="Avenir Next Condensed" panose="020B0506020202020204" pitchFamily="34" charset="0"/>
              </a:rPr>
              <a:t>Superar as preocupações com falsas acusações</a:t>
            </a:r>
            <a:endParaRPr lang="en-US" sz="2800" dirty="0"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599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0D823-6983-D0A9-1F60-198E4A077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1539F0-7EE4-A3ED-DAAE-2F9D885DB7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022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355E4F-99BD-2EE8-3DD0-1A41A0822A37}"/>
              </a:ext>
            </a:extLst>
          </p:cNvPr>
          <p:cNvSpPr/>
          <p:nvPr/>
        </p:nvSpPr>
        <p:spPr>
          <a:xfrm>
            <a:off x="2267065" y="6540677"/>
            <a:ext cx="6252210" cy="26161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11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SUPPORTING MALE RECOVERY FROM SEXUAL ABUSE: A CHRISTIAN COMMUNITY PERSPECTIVE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F43E41-00C4-95A4-52ED-DC2CC2FD2194}"/>
              </a:ext>
            </a:extLst>
          </p:cNvPr>
          <p:cNvSpPr txBox="1"/>
          <p:nvPr/>
        </p:nvSpPr>
        <p:spPr>
          <a:xfrm>
            <a:off x="472966" y="317323"/>
            <a:ext cx="8046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RECURSOS LEGAIS E COMUNITÁRIOS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284D31-6F1E-FE2B-CD5B-6979369D6036}"/>
              </a:ext>
            </a:extLst>
          </p:cNvPr>
          <p:cNvSpPr txBox="1"/>
          <p:nvPr/>
        </p:nvSpPr>
        <p:spPr>
          <a:xfrm>
            <a:off x="624723" y="1251431"/>
            <a:ext cx="789455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latin typeface="Avenir Next Condensed" panose="020B0506020202020204" pitchFamily="34" charset="0"/>
              </a:rPr>
              <a:t>Desafios das Ações Legais</a:t>
            </a:r>
            <a:r>
              <a:rPr lang="en-US" sz="3200" b="1" dirty="0">
                <a:latin typeface="Avenir Next Condensed" panose="020B0506020202020204" pitchFamily="34" charset="0"/>
              </a:rPr>
              <a:t>:</a:t>
            </a:r>
          </a:p>
          <a:p>
            <a:endParaRPr lang="en-US" sz="800" b="1" dirty="0">
              <a:latin typeface="Avenir Next Condensed" panose="020B0506020202020204" pitchFamily="34" charset="0"/>
            </a:endParaRP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800" dirty="0">
                <a:latin typeface="Avenir Next Condensed" panose="020B0506020202020204" pitchFamily="34" charset="0"/>
              </a:rPr>
              <a:t>Dificuldade emocional em denunciar o ASI, especialmente para os homens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800" dirty="0">
                <a:latin typeface="Avenir Next Condensed" panose="020B0506020202020204" pitchFamily="34" charset="0"/>
              </a:rPr>
              <a:t>Centros de Apoio à Criança: apoio gratuito e serviços de investigação</a:t>
            </a:r>
            <a:endParaRPr lang="en-US" sz="1200" b="1" dirty="0">
              <a:latin typeface="Avenir Next Condensed" panose="020B0506020202020204" pitchFamily="34" charset="0"/>
            </a:endParaRPr>
          </a:p>
          <a:p>
            <a:r>
              <a:rPr lang="pt-PT" sz="3200" b="1" dirty="0">
                <a:latin typeface="Avenir Next Condensed" panose="020B0506020202020204" pitchFamily="34" charset="0"/>
              </a:rPr>
              <a:t>Redes Comunitárias de Apoio</a:t>
            </a:r>
            <a:r>
              <a:rPr lang="en-US" sz="3200" b="1" dirty="0">
                <a:latin typeface="Avenir Next Condensed" panose="020B0506020202020204" pitchFamily="34" charset="0"/>
              </a:rPr>
              <a:t>:</a:t>
            </a:r>
          </a:p>
          <a:p>
            <a:endParaRPr lang="en-US" sz="800" b="1" dirty="0">
              <a:latin typeface="Avenir Next Condensed" panose="020B0506020202020204" pitchFamily="34" charset="0"/>
            </a:endParaRP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800" dirty="0">
                <a:latin typeface="Avenir Next Condensed" panose="020B0506020202020204" pitchFamily="34" charset="0"/>
              </a:rPr>
              <a:t>Como é que as igrejas podem criar espaços seguros para os sobreviventes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800" dirty="0">
                <a:latin typeface="Avenir Next Condensed" panose="020B0506020202020204" pitchFamily="34" charset="0"/>
              </a:rPr>
              <a:t>Incentivar a denúncia e proteger as crianças de mais danos</a:t>
            </a:r>
            <a:endParaRPr lang="en-US" sz="2800" dirty="0"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6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E99D2-BB21-2291-9E09-CC7CFE7FF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46935C-3499-A81E-86AD-DAA028CCA1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F5B0F60-CF9E-9366-6FD6-8A816384DDC6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APOIAR A RECUPERAÇÃO MASCULINA DO ABUSO SEXUAL: UMA PERSPECTIVA DA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 COMUNIDADE CRISTÃ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26C533-AD8A-76A0-AF3D-37D0EB3CA193}"/>
              </a:ext>
            </a:extLst>
          </p:cNvPr>
          <p:cNvSpPr txBox="1"/>
          <p:nvPr/>
        </p:nvSpPr>
        <p:spPr>
          <a:xfrm>
            <a:off x="560070" y="317323"/>
            <a:ext cx="6750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CONCLUSÃO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185705-ADC8-6E56-8188-20F145E33E40}"/>
              </a:ext>
            </a:extLst>
          </p:cNvPr>
          <p:cNvSpPr txBox="1"/>
          <p:nvPr/>
        </p:nvSpPr>
        <p:spPr>
          <a:xfrm>
            <a:off x="846343" y="1661968"/>
            <a:ext cx="74513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3200" b="1" dirty="0"/>
              <a:t>O abuso sexual na infância (ASI) é um problema de saúde pública que afeta homens e mulheres</a:t>
            </a:r>
          </a:p>
          <a:p>
            <a:pPr>
              <a:buClr>
                <a:srgbClr val="E18F39"/>
              </a:buClr>
            </a:pPr>
            <a:endParaRPr lang="pt-PT" sz="3200" b="1" dirty="0"/>
          </a:p>
          <a:p>
            <a:pPr marL="457200" indent="-45720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3200" b="1" dirty="0"/>
              <a:t>Desafios únicos para os sobreviventes do sexo masculino: sociais, emocionais e espirituais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80884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61E8D-C7CE-3BA1-C2DC-8670262B3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219D49-D210-E2B1-0BEB-6139A2D2A0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7E423A-AFF0-DE08-E0E3-FF7CAB5B01BF}"/>
              </a:ext>
            </a:extLst>
          </p:cNvPr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APOIAR A RECUPERAÇÃO MASCULINA DO ABUSO SEXUAL: UMA PERSPECTIVA DA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 COMUNIDADE CRISTÃ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586EE0-3E3C-9DEF-858C-10C2B9C60CA2}"/>
              </a:ext>
            </a:extLst>
          </p:cNvPr>
          <p:cNvSpPr txBox="1"/>
          <p:nvPr/>
        </p:nvSpPr>
        <p:spPr>
          <a:xfrm>
            <a:off x="560070" y="317323"/>
            <a:ext cx="6750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CONCLUSÃO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7FBFA8-172D-C946-0249-971BB6CC4D2C}"/>
              </a:ext>
            </a:extLst>
          </p:cNvPr>
          <p:cNvSpPr txBox="1"/>
          <p:nvPr/>
        </p:nvSpPr>
        <p:spPr>
          <a:xfrm>
            <a:off x="846343" y="1343749"/>
            <a:ext cx="74513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3600" b="1" dirty="0"/>
              <a:t>A cura é possível através da fé, da comunidade e da terapia</a:t>
            </a:r>
          </a:p>
          <a:p>
            <a:pPr>
              <a:buClr>
                <a:srgbClr val="E18F39"/>
              </a:buClr>
            </a:pPr>
            <a:endParaRPr lang="pt-PT" sz="3600" b="1" dirty="0"/>
          </a:p>
          <a:p>
            <a:pPr marL="457200" indent="-45720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3600" b="1" dirty="0"/>
              <a:t>Jesus vê as crianças como uma dádiva preciosa - a nossa responsabilidade é protegê-las e apoiá-las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27711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322" y="1945202"/>
            <a:ext cx="7078861" cy="52322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pt-PT" sz="1400" dirty="0">
                <a:solidFill>
                  <a:schemeClr val="accent6"/>
                </a:solidFill>
                <a:latin typeface="Avenir Next Condensed" panose="020B0506020202020204" pitchFamily="34" charset="0"/>
              </a:rPr>
              <a:t>APOIAR A RECUPERAÇÃO MASCULINA DO ABUSO SEXUAL:</a:t>
            </a:r>
          </a:p>
          <a:p>
            <a:r>
              <a:rPr lang="pt-PT" sz="1400" dirty="0">
                <a:solidFill>
                  <a:schemeClr val="accent6"/>
                </a:solidFill>
                <a:latin typeface="Avenir Next Condensed" panose="020B0506020202020204" pitchFamily="34" charset="0"/>
              </a:rPr>
              <a:t>UMA PERSPECTIVA DA COMUNIDADE CRISTÃ</a:t>
            </a:r>
            <a:endParaRPr lang="en-US" sz="1400" dirty="0">
              <a:solidFill>
                <a:schemeClr val="accent6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225322" y="2468422"/>
            <a:ext cx="4536170" cy="135421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DEBATE</a:t>
            </a:r>
          </a:p>
          <a:p>
            <a:r>
              <a:rPr lang="en-US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INDIVIDUAL OU EM GRUPO</a:t>
            </a:r>
          </a:p>
        </p:txBody>
      </p:sp>
    </p:spTree>
    <p:extLst>
      <p:ext uri="{BB962C8B-B14F-4D97-AF65-F5344CB8AC3E}">
        <p14:creationId xmlns:p14="http://schemas.microsoft.com/office/powerpoint/2010/main" val="3531525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97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5031" y="6263633"/>
            <a:ext cx="625221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APOIAR A RECUPERAÇÃO MASCULINA DO ABUSO SEXUAL: UMA PERSPECTIVA DA</a:t>
            </a:r>
          </a:p>
          <a:p>
            <a:pPr algn="r"/>
            <a:r>
              <a:rPr lang="pt-PT" sz="9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 COMUNIDADE CRISTÃ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PERGUNTAS PARA DEBATE</a:t>
            </a:r>
            <a:endParaRPr lang="en-US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668736" y="1008349"/>
            <a:ext cx="785188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E18F39"/>
              </a:buClr>
              <a:buAutoNum type="arabicPeriod"/>
            </a:pPr>
            <a:r>
              <a:rPr lang="pt-PT" sz="3000" dirty="0">
                <a:latin typeface="Avenir Next Condensed" panose="020B0506020202020204" pitchFamily="34" charset="0"/>
              </a:rPr>
              <a:t>Como é que as expectativas culturais em relação aos homens dificultam a revelação do abuso sexual?</a:t>
            </a:r>
          </a:p>
          <a:p>
            <a:pPr marL="514350" indent="-514350">
              <a:buClr>
                <a:srgbClr val="E18F39"/>
              </a:buClr>
              <a:buAutoNum type="arabicPeriod"/>
            </a:pPr>
            <a:endParaRPr lang="pt-PT" sz="3000" dirty="0">
              <a:latin typeface="Avenir Next Condensed" panose="020B0506020202020204" pitchFamily="34" charset="0"/>
            </a:endParaRPr>
          </a:p>
          <a:p>
            <a:pPr marL="514350" indent="-514350">
              <a:buClr>
                <a:srgbClr val="E18F39"/>
              </a:buClr>
              <a:buAutoNum type="arabicPeriod"/>
            </a:pPr>
            <a:r>
              <a:rPr lang="pt-PT" sz="3000" dirty="0">
                <a:latin typeface="Avenir Next Condensed" panose="020B0506020202020204" pitchFamily="34" charset="0"/>
              </a:rPr>
              <a:t>Como é que a comunidade cristã pode apoiar melhor os sobreviventes que procuram ajuda?</a:t>
            </a:r>
          </a:p>
          <a:p>
            <a:pPr marL="514350" indent="-514350">
              <a:buClr>
                <a:srgbClr val="E18F39"/>
              </a:buClr>
              <a:buAutoNum type="arabicPeriod"/>
            </a:pPr>
            <a:endParaRPr lang="pt-PT" sz="3000" dirty="0">
              <a:latin typeface="Avenir Next Condensed" panose="020B0506020202020204" pitchFamily="34" charset="0"/>
            </a:endParaRPr>
          </a:p>
          <a:p>
            <a:pPr marL="514350" indent="-514350">
              <a:buClr>
                <a:srgbClr val="E18F39"/>
              </a:buClr>
              <a:buAutoNum type="arabicPeriod"/>
            </a:pPr>
            <a:r>
              <a:rPr lang="pt-PT" sz="3000" dirty="0">
                <a:latin typeface="Avenir Next Condensed" panose="020B0506020202020204" pitchFamily="34" charset="0"/>
              </a:rPr>
              <a:t>Quais são algumas das maneiras pelas quais você já viu pessoas curarem-se de um trauma?</a:t>
            </a:r>
            <a:endParaRPr lang="en-US" sz="3000" dirty="0"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11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28999" y="6371400"/>
            <a:ext cx="5090275" cy="43088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pt-PT" sz="11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APOIAR A RECUPERAÇÃO MASCULINA DO ABUSO SEXUAL: UMA PERSPECTIVA DA COMUNIDADE CRISTÃ</a:t>
            </a:r>
            <a:endParaRPr lang="en-US" sz="1100" dirty="0">
              <a:solidFill>
                <a:schemeClr val="accent4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TEXTOS BÍBLICOS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736447" y="1659029"/>
            <a:ext cx="7680440" cy="4067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PT" sz="2800" i="1" kern="1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“Melhor lhe fora que se lhe pendurasse ao pescoço uma pedra de moinho e fosse lançado ao mar, do que ofender um destes pequeninos.”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PT" sz="2800" i="1" kern="1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Lucas 17:2 NKJV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PT" sz="2800" i="1" kern="1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Mas Jesus, chamando-as para junto de si, disse: “Deixai vir a mim as criancinhas, e não as impeçais, porque dos tais é o reino de Deus”. 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PT" sz="2800" i="1" kern="100" dirty="0">
                <a:effectLst/>
                <a:latin typeface="Avenir Next Condensed" panose="020B0506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Lucas 18:16 NKJV</a:t>
            </a:r>
            <a:endParaRPr lang="en-US" sz="2400" kern="100" dirty="0">
              <a:effectLst/>
              <a:latin typeface="Avenir Next Condensed" panose="020B0506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64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ADA1D-6DE0-BED5-8D08-734E9A3AB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BB165D-80D0-36C7-8061-908DFF3B67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42822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02A105-1332-6B97-7868-762A04060BDF}"/>
              </a:ext>
            </a:extLst>
          </p:cNvPr>
          <p:cNvSpPr/>
          <p:nvPr/>
        </p:nvSpPr>
        <p:spPr>
          <a:xfrm>
            <a:off x="2267065" y="6371400"/>
            <a:ext cx="6252210" cy="43088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11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APOIAR A RECUPERAÇÃO MASCULINA DO ABUSO SEXUAL: UMA PERSPECTIVA DA</a:t>
            </a:r>
          </a:p>
          <a:p>
            <a:pPr algn="r"/>
            <a:r>
              <a:rPr lang="pt-PT" sz="11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 COMUNIDADE CRISTÃ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214C12-33FF-6C8C-B880-9B860F09D49E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REFERÊNCIAS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93C6DA-11A3-6D7B-EA82-D524AA48C422}"/>
              </a:ext>
            </a:extLst>
          </p:cNvPr>
          <p:cNvSpPr txBox="1"/>
          <p:nvPr/>
        </p:nvSpPr>
        <p:spPr>
          <a:xfrm>
            <a:off x="846343" y="1298248"/>
            <a:ext cx="7451314" cy="495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PT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Comunidades Adventistas de Aprendizagem (2019). Abuso sexual – Reclamar a Esperança </a:t>
            </a:r>
            <a:r>
              <a:rPr lang="pt-PT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https://www.adventistlearningcommunity.com/?keyword=sexual%20abuseAlaggia</a:t>
            </a:r>
            <a:r>
              <a:rPr lang="pt-PT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PT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R. (2010). Uma análise ecológica da revelação de abuso sexual infantil: Considerações para a saúde mental da criança e do adolescente.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PT" sz="14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Revista</a:t>
            </a:r>
            <a:r>
              <a:rPr lang="pt-PT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 Academia Canadiana de Psiquiatria da Infância e da Adolescência, 19, 32-39.Creta, G.K. &amp; Singh, A.A. (2015).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PT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Estratégias de resiliência de sobreviventes masculinos de abuso sexual na infância e suas parceiras: Uma investigação fenomenológica. Revista de Aconselhamento em Saúde Mental, 37(4), 341-354.Crowder, A. (1995).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PT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Abrir a porta: Um modelo de tratamento para terapia com homens sobreviventes de abuso sexual. </a:t>
            </a:r>
            <a:r>
              <a:rPr lang="pt-PT" sz="1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Brunner</a:t>
            </a:r>
            <a:r>
              <a:rPr lang="pt-PT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</a:t>
            </a:r>
            <a:r>
              <a:rPr lang="pt-PT" sz="1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Mazel</a:t>
            </a:r>
            <a:r>
              <a:rPr lang="pt-PT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PT" sz="1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Publishers.Deblinger</a:t>
            </a:r>
            <a:r>
              <a:rPr lang="pt-PT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E. &amp; </a:t>
            </a:r>
            <a:r>
              <a:rPr lang="pt-PT" sz="1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Heflin</a:t>
            </a:r>
            <a:r>
              <a:rPr lang="pt-PT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A.H. (1996).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PT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Tratamento de crianças vítimas de abuso sexual e dos seus pais não agressores: Uma abordagem cognitivo-comportamental. Sage </a:t>
            </a:r>
            <a:r>
              <a:rPr lang="pt-PT" sz="1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Publications.Dykas</a:t>
            </a:r>
            <a:r>
              <a:rPr lang="pt-PT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E.M. (2020).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PT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Crescimento pós-traumático e o evangelho. https://harvestusa.org/post-traumatic -</a:t>
            </a:r>
            <a:r>
              <a:rPr lang="pt-PT" sz="1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growth-and-the</a:t>
            </a:r>
            <a:r>
              <a:rPr lang="pt-PT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gospel/#:~:text=Post%2Dtraumatic%20growth%20could%20be, and%20healing%2C%20displaces%20our%20distress%2C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PT" sz="1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Easton</a:t>
            </a:r>
            <a:r>
              <a:rPr lang="pt-PT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S.D., </a:t>
            </a:r>
            <a:r>
              <a:rPr lang="pt-PT" sz="1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Coohey</a:t>
            </a:r>
            <a:r>
              <a:rPr lang="pt-PT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C., Rhodes, A.M., &amp; </a:t>
            </a:r>
            <a:r>
              <a:rPr lang="pt-PT" sz="1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Moorthy</a:t>
            </a:r>
            <a:r>
              <a:rPr lang="pt-PT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M.V. (2013). Crescimento pós-traumático entre homens com histórico de abuso sexual infantil. Maus tratos na infância, 18, 211-220.</a:t>
            </a:r>
            <a:endParaRPr lang="pt-PT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840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9482B-DC24-A368-C3BA-F639E368E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E91B5D-7950-C2AA-79C0-1EB7475A51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42822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79FFB42-B187-07DD-7F4C-1E0B01F55F55}"/>
              </a:ext>
            </a:extLst>
          </p:cNvPr>
          <p:cNvSpPr/>
          <p:nvPr/>
        </p:nvSpPr>
        <p:spPr>
          <a:xfrm>
            <a:off x="2267065" y="6371400"/>
            <a:ext cx="6252210" cy="43088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11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APOIAR A RECUPERAÇÃO MASCULINA DO ABUSO SEXUAL: UMA PERSPECTIVA DA</a:t>
            </a:r>
          </a:p>
          <a:p>
            <a:pPr algn="r"/>
            <a:r>
              <a:rPr lang="pt-PT" sz="11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 COMUNIDADE CRISTÃ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4C6B29-5D4D-95A1-F069-11F07CC625C5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REFERÊNCIAS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18A013-8C30-0282-0532-868581F1C369}"/>
              </a:ext>
            </a:extLst>
          </p:cNvPr>
          <p:cNvSpPr txBox="1"/>
          <p:nvPr/>
        </p:nvSpPr>
        <p:spPr>
          <a:xfrm>
            <a:off x="560070" y="1321916"/>
            <a:ext cx="7959205" cy="5074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Elkins, J., Crawford, K., &amp; Briggs, H.E. (2017).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Sobreviventes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masculinos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abuso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sexual: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Tornar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-se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sensível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ao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género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sensível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informado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sobre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 trauma.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Avanços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no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Trabalho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Social, 18(1).Gagnier, C. &amp; Collin-Vezina, D. (2016).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experiências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divulgação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sobreviventes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masculinos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abuso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sexual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infantil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pt-PT" sz="13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Revista</a:t>
            </a:r>
            <a:r>
              <a:rPr lang="pt-PT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sobre Abuso Sexual de Crianças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25(2), 221-241.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Larson, J.H., Newell, K. E., Holman, T.B., &amp;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Feinauer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I.D (2007). </a:t>
            </a:r>
            <a:r>
              <a:rPr lang="pt-PT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papel do ambiente familiar nas relações de namoro e na preparação para o casamento de jovens adultos do sexo masculino sobreviventes de abuso sexual não familiar na infância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American Journal of Family Therapy, 35, 173-187.Olson, P.E. (1990). O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abuso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sexual de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rapazes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Um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estudo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dos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efeitos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psicológicos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longo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prazo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Em M. Hunter (ed.),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homem vítima de abuso sexual: Vol. 1 Prevalência, impacto e tratamento, 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Ch. 6. Lexington Books.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Rapsey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C., Campbell, A., Clearwater, K, &amp; Patterson, T. (2020).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Ouvindo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as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necessidades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terapêuticas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sobreviventes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masculinos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abuso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sexual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infância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Revista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Violência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Interpessoal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35(9-10), 2033-2054.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Tedeschi, R.G., &amp; Calhoun, L.G. (1996). </a:t>
            </a:r>
            <a:r>
              <a:rPr lang="pt-PT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inventário de crescimento pós-traumático: Medindo o legado positivo do trauma. Revista de Stress Traumático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9(3), 455-471.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Tedeschi, R.G., Shakespeare-Finch, J., Taku, K., &amp; Calhoun, L.G. (2018).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Crescimento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pós-traumático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 Teoria,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pesquisa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aplicações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Routledge.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Wark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J. &amp; Viz, J. (2018).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Efeitos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do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abuso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infantil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parentalidade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sobreviventes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do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sexo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masculino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Trauma,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Violência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en-US" sz="13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Abuso</a:t>
            </a:r>
            <a:r>
              <a:rPr lang="en-US" sz="13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19(5), 499-511.</a:t>
            </a:r>
            <a:endParaRPr lang="en-US" sz="13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930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3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FA280-6D95-4BB9-0D3B-7BF874308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B89FE4-8A0B-2623-A450-FFE623805C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794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EA782C-20CA-F479-E939-D4965708FB50}"/>
              </a:ext>
            </a:extLst>
          </p:cNvPr>
          <p:cNvSpPr/>
          <p:nvPr/>
        </p:nvSpPr>
        <p:spPr>
          <a:xfrm>
            <a:off x="2267065" y="6371400"/>
            <a:ext cx="6252210" cy="43088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11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APOIAR A RECUPERAÇÃO MASCULINA DO ABUSO SEXUAL: UMA PERSPECTIVA DA</a:t>
            </a:r>
          </a:p>
          <a:p>
            <a:pPr algn="r"/>
            <a:r>
              <a:rPr lang="pt-PT" sz="11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 COMUNIDADE CRISTÃ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380731-2190-45E7-AE54-38D87DF87B4C}"/>
              </a:ext>
            </a:extLst>
          </p:cNvPr>
          <p:cNvSpPr txBox="1"/>
          <p:nvPr/>
        </p:nvSpPr>
        <p:spPr>
          <a:xfrm>
            <a:off x="560069" y="317323"/>
            <a:ext cx="7638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INTRODUÇÃO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1BECAB-B497-EB5C-C6CF-51A404595C48}"/>
              </a:ext>
            </a:extLst>
          </p:cNvPr>
          <p:cNvSpPr txBox="1"/>
          <p:nvPr/>
        </p:nvSpPr>
        <p:spPr>
          <a:xfrm>
            <a:off x="846343" y="1166445"/>
            <a:ext cx="767293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/>
          </a:p>
          <a:p>
            <a:pPr algn="ctr"/>
            <a:r>
              <a:rPr lang="pt-PT" sz="3600" b="1" dirty="0">
                <a:latin typeface="Avenir Next Condensed" panose="020B0506020202020204" pitchFamily="34" charset="0"/>
              </a:rPr>
              <a:t>A realidade do abuso sexual de crianças (ASC)</a:t>
            </a:r>
          </a:p>
          <a:p>
            <a:pPr algn="ctr"/>
            <a:endParaRPr lang="pt-PT" sz="3600" b="1" dirty="0">
              <a:latin typeface="Avenir Next Condensed" panose="020B0506020202020204" pitchFamily="34" charset="0"/>
            </a:endParaRPr>
          </a:p>
          <a:p>
            <a:pPr algn="ctr"/>
            <a:r>
              <a:rPr lang="pt-PT" sz="3600" b="1" dirty="0">
                <a:latin typeface="Avenir Next Condensed" panose="020B0506020202020204" pitchFamily="34" charset="0"/>
              </a:rPr>
              <a:t>Definição: </a:t>
            </a:r>
            <a:r>
              <a:rPr lang="pt-PT" sz="3600" dirty="0">
                <a:latin typeface="Avenir Next Condensed" panose="020B0506020202020204" pitchFamily="34" charset="0"/>
              </a:rPr>
              <a:t>Qualquer atividade sexual com um menor por alguém em posição de controlo ou autoridade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4442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EB0E-37A5-B5EB-B9AD-787C7F3B2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E7F6CC-4BC3-2857-5C31-3D0A0DE760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01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09238A-5B04-AA2D-0522-89F3FF132F3D}"/>
              </a:ext>
            </a:extLst>
          </p:cNvPr>
          <p:cNvSpPr/>
          <p:nvPr/>
        </p:nvSpPr>
        <p:spPr>
          <a:xfrm>
            <a:off x="2495665" y="6377880"/>
            <a:ext cx="6252210" cy="43088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11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APOIAR A RECUPERAÇÃO MASCULINA DO ABUSO SEXUAL: UMA PERSPECTIVA DA</a:t>
            </a:r>
          </a:p>
          <a:p>
            <a:pPr algn="r"/>
            <a:r>
              <a:rPr lang="pt-PT" sz="11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 COMUNIDADE CRISTÃ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DD918F-522B-A6F0-3D60-85D107072E4C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INTRODUÇÃO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23D80D-84B1-C028-914D-D3CBBA8CA225}"/>
              </a:ext>
            </a:extLst>
          </p:cNvPr>
          <p:cNvSpPr txBox="1"/>
          <p:nvPr/>
        </p:nvSpPr>
        <p:spPr>
          <a:xfrm>
            <a:off x="583452" y="963654"/>
            <a:ext cx="82976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800" dirty="0">
                <a:latin typeface="Avenir Next Condensed" panose="020B0506020202020204" pitchFamily="34" charset="0"/>
              </a:rPr>
              <a:t>A visão greco-romana das crianças como propriedade vs. a visão bíblica (Salmo 127:3)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800" dirty="0">
                <a:latin typeface="Avenir Next Condensed" panose="020B0506020202020204" pitchFamily="34" charset="0"/>
              </a:rPr>
              <a:t>A perspetiva de Jesus sobre as crianças (Lucas 17:2)</a:t>
            </a:r>
          </a:p>
          <a:p>
            <a:pPr>
              <a:buClr>
                <a:schemeClr val="accent6"/>
              </a:buClr>
            </a:pPr>
            <a:endParaRPr lang="pt-PT" sz="2800" dirty="0">
              <a:latin typeface="Avenir Next Condensed" panose="020B0506020202020204" pitchFamily="34" charset="0"/>
            </a:endParaRPr>
          </a:p>
          <a:p>
            <a:pPr>
              <a:buClr>
                <a:schemeClr val="accent6"/>
              </a:buClr>
            </a:pPr>
            <a:r>
              <a:rPr lang="pt-PT" sz="2800" b="1" dirty="0">
                <a:latin typeface="Avenir Next Condensed" panose="020B0506020202020204" pitchFamily="34" charset="0"/>
              </a:rPr>
              <a:t>Abuso sexual no contexto cristão: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pt-PT" sz="2800" dirty="0">
              <a:latin typeface="Avenir Next Condensed" panose="020B0506020202020204" pitchFamily="34" charset="0"/>
            </a:endParaRP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800" dirty="0">
                <a:latin typeface="Avenir Next Condensed" panose="020B0506020202020204" pitchFamily="34" charset="0"/>
              </a:rPr>
              <a:t>O Abuso Sexual Infantil (ASI) pode acontecer e acontece nas comunidades cristãs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800" dirty="0">
                <a:latin typeface="Avenir Next Condensed" panose="020B0506020202020204" pitchFamily="34" charset="0"/>
              </a:rPr>
              <a:t>Crença prejudicial de que o ASI não ocorre em lares/igrejas cristãs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2800" dirty="0">
                <a:latin typeface="Avenir Next Condensed" panose="020B0506020202020204" pitchFamily="34" charset="0"/>
              </a:rPr>
              <a:t>Estatísticas de ASI: 1 em 4 mulheres, 1 em 10 homens</a:t>
            </a:r>
            <a:endParaRPr lang="en-US" sz="2800" dirty="0"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6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3F755-1671-22A4-D746-48A0C41E8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260947-E47A-A416-0D8F-C612BB1574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-56507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668FE8-DA37-4E1F-05CF-B053B8FEA719}"/>
              </a:ext>
            </a:extLst>
          </p:cNvPr>
          <p:cNvSpPr/>
          <p:nvPr/>
        </p:nvSpPr>
        <p:spPr>
          <a:xfrm>
            <a:off x="2267065" y="6371400"/>
            <a:ext cx="6252210" cy="43088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11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APOIAR A RECUPERAÇÃO MASCULINA DO ABUSO SEXUAL: UMA PERSPECTIVA DA</a:t>
            </a:r>
          </a:p>
          <a:p>
            <a:pPr algn="r"/>
            <a:r>
              <a:rPr lang="pt-PT" sz="11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 COMUNIDADE CRISTÃ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EEC2E3-F612-79DC-FE97-54021DA9D648}"/>
              </a:ext>
            </a:extLst>
          </p:cNvPr>
          <p:cNvSpPr txBox="1"/>
          <p:nvPr/>
        </p:nvSpPr>
        <p:spPr>
          <a:xfrm>
            <a:off x="842138" y="1359927"/>
            <a:ext cx="745131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latin typeface="Avenir Next Condensed" panose="020B0506020202020204" pitchFamily="34" charset="0"/>
              </a:rPr>
              <a:t>Efeitos do ASI nas Crianças:</a:t>
            </a:r>
          </a:p>
          <a:p>
            <a:endParaRPr lang="en-US" sz="3200" dirty="0">
              <a:latin typeface="Avenir Next Condensed" panose="020B0506020202020204" pitchFamily="34" charset="0"/>
            </a:endParaRP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3200" dirty="0">
                <a:latin typeface="Avenir Next Condensed" panose="020B0506020202020204" pitchFamily="34" charset="0"/>
              </a:rPr>
              <a:t>vulnerabilidade e dependência dos adultos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3200" dirty="0">
                <a:latin typeface="Avenir Next Condensed" panose="020B0506020202020204" pitchFamily="34" charset="0"/>
              </a:rPr>
              <a:t>danos na confiança, nos sentimentos de segurança e na saúde mental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PT" sz="3200" dirty="0">
                <a:latin typeface="Avenir Next Condensed" panose="020B0506020202020204" pitchFamily="34" charset="0"/>
              </a:rPr>
              <a:t>taxas mais elevadas de depressão, abuso de substâncias e problemas conjugais</a:t>
            </a:r>
            <a:endParaRPr lang="en-US" sz="3200" dirty="0"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44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F3E39-727F-1B4E-81EA-C545F1573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022496-26BA-8671-74DB-E89B10583B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205DA5-2974-B0FD-7A13-EE2D80F5FDC2}"/>
              </a:ext>
            </a:extLst>
          </p:cNvPr>
          <p:cNvSpPr/>
          <p:nvPr/>
        </p:nvSpPr>
        <p:spPr>
          <a:xfrm>
            <a:off x="2267065" y="6371400"/>
            <a:ext cx="6252210" cy="43088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11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APOIAR A RECUPERAÇÃO MASCULINA DO ABUSO SEXUAL: UMA PERSPECTIVA DA</a:t>
            </a:r>
          </a:p>
          <a:p>
            <a:pPr algn="r"/>
            <a:r>
              <a:rPr lang="pt-PT" sz="11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 COMUNIDADE CRISTÃ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7E5506-0E9A-C5A2-92BA-81380BB5BA74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Consequências Espirituais do ASI</a:t>
            </a:r>
            <a:endParaRPr lang="pt-PT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25CD2D-7408-4B7D-A2AA-DA0F920C219F}"/>
              </a:ext>
            </a:extLst>
          </p:cNvPr>
          <p:cNvSpPr txBox="1"/>
          <p:nvPr/>
        </p:nvSpPr>
        <p:spPr>
          <a:xfrm>
            <a:off x="739026" y="1495557"/>
            <a:ext cx="80049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8F39"/>
              </a:buClr>
            </a:pPr>
            <a:r>
              <a:rPr lang="pt-PT" sz="2400" b="1" dirty="0">
                <a:latin typeface="Avenir Next Condensed" panose="020B0506020202020204" pitchFamily="34" charset="0"/>
              </a:rPr>
              <a:t>Culpa e vergonha nos lares cristãos:</a:t>
            </a:r>
          </a:p>
          <a:p>
            <a:pPr marL="342900" indent="-34290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>
                <a:latin typeface="Avenir Next Condensed" panose="020B0506020202020204" pitchFamily="34" charset="0"/>
              </a:rPr>
              <a:t>Visão distorcida de Deus devido ao abuso de figuras de autoridade (Lucas 17:2).</a:t>
            </a:r>
          </a:p>
          <a:p>
            <a:pPr marL="342900" indent="-34290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>
                <a:latin typeface="Avenir Next Condensed" panose="020B0506020202020204" pitchFamily="34" charset="0"/>
              </a:rPr>
              <a:t>Lutas espirituais e conceitos errados sobre a culpa</a:t>
            </a:r>
          </a:p>
          <a:p>
            <a:pPr>
              <a:buClr>
                <a:srgbClr val="E18F39"/>
              </a:buClr>
            </a:pPr>
            <a:endParaRPr lang="pt-PT" sz="2400" dirty="0">
              <a:latin typeface="Avenir Next Condensed" panose="020B0506020202020204" pitchFamily="34" charset="0"/>
            </a:endParaRPr>
          </a:p>
          <a:p>
            <a:pPr>
              <a:buClr>
                <a:srgbClr val="E18F39"/>
              </a:buClr>
            </a:pPr>
            <a:r>
              <a:rPr lang="pt-PT" sz="2400" b="1" dirty="0">
                <a:latin typeface="Avenir Next Condensed" panose="020B0506020202020204" pitchFamily="34" charset="0"/>
              </a:rPr>
              <a:t>Impacto emocional: </a:t>
            </a:r>
          </a:p>
          <a:p>
            <a:pPr marL="342900" indent="-34290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>
                <a:latin typeface="Avenir Next Condensed" panose="020B0506020202020204" pitchFamily="34" charset="0"/>
              </a:rPr>
              <a:t>Lutas espirituais e conceitos errados sobre a culpa.</a:t>
            </a:r>
          </a:p>
          <a:p>
            <a:pPr marL="342900" indent="-34290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>
                <a:latin typeface="Avenir Next Condensed" panose="020B0506020202020204" pitchFamily="34" charset="0"/>
              </a:rPr>
              <a:t>Lutas com a confiança nos relacionamentos e dificuldade em desenvolver a intimidade</a:t>
            </a:r>
          </a:p>
          <a:p>
            <a:pPr marL="342900" indent="-34290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2400" dirty="0">
                <a:latin typeface="Avenir Next Condensed" panose="020B0506020202020204" pitchFamily="34" charset="0"/>
              </a:rPr>
              <a:t>Consequências a longo prazo no casamento e na educação dos filhos</a:t>
            </a:r>
            <a:endParaRPr lang="en-US" sz="2400" dirty="0"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C0DAF-5BF7-7464-D4E9-324040077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5501E6-71F9-9AE4-6487-5E29A43404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3BB545-B3E5-9184-1D05-6C41CFBC9C58}"/>
              </a:ext>
            </a:extLst>
          </p:cNvPr>
          <p:cNvSpPr/>
          <p:nvPr/>
        </p:nvSpPr>
        <p:spPr>
          <a:xfrm>
            <a:off x="2267065" y="6371400"/>
            <a:ext cx="6252210" cy="43088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11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APOIAR A RECUPERAÇÃO MASCULINA DO ABUSO SEXUAL: UMA PERSPECTIVA DA</a:t>
            </a:r>
          </a:p>
          <a:p>
            <a:pPr algn="r"/>
            <a:r>
              <a:rPr lang="pt-PT" sz="11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 COMUNIDADE CRISTÃ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E8F666-B5B6-6DE1-3307-C186C76B4359}"/>
              </a:ext>
            </a:extLst>
          </p:cNvPr>
          <p:cNvSpPr txBox="1"/>
          <p:nvPr/>
        </p:nvSpPr>
        <p:spPr>
          <a:xfrm>
            <a:off x="231898" y="317323"/>
            <a:ext cx="8823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Desafios únicos enfrentados pelos sobreviventes do sexo masculino</a:t>
            </a:r>
            <a:endParaRPr lang="en-US" sz="2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19E0D2-3742-DB9B-72A7-DDEE7D335E8B}"/>
              </a:ext>
            </a:extLst>
          </p:cNvPr>
          <p:cNvSpPr txBox="1"/>
          <p:nvPr/>
        </p:nvSpPr>
        <p:spPr>
          <a:xfrm>
            <a:off x="768482" y="920621"/>
            <a:ext cx="775079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E18F39"/>
              </a:buClr>
            </a:pPr>
            <a:r>
              <a:rPr lang="pt-PT" sz="3200" b="1" dirty="0">
                <a:latin typeface="Avenir Next Condensed" panose="020B0506020202020204" pitchFamily="34" charset="0"/>
              </a:rPr>
              <a:t>Expectativas culturais sentidas pelos homens:</a:t>
            </a:r>
          </a:p>
          <a:p>
            <a:pPr marL="457200" indent="-45720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3200" dirty="0">
                <a:latin typeface="Avenir Next Condensed" panose="020B0506020202020204" pitchFamily="34" charset="0"/>
              </a:rPr>
              <a:t>Medo que não acreditem nele ou de ser estigmatizado</a:t>
            </a:r>
          </a:p>
          <a:p>
            <a:pPr marL="457200" indent="-45720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3200" dirty="0">
                <a:latin typeface="Avenir Next Condensed" panose="020B0506020202020204" pitchFamily="34" charset="0"/>
              </a:rPr>
              <a:t>Preocupações com a sexualidade, particularmente em casos de abuso do mesmo sexo</a:t>
            </a:r>
          </a:p>
          <a:p>
            <a:pPr marL="457200" indent="-45720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3200" dirty="0">
                <a:latin typeface="Avenir Next Condensed" panose="020B0506020202020204" pitchFamily="34" charset="0"/>
              </a:rPr>
              <a:t>Hesitação em denunciar devido à visão da sociedade sobre a força masculina</a:t>
            </a:r>
            <a:endParaRPr lang="en-US" sz="3200" dirty="0"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099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3714C-C684-4783-9ED0-5BEC96671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6799E2-E3A9-81DA-C3E0-5C936DD5D0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FEC698-561C-C610-BD80-14D9742F8B64}"/>
              </a:ext>
            </a:extLst>
          </p:cNvPr>
          <p:cNvSpPr/>
          <p:nvPr/>
        </p:nvSpPr>
        <p:spPr>
          <a:xfrm>
            <a:off x="2267065" y="6371400"/>
            <a:ext cx="6252210" cy="43088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11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APOIAR A RECUPERAÇÃO MASCULINA DO ABUSO SEXUAL: UMA PERSPECTIVA DA</a:t>
            </a:r>
          </a:p>
          <a:p>
            <a:pPr algn="r"/>
            <a:r>
              <a:rPr lang="pt-PT" sz="11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 COMUNIDADE CRISTÃ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C61D95-8564-B65C-E435-B8785A7DBADE}"/>
              </a:ext>
            </a:extLst>
          </p:cNvPr>
          <p:cNvSpPr txBox="1"/>
          <p:nvPr/>
        </p:nvSpPr>
        <p:spPr>
          <a:xfrm>
            <a:off x="237613" y="317323"/>
            <a:ext cx="8812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Desafios únicos enfrentados pelos sobreviventes do sexo masculino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B3EC9F-6741-750F-099A-441EB94AABBA}"/>
              </a:ext>
            </a:extLst>
          </p:cNvPr>
          <p:cNvSpPr txBox="1"/>
          <p:nvPr/>
        </p:nvSpPr>
        <p:spPr>
          <a:xfrm>
            <a:off x="768484" y="1570239"/>
            <a:ext cx="775079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E18F39"/>
              </a:buClr>
            </a:pPr>
            <a:r>
              <a:rPr lang="pt-PT" sz="3600" b="1" dirty="0">
                <a:latin typeface="Avenir Next Condensed" panose="020B0506020202020204" pitchFamily="34" charset="0"/>
              </a:rPr>
              <a:t>Revelação tardia:</a:t>
            </a:r>
          </a:p>
          <a:p>
            <a:pPr marL="571500" indent="-57150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3200" dirty="0">
                <a:latin typeface="Avenir Next Condensed" panose="020B0506020202020204" pitchFamily="34" charset="0"/>
              </a:rPr>
              <a:t>Os homens revelam frequentemente o abuso na idade adulta</a:t>
            </a:r>
          </a:p>
          <a:p>
            <a:pPr>
              <a:buClr>
                <a:srgbClr val="E18F39"/>
              </a:buClr>
            </a:pPr>
            <a:endParaRPr lang="pt-PT" sz="3200" dirty="0">
              <a:latin typeface="Avenir Next Condensed" panose="020B0506020202020204" pitchFamily="34" charset="0"/>
            </a:endParaRPr>
          </a:p>
          <a:p>
            <a:pPr marL="571500" indent="-57150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3200" dirty="0">
                <a:latin typeface="Avenir Next Condensed" panose="020B0506020202020204" pitchFamily="34" charset="0"/>
              </a:rPr>
              <a:t>Pressão para se conformar com os papéis tradicionais de género</a:t>
            </a:r>
            <a:endParaRPr lang="en-US" sz="3200" dirty="0"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284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58E66-2ACB-4268-C17C-D447C19D0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F95891-F89A-1F0F-A264-608B4F2BAA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-794"/>
            <a:ext cx="9152410" cy="68587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CD6CB1-7335-8140-EDCA-EAFE755518F0}"/>
              </a:ext>
            </a:extLst>
          </p:cNvPr>
          <p:cNvSpPr/>
          <p:nvPr/>
        </p:nvSpPr>
        <p:spPr>
          <a:xfrm>
            <a:off x="2267065" y="6371400"/>
            <a:ext cx="6252210" cy="43088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pt-PT" sz="11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APOIAR A RECUPERAÇÃO MASCULINA DO ABUSO SEXUAL: UMA PERSPECTIVA DA</a:t>
            </a:r>
          </a:p>
          <a:p>
            <a:pPr algn="r"/>
            <a:r>
              <a:rPr lang="pt-PT" sz="1100" dirty="0">
                <a:solidFill>
                  <a:schemeClr val="accent4"/>
                </a:solidFill>
                <a:latin typeface="Avenir Next Condensed" panose="020B0506020202020204" pitchFamily="34" charset="0"/>
              </a:rPr>
              <a:t> COMUNIDADE CRISTÃ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79A105-176A-FF0C-8D1D-7CD9CDD773FA}"/>
              </a:ext>
            </a:extLst>
          </p:cNvPr>
          <p:cNvSpPr txBox="1"/>
          <p:nvPr/>
        </p:nvSpPr>
        <p:spPr>
          <a:xfrm>
            <a:off x="560070" y="280316"/>
            <a:ext cx="7578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Impacto no Casamento e </a:t>
            </a:r>
            <a:r>
              <a:rPr lang="pt-PT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na Família</a:t>
            </a:r>
            <a:endParaRPr lang="pt-PT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A02D6A-CFF7-9AA1-4063-61B225D93344}"/>
              </a:ext>
            </a:extLst>
          </p:cNvPr>
          <p:cNvSpPr txBox="1"/>
          <p:nvPr/>
        </p:nvSpPr>
        <p:spPr>
          <a:xfrm>
            <a:off x="842137" y="1300172"/>
            <a:ext cx="767713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E18F39"/>
              </a:buClr>
            </a:pPr>
            <a:r>
              <a:rPr lang="pt-PT" sz="3600" b="1" dirty="0">
                <a:latin typeface="Avenir Next Condensed" panose="020B0506020202020204" pitchFamily="34" charset="0"/>
              </a:rPr>
              <a:t>Desafios no relacionamento</a:t>
            </a:r>
            <a:r>
              <a:rPr lang="en-US" sz="3600" b="1" dirty="0">
                <a:latin typeface="Avenir Next Condensed" panose="020B0506020202020204" pitchFamily="34" charset="0"/>
              </a:rPr>
              <a:t>: </a:t>
            </a:r>
          </a:p>
          <a:p>
            <a:pPr>
              <a:lnSpc>
                <a:spcPct val="150000"/>
              </a:lnSpc>
              <a:buClr>
                <a:srgbClr val="E18F39"/>
              </a:buClr>
            </a:pPr>
            <a:endParaRPr lang="en-US" sz="800" b="1" dirty="0">
              <a:latin typeface="Avenir Next Condensed" panose="020B0506020202020204" pitchFamily="34" charset="0"/>
            </a:endParaRP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3200" dirty="0">
                <a:latin typeface="Avenir Next Condensed" panose="020B0506020202020204" pitchFamily="34" charset="0"/>
              </a:rPr>
              <a:t>Dificuldade em formar relações estáveis e empenhadas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3200" dirty="0">
                <a:latin typeface="Avenir Next Condensed" panose="020B0506020202020204" pitchFamily="34" charset="0"/>
              </a:rPr>
              <a:t>Problemas com a confiança e a intimidade no casamento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pt-PT" sz="3200" dirty="0">
                <a:latin typeface="Avenir Next Condensed" panose="020B0506020202020204" pitchFamily="34" charset="0"/>
              </a:rPr>
              <a:t>Potenciais efeitos negativos na parentalidade (falta de modelos a seguir, receio de ser inadequado como pai)</a:t>
            </a:r>
            <a:endParaRPr lang="en-US" sz="3200" dirty="0"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33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1780</Words>
  <Application>Microsoft Office PowerPoint</Application>
  <PresentationFormat>Apresentação no Ecrã (4:3)</PresentationFormat>
  <Paragraphs>171</Paragraphs>
  <Slides>22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28" baseType="lpstr">
      <vt:lpstr>Aptos</vt:lpstr>
      <vt:lpstr>Arial</vt:lpstr>
      <vt:lpstr>Avenir Next Condensed</vt:lpstr>
      <vt:lpstr>Avenir Next Condensed Medium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GC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rosemay</dc:creator>
  <cp:lastModifiedBy>Raquel Silva</cp:lastModifiedBy>
  <cp:revision>40</cp:revision>
  <dcterms:created xsi:type="dcterms:W3CDTF">2015-08-17T22:20:08Z</dcterms:created>
  <dcterms:modified xsi:type="dcterms:W3CDTF">2025-01-08T16:22:59Z</dcterms:modified>
</cp:coreProperties>
</file>