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60" r:id="rId3"/>
    <p:sldId id="264" r:id="rId4"/>
    <p:sldId id="265" r:id="rId5"/>
    <p:sldId id="266" r:id="rId6"/>
    <p:sldId id="288" r:id="rId7"/>
    <p:sldId id="267" r:id="rId8"/>
    <p:sldId id="263" r:id="rId9"/>
    <p:sldId id="262" r:id="rId10"/>
    <p:sldId id="271" r:id="rId11"/>
    <p:sldId id="289" r:id="rId12"/>
    <p:sldId id="285" r:id="rId13"/>
    <p:sldId id="286" r:id="rId14"/>
    <p:sldId id="284" r:id="rId15"/>
    <p:sldId id="273" r:id="rId16"/>
    <p:sldId id="274" r:id="rId17"/>
    <p:sldId id="290" r:id="rId18"/>
    <p:sldId id="276" r:id="rId19"/>
    <p:sldId id="277" r:id="rId20"/>
    <p:sldId id="275" r:id="rId21"/>
    <p:sldId id="278" r:id="rId22"/>
    <p:sldId id="287" r:id="rId23"/>
    <p:sldId id="282" r:id="rId24"/>
    <p:sldId id="283" r:id="rId25"/>
    <p:sldId id="281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14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2190"/>
            <a:ext cx="9145504" cy="6853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31" y="2521591"/>
            <a:ext cx="5431858" cy="328013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en-US"/>
            </a:defPPr>
            <a:lvl1pPr>
              <a:defRPr sz="4400" b="1">
                <a:solidFill>
                  <a:schemeClr val="bg1"/>
                </a:solidFill>
                <a:latin typeface="Avenir Next Condensed" panose="020B0506020202020204" pitchFamily="34" charset="0"/>
              </a:defRPr>
            </a:lvl1pPr>
          </a:lstStyle>
          <a:p>
            <a:r>
              <a:rPr lang="pt-PT" dirty="0"/>
              <a:t>O MARAVILHOSO PROJETO DE DEUS PARA AS RELAÇÕES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40819"/>
            <a:ext cx="7819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Escrito por: </a:t>
            </a:r>
            <a:r>
              <a:rPr lang="pt-PT" sz="11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Willie</a:t>
            </a:r>
            <a:r>
              <a:rPr lang="pt-PT" sz="1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Oliver, </a:t>
            </a:r>
            <a:r>
              <a:rPr lang="pt-PT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PhD, CFLE,</a:t>
            </a:r>
            <a:r>
              <a:rPr lang="pt-PT" sz="1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PT" sz="11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pt-PT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PT" sz="1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Elaine Oliver, </a:t>
            </a:r>
            <a:r>
              <a:rPr lang="pt-PT" sz="1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PhDc</a:t>
            </a:r>
            <a:r>
              <a:rPr lang="pt-PT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Conselheira clínica profissional licenciada, CFLE, são Diretores dos Ministérios da Família na sede mundial da Conferência Geral dos </a:t>
            </a:r>
            <a:r>
              <a:rPr lang="pt-PT" sz="1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Adventistas do Sétimo Dia </a:t>
            </a:r>
            <a:r>
              <a:rPr lang="pt-PT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 Silver Spring, Maryland, </a:t>
            </a:r>
            <a:r>
              <a:rPr lang="pt-PT" sz="1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EU</a:t>
            </a:r>
            <a:r>
              <a:rPr lang="pt-PT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A. </a:t>
            </a:r>
            <a:endParaRPr lang="pt-PT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31" y="592096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Apresentado por: (nome do apresentador)</a:t>
            </a: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42EC9-B601-C04A-FED1-CE832B91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6ACA3A-B173-3B04-119C-D7659DEC15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E719E3-C8D1-8497-90F8-E4FFA7757C5D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6FB97-F5F1-A0D2-02CA-E8E86E342C4B}"/>
              </a:ext>
            </a:extLst>
          </p:cNvPr>
          <p:cNvSpPr txBox="1"/>
          <p:nvPr/>
        </p:nvSpPr>
        <p:spPr>
          <a:xfrm>
            <a:off x="560069" y="274991"/>
            <a:ext cx="82623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2700" b="1" dirty="0">
                <a:solidFill>
                  <a:schemeClr val="bg1"/>
                </a:solidFill>
                <a:ea typeface="Times New Roman" panose="02020603050405020304" pitchFamily="18" charset="0"/>
              </a:rPr>
              <a:t>A RELAÇÃO DE ALIANÇA DE DEUS COM O SER HUMANO</a:t>
            </a:r>
            <a:endParaRPr lang="en-US" sz="27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07C47A-734B-E4EA-CFFB-D23763210680}"/>
              </a:ext>
            </a:extLst>
          </p:cNvPr>
          <p:cNvSpPr txBox="1"/>
          <p:nvPr/>
        </p:nvSpPr>
        <p:spPr>
          <a:xfrm>
            <a:off x="835572" y="1197620"/>
            <a:ext cx="7472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effectLst/>
                <a:ea typeface="Times New Roman" panose="02020603050405020304" pitchFamily="18" charset="0"/>
              </a:rPr>
              <a:t>Apesar da desobediência do primeiro homem e da primeira mulher, que levou à sua expulsão do Jardim do Éden (Génesis 3:1-24), Deus pôs em marcha um plano para salvar a humanidade das consequências da sua desobediência.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4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effectLst/>
                <a:ea typeface="Times New Roman" panose="02020603050405020304" pitchFamily="18" charset="0"/>
              </a:rPr>
              <a:t>Deus fez a primeira promessa de redenção na Bíblia- “E porei inimizade entre ti e a mulher, e entre a tua descendência e a sua descendência; esta te ferirá a cabeça, e tu lhe ferirás o calcanhar” </a:t>
            </a:r>
            <a:r>
              <a:rPr lang="pt-PT" sz="2400" dirty="0" err="1">
                <a:effectLst/>
                <a:ea typeface="Times New Roman" panose="02020603050405020304" pitchFamily="18" charset="0"/>
              </a:rPr>
              <a:t>Gn</a:t>
            </a:r>
            <a:r>
              <a:rPr lang="pt-PT" sz="2400" dirty="0">
                <a:effectLst/>
                <a:ea typeface="Times New Roman" panose="02020603050405020304" pitchFamily="18" charset="0"/>
              </a:rPr>
              <a:t> 3:15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2352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B5B59-8E63-A121-9E09-C8A37ED6F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8E3753-E971-8EDC-1E8D-21AFE9AF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7D7506-061C-30A2-4FF3-3EEF7A76FDD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17048-5324-8D81-E8BB-E4835CBA75FA}"/>
              </a:ext>
            </a:extLst>
          </p:cNvPr>
          <p:cNvSpPr txBox="1"/>
          <p:nvPr/>
        </p:nvSpPr>
        <p:spPr>
          <a:xfrm>
            <a:off x="560069" y="274991"/>
            <a:ext cx="82623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2700" b="1" dirty="0">
                <a:solidFill>
                  <a:schemeClr val="bg1"/>
                </a:solidFill>
                <a:ea typeface="Times New Roman" panose="02020603050405020304" pitchFamily="18" charset="0"/>
              </a:rPr>
              <a:t>A RELAÇÃO DE ALIANÇA DE DEUS COM O SER HUMANO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3CC5F2-454C-8073-69D7-A547DF1F206B}"/>
              </a:ext>
            </a:extLst>
          </p:cNvPr>
          <p:cNvSpPr txBox="1"/>
          <p:nvPr/>
        </p:nvSpPr>
        <p:spPr>
          <a:xfrm>
            <a:off x="835572" y="1197620"/>
            <a:ext cx="7472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Essa provisão, realizada através do sacrifício de Jesus na cruz, restauraria o acesso dos seres humanos a um relacionamento com Deus e lhes concederia a vida eterna. “Porque o salário do pecado é a morte, mas o dom gratuito de Deus é a vida eterna em Cristo Jesus, nosso Senhor” (Rom. 6:23).</a:t>
            </a:r>
          </a:p>
          <a:p>
            <a:pPr>
              <a:buClr>
                <a:schemeClr val="accent6"/>
              </a:buClr>
            </a:pPr>
            <a:endParaRPr lang="pt-PT" sz="24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Apesar da pecaminosidade humana, Deus continua a procurar um relacionamento connosco - Romanos 5:8-17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528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A916F-A057-0F31-9C59-7415B72DE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97B3F-0C42-FCDC-2C4E-BD7FCE745E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E9BADB-B53D-2E6C-EAC3-86A4AD107250}"/>
              </a:ext>
            </a:extLst>
          </p:cNvPr>
          <p:cNvSpPr/>
          <p:nvPr/>
        </p:nvSpPr>
        <p:spPr>
          <a:xfrm>
            <a:off x="225322" y="2206986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1600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8C0DD-FE19-8D64-E77F-41235F7F4714}"/>
              </a:ext>
            </a:extLst>
          </p:cNvPr>
          <p:cNvSpPr txBox="1"/>
          <p:nvPr/>
        </p:nvSpPr>
        <p:spPr>
          <a:xfrm>
            <a:off x="225322" y="2545540"/>
            <a:ext cx="5422444" cy="135421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DEBATE</a:t>
            </a:r>
          </a:p>
          <a:p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INDIVIDUAL OU DE GRUPO</a:t>
            </a:r>
          </a:p>
        </p:txBody>
      </p:sp>
    </p:spTree>
    <p:extLst>
      <p:ext uri="{BB962C8B-B14F-4D97-AF65-F5344CB8AC3E}">
        <p14:creationId xmlns:p14="http://schemas.microsoft.com/office/powerpoint/2010/main" val="61312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13F18-68D7-9AC3-9148-CB554A03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206BD9-C8B0-27EE-881D-EF285BEC7D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ED0A73-D905-0098-FE7E-BBF1165D2B33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6EC22-1343-F264-249F-D26F01B5CA99}"/>
              </a:ext>
            </a:extLst>
          </p:cNvPr>
          <p:cNvSpPr txBox="1"/>
          <p:nvPr/>
        </p:nvSpPr>
        <p:spPr>
          <a:xfrm>
            <a:off x="846343" y="1343749"/>
            <a:ext cx="7451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en-US" sz="4000" b="1" dirty="0">
                <a:latin typeface="Avenir Next Condensed" panose="020B0506020202020204" pitchFamily="34" charset="0"/>
              </a:rPr>
              <a:t>PERGUNTA:</a:t>
            </a:r>
          </a:p>
          <a:p>
            <a:pPr algn="ctr">
              <a:lnSpc>
                <a:spcPct val="150000"/>
              </a:lnSpc>
              <a:buClr>
                <a:srgbClr val="E18F39"/>
              </a:buClr>
            </a:pPr>
            <a:endParaRPr lang="en-US" sz="2400" dirty="0"/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pt-PT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que pode fazer todos os dias para melhorar as suas relações, imitando o exemplo de amor de Deus</a:t>
            </a:r>
            <a:r>
              <a:rPr lang="pt-PT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PT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 si?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4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DF07C-82A8-9713-26BC-FB4FD2E2E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0485BA-86A4-76A8-22F7-51BADDC1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1787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5D3951-25EE-763E-B86B-71032E8C095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D4D0C-96E4-1BDB-F456-22CE6A2E6C1C}"/>
              </a:ext>
            </a:extLst>
          </p:cNvPr>
          <p:cNvSpPr txBox="1"/>
          <p:nvPr/>
        </p:nvSpPr>
        <p:spPr>
          <a:xfrm>
            <a:off x="297179" y="274991"/>
            <a:ext cx="884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2400" b="1" dirty="0">
                <a:solidFill>
                  <a:schemeClr val="bg1"/>
                </a:solidFill>
                <a:ea typeface="Times New Roman" panose="02020603050405020304" pitchFamily="18" charset="0"/>
              </a:rPr>
              <a:t>A necessidade de relacionamento está incorporada na humanidade</a:t>
            </a:r>
            <a:endParaRPr lang="en-US" sz="24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D28AA0-E022-5C70-B03C-FFA294840935}"/>
              </a:ext>
            </a:extLst>
          </p:cNvPr>
          <p:cNvSpPr txBox="1"/>
          <p:nvPr/>
        </p:nvSpPr>
        <p:spPr>
          <a:xfrm>
            <a:off x="631596" y="1289953"/>
            <a:ext cx="786564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O casamento como contexto para a proximidade definitiva</a:t>
            </a:r>
          </a:p>
          <a:p>
            <a:pPr>
              <a:buClr>
                <a:schemeClr val="accent6"/>
              </a:buClr>
            </a:pPr>
            <a:r>
              <a:rPr lang="pt-PT" sz="3100" dirty="0"/>
              <a:t>	</a:t>
            </a:r>
            <a:r>
              <a:rPr lang="pt-PT" sz="2400" dirty="0"/>
              <a:t>Adão e Eva - Génesis 2:18-22</a:t>
            </a:r>
          </a:p>
          <a:p>
            <a:pPr>
              <a:buClr>
                <a:schemeClr val="accent6"/>
              </a:buClr>
            </a:pPr>
            <a:endParaRPr lang="pt-PT" sz="24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Outras relações também refletem o amor de Deus</a:t>
            </a:r>
          </a:p>
          <a:p>
            <a:pPr>
              <a:buClr>
                <a:schemeClr val="accent6"/>
              </a:buClr>
            </a:pPr>
            <a:r>
              <a:rPr lang="pt-PT" sz="3200" dirty="0"/>
              <a:t>	</a:t>
            </a:r>
            <a:r>
              <a:rPr lang="pt-PT" sz="2400" dirty="0"/>
              <a:t>David e Jónatas - 1 Sam. 18:1,3</a:t>
            </a:r>
          </a:p>
          <a:p>
            <a:pPr>
              <a:buClr>
                <a:schemeClr val="accent6"/>
              </a:buClr>
            </a:pPr>
            <a:r>
              <a:rPr lang="pt-PT" sz="2400" dirty="0"/>
              <a:t>	Rute e Noemi - Rute 1:16</a:t>
            </a:r>
            <a:endParaRPr lang="en-US" sz="2400" dirty="0"/>
          </a:p>
          <a:p>
            <a:pPr>
              <a:buClr>
                <a:schemeClr val="accent6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365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1B20C-C6E1-4C8D-4F4D-F3EC7A77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7739CE-44DA-767D-CAC9-58ECA0DF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E7C7FF-3F58-FD0E-E880-7013EBB40294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74F478-A40D-15DB-955C-261B5BBC53F8}"/>
              </a:ext>
            </a:extLst>
          </p:cNvPr>
          <p:cNvSpPr txBox="1"/>
          <p:nvPr/>
        </p:nvSpPr>
        <p:spPr>
          <a:xfrm>
            <a:off x="560069" y="274991"/>
            <a:ext cx="826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3600" b="1" dirty="0">
                <a:solidFill>
                  <a:schemeClr val="bg1"/>
                </a:solidFill>
              </a:rPr>
              <a:t>Amor centrado em Cristo</a:t>
            </a:r>
            <a:endParaRPr lang="pt-PT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13886-9C59-12DD-544B-9733F8A9DDA6}"/>
              </a:ext>
            </a:extLst>
          </p:cNvPr>
          <p:cNvSpPr txBox="1"/>
          <p:nvPr/>
        </p:nvSpPr>
        <p:spPr>
          <a:xfrm>
            <a:off x="750306" y="639804"/>
            <a:ext cx="7472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endParaRPr lang="en-US" sz="3200" b="1" dirty="0"/>
          </a:p>
          <a:p>
            <a:pPr>
              <a:buClr>
                <a:schemeClr val="accent6"/>
              </a:buClr>
            </a:pPr>
            <a:r>
              <a:rPr lang="pt-PT" sz="3200" b="1" dirty="0"/>
              <a:t>João, o discípulo de Jesus, fala do amor de Deus através de Cristo:</a:t>
            </a:r>
          </a:p>
          <a:p>
            <a:pPr>
              <a:buClr>
                <a:schemeClr val="accent6"/>
              </a:buClr>
            </a:pPr>
            <a:r>
              <a:rPr lang="pt-PT" sz="3200" dirty="0"/>
              <a:t>“Porque Deus amou o mundo de tal maneira...” João 3:16</a:t>
            </a:r>
          </a:p>
          <a:p>
            <a:pPr>
              <a:buClr>
                <a:schemeClr val="accent6"/>
              </a:buClr>
            </a:pPr>
            <a:endParaRPr lang="pt-PT" sz="3200" dirty="0"/>
          </a:p>
          <a:p>
            <a:pPr>
              <a:buClr>
                <a:schemeClr val="accent6"/>
              </a:buClr>
            </a:pPr>
            <a:r>
              <a:rPr lang="pt-PT" sz="3200" b="1" dirty="0"/>
              <a:t>João também escreve sobre o plano de Deus para que nos amemos uns aos outros</a:t>
            </a:r>
          </a:p>
          <a:p>
            <a:pPr>
              <a:buClr>
                <a:schemeClr val="accent6"/>
              </a:buClr>
            </a:pPr>
            <a:r>
              <a:rPr lang="pt-PT" sz="3200" dirty="0"/>
              <a:t>“Nisto todos conhecerão... se vos amardes uns aos outros.” João 13:34-35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905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AD07A-9B8D-7125-97E0-05CEE8C64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D173B3-77EE-96B3-EA5D-8D02979EC9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461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A349AE-98A7-448E-5362-591DE9AECF07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795EDB-BF3B-12AA-27D8-34E5CBD361CB}"/>
              </a:ext>
            </a:extLst>
          </p:cNvPr>
          <p:cNvSpPr txBox="1"/>
          <p:nvPr/>
        </p:nvSpPr>
        <p:spPr>
          <a:xfrm>
            <a:off x="830316" y="1332152"/>
            <a:ext cx="7472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pt-PT" sz="3600" b="1" dirty="0"/>
              <a:t>Descrição do amor, por Paulo</a:t>
            </a:r>
            <a:endParaRPr lang="en-US" sz="1000" dirty="0"/>
          </a:p>
          <a:p>
            <a:pPr>
              <a:buClr>
                <a:schemeClr val="accent6"/>
              </a:buClr>
            </a:pPr>
            <a:r>
              <a:rPr lang="pt-PT" sz="3000" i="1" dirty="0"/>
              <a:t>"O amor sofre muito e é benigno; o amor não inveja; o amor não se exibe, não se ensoberbece; não se porta com rudeza, não procura o seu próprio interesse, não se irrita, não pensa mal; não se alegra com a iniquidade, mas regozija-se com a verdade; tudo suporta, tudo crê, tudo espera, tudo suporta. O amor nunca falha..."</a:t>
            </a:r>
            <a:endParaRPr lang="en-US" sz="2800" dirty="0"/>
          </a:p>
          <a:p>
            <a:pPr algn="r">
              <a:buClr>
                <a:schemeClr val="accent6"/>
              </a:buClr>
            </a:pPr>
            <a:r>
              <a:rPr lang="pt-PT" sz="2800" dirty="0"/>
              <a:t>1 Coríntios 13:4-8</a:t>
            </a:r>
          </a:p>
        </p:txBody>
      </p:sp>
    </p:spTree>
    <p:extLst>
      <p:ext uri="{BB962C8B-B14F-4D97-AF65-F5344CB8AC3E}">
        <p14:creationId xmlns:p14="http://schemas.microsoft.com/office/powerpoint/2010/main" val="319595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4A0EB-7648-C04B-6713-56960D85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8E0FE8-BD2A-3FAB-B0EE-7DC1CBD8FB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35CAF4-2450-1ABF-A16E-75739973789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40B17C-DD63-8D53-593E-B7098AC4F3D5}"/>
              </a:ext>
            </a:extLst>
          </p:cNvPr>
          <p:cNvSpPr txBox="1"/>
          <p:nvPr/>
        </p:nvSpPr>
        <p:spPr>
          <a:xfrm>
            <a:off x="830316" y="1332152"/>
            <a:ext cx="7472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pt-PT" sz="3600" b="1" dirty="0"/>
              <a:t>Paulo também partilha:</a:t>
            </a:r>
          </a:p>
          <a:p>
            <a:pPr>
              <a:buClr>
                <a:schemeClr val="accent6"/>
              </a:buClr>
            </a:pPr>
            <a:endParaRPr lang="en-US" sz="1000" dirty="0"/>
          </a:p>
          <a:p>
            <a:pPr>
              <a:buClr>
                <a:schemeClr val="accent6"/>
              </a:buClr>
            </a:pPr>
            <a:r>
              <a:rPr lang="pt-PT" sz="2700" i="1" dirty="0"/>
              <a:t>“Revesti-vos, pois, como eleitos de Deus, santos e amados, de entranhas de misericórdia, de benignidade, humildade, mansidão, longanimidade; suportando-vos uns aos outros, e perdoando-vos uns aos outros, se alguém tiver queixa contra outro; assim como Cristo vos perdoou, assim fazei vós também.”</a:t>
            </a:r>
            <a:r>
              <a:rPr lang="en-US" sz="2700" dirty="0"/>
              <a:t>			</a:t>
            </a:r>
            <a:r>
              <a:rPr lang="en-US" sz="2800" dirty="0"/>
              <a:t>			</a:t>
            </a:r>
          </a:p>
          <a:p>
            <a:pPr>
              <a:buClr>
                <a:schemeClr val="accent6"/>
              </a:buClr>
            </a:pPr>
            <a:r>
              <a:rPr lang="en-US" sz="2800" dirty="0"/>
              <a:t>								</a:t>
            </a:r>
            <a:r>
              <a:rPr lang="en-US" sz="2800" dirty="0" err="1"/>
              <a:t>Colossenses</a:t>
            </a:r>
            <a:r>
              <a:rPr lang="en-US" sz="2800" dirty="0"/>
              <a:t> 3:12-14</a:t>
            </a:r>
          </a:p>
        </p:txBody>
      </p:sp>
    </p:spTree>
    <p:extLst>
      <p:ext uri="{BB962C8B-B14F-4D97-AF65-F5344CB8AC3E}">
        <p14:creationId xmlns:p14="http://schemas.microsoft.com/office/powerpoint/2010/main" val="133529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3244F-9019-E72A-7E68-95EB28EF3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E6A91F-767E-AA62-1FCE-F3607CD6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571C3C-3D1B-6A43-9FF2-01B4B42CD99B}"/>
              </a:ext>
            </a:extLst>
          </p:cNvPr>
          <p:cNvSpPr/>
          <p:nvPr/>
        </p:nvSpPr>
        <p:spPr>
          <a:xfrm>
            <a:off x="225322" y="2206986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1600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1C18-E992-0666-82B0-AC5656D20E2D}"/>
              </a:ext>
            </a:extLst>
          </p:cNvPr>
          <p:cNvSpPr txBox="1"/>
          <p:nvPr/>
        </p:nvSpPr>
        <p:spPr>
          <a:xfrm>
            <a:off x="225322" y="2545540"/>
            <a:ext cx="5422444" cy="135421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DEBATE</a:t>
            </a:r>
          </a:p>
          <a:p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INDIVIDUAL OU DE GRUPO</a:t>
            </a:r>
          </a:p>
        </p:txBody>
      </p:sp>
    </p:spTree>
    <p:extLst>
      <p:ext uri="{BB962C8B-B14F-4D97-AF65-F5344CB8AC3E}">
        <p14:creationId xmlns:p14="http://schemas.microsoft.com/office/powerpoint/2010/main" val="316814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77E0F-7C70-11AE-7631-06AD78778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7C798D-9484-FFC9-AA86-84FA873E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B71190-085B-00D1-B94B-367EAD8FFD59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F26C7-1C0C-1E42-E050-8A632E296C86}"/>
              </a:ext>
            </a:extLst>
          </p:cNvPr>
          <p:cNvSpPr txBox="1"/>
          <p:nvPr/>
        </p:nvSpPr>
        <p:spPr>
          <a:xfrm>
            <a:off x="846343" y="1343749"/>
            <a:ext cx="74513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en-US" sz="4000" b="1" dirty="0">
                <a:latin typeface="Avenir Next Condensed" panose="020B0506020202020204" pitchFamily="34" charset="0"/>
              </a:rPr>
              <a:t>PERGUNTA:</a:t>
            </a:r>
            <a:endParaRPr lang="en-US" sz="2400" dirty="0"/>
          </a:p>
          <a:p>
            <a:pPr algn="ctr">
              <a:buClr>
                <a:srgbClr val="E18F39"/>
              </a:buClr>
            </a:pPr>
            <a:r>
              <a:rPr lang="pt-PT" sz="3600" b="1" dirty="0"/>
              <a:t>O que é que vai fazer todos os dias para comunicar a todas as pessoas dos seus círculos internos e externos que é um discípulo de Jesus Cristo?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2080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274991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Declaração de Propósito</a:t>
            </a:r>
            <a:endParaRPr lang="pt-PT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666618" y="1338424"/>
            <a:ext cx="7810764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Explorar a perspetiva bíblica da intenção de Deus para as relações humanas.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Aprender como os princípios bíblicos podem guiar os relacionamentos hoje.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Compreender como a ciência contemporânea dos relacionamentos complementa as Escrituras.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F0CFD-25E4-50F1-3172-A7D7A04CE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03EF4E-4FC1-B7C0-B89A-2E9268123F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C0FEBD-3C3D-CFDE-9E7C-B04503E01CFF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91CA4-3602-3378-6D72-64B87BA89216}"/>
              </a:ext>
            </a:extLst>
          </p:cNvPr>
          <p:cNvSpPr txBox="1"/>
          <p:nvPr/>
        </p:nvSpPr>
        <p:spPr>
          <a:xfrm>
            <a:off x="468086" y="274991"/>
            <a:ext cx="850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</a:rPr>
              <a:t>CONCLUSÃO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124A8-80CD-7C15-D4B3-66F743FA162A}"/>
              </a:ext>
            </a:extLst>
          </p:cNvPr>
          <p:cNvSpPr txBox="1"/>
          <p:nvPr/>
        </p:nvSpPr>
        <p:spPr>
          <a:xfrm>
            <a:off x="750306" y="1135154"/>
            <a:ext cx="74728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pt-PT" sz="2800" dirty="0">
                <a:effectLst/>
                <a:ea typeface="Times New Roman" panose="02020603050405020304" pitchFamily="18" charset="0"/>
              </a:rPr>
              <a:t>A intenção de Deus para o relacionamento ultrapassa as fronteiras do lar para incluir todos os seres humanos criados à Sua imagem, com os quais nos devemos relacionar com Amor e compaixão como representantes de Jesus Cristo.</a:t>
            </a:r>
          </a:p>
          <a:p>
            <a:pPr>
              <a:buClr>
                <a:schemeClr val="accent6"/>
              </a:buClr>
            </a:pPr>
            <a:endParaRPr lang="pt-PT" sz="2800" dirty="0">
              <a:ea typeface="Times New Roman" panose="02020603050405020304" pitchFamily="18" charset="0"/>
            </a:endParaRPr>
          </a:p>
          <a:p>
            <a:pPr>
              <a:buClr>
                <a:schemeClr val="accent6"/>
              </a:buClr>
            </a:pPr>
            <a:r>
              <a:rPr lang="pt-PT" sz="2400" dirty="0">
                <a:effectLst/>
                <a:ea typeface="Times New Roman" panose="02020603050405020304" pitchFamily="18" charset="0"/>
              </a:rPr>
              <a:t>“E, acima de tudo, tende ardente amor uns para com os outros, porque o amor cobre uma multidão de pecados. Sede hospitaleiros uns para com os outros, sem murmurações.”</a:t>
            </a:r>
          </a:p>
          <a:p>
            <a:pPr>
              <a:buClr>
                <a:schemeClr val="accent6"/>
              </a:buClr>
            </a:pPr>
            <a:r>
              <a:rPr lang="pt-PT" sz="2400" dirty="0">
                <a:effectLst/>
                <a:ea typeface="Times New Roman" panose="02020603050405020304" pitchFamily="18" charset="0"/>
              </a:rPr>
              <a:t>1 Pedro 4:8, 9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2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7B4C4-4B9B-F7EB-61CE-20A9BBD57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FF495D-8A17-A574-DC08-09C26FB6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741E23-78B9-597C-A551-F41BC30D761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612A7-7D7B-7F5D-AB4C-5C4BBCC107F7}"/>
              </a:ext>
            </a:extLst>
          </p:cNvPr>
          <p:cNvSpPr txBox="1"/>
          <p:nvPr/>
        </p:nvSpPr>
        <p:spPr>
          <a:xfrm>
            <a:off x="560069" y="274991"/>
            <a:ext cx="826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3600" b="1" dirty="0">
                <a:solidFill>
                  <a:schemeClr val="bg1"/>
                </a:solidFill>
              </a:rPr>
              <a:t>O propósito de Deus para as relações humanas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965B2-B5D9-8133-15F5-0974D106AFCD}"/>
              </a:ext>
            </a:extLst>
          </p:cNvPr>
          <p:cNvSpPr txBox="1"/>
          <p:nvPr/>
        </p:nvSpPr>
        <p:spPr>
          <a:xfrm>
            <a:off x="830316" y="1332152"/>
            <a:ext cx="747285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spcBef>
                <a:spcPts val="1200"/>
              </a:spcBef>
              <a:spcAft>
                <a:spcPts val="1200"/>
              </a:spcAft>
            </a:pPr>
            <a:r>
              <a:rPr lang="pt-PT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Ellen G. White </a:t>
            </a:r>
            <a:r>
              <a:rPr lang="pt-PT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escreve no livro Ciência do Bom Viver</a:t>
            </a:r>
            <a:endParaRPr lang="pt-PT" sz="23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1200"/>
              </a:spcBef>
              <a:spcAft>
                <a:spcPts val="1200"/>
              </a:spcAft>
            </a:pPr>
            <a:r>
              <a:rPr lang="pt-PT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"Cristo não reconhecia qualquer distinção de nacionalidade, posição ou credo. Os escribas e fariseus desejavam tirar um benefício local e nacional dos dons do céu e excluir o resto da família de Deus no mundo. Mas Cristo veio para derrubar todas as paredes de separação. Veio mostrar que a Sua dádiva de misericórdia e de Amor é tão incondicional como o ar, a luz ou os aguaceiros que refrescam a terra... Não considerou nenhum ser humano como inútil, mas procurou aplicar o remédio curativo a cada alma...</a:t>
            </a:r>
            <a:endParaRPr lang="en-US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0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4D79D-41E7-E54C-E6B7-A3693F4C5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A3DF5D-5464-DDD8-C496-8DF732BD7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74EE50-B51C-03F6-DE7B-9B8CEAC9853C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5D195-BD7E-C55B-F7A4-21DAF33EF184}"/>
              </a:ext>
            </a:extLst>
          </p:cNvPr>
          <p:cNvSpPr txBox="1"/>
          <p:nvPr/>
        </p:nvSpPr>
        <p:spPr>
          <a:xfrm>
            <a:off x="560069" y="274991"/>
            <a:ext cx="826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3600" b="1" dirty="0">
                <a:solidFill>
                  <a:schemeClr val="bg1"/>
                </a:solidFill>
              </a:rPr>
              <a:t>O propósito de Deus para as relações 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1DA10-3190-DD9A-DE67-6D2F9135FDD7}"/>
              </a:ext>
            </a:extLst>
          </p:cNvPr>
          <p:cNvSpPr txBox="1"/>
          <p:nvPr/>
        </p:nvSpPr>
        <p:spPr>
          <a:xfrm>
            <a:off x="830316" y="828288"/>
            <a:ext cx="74728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spcBef>
                <a:spcPts val="1200"/>
              </a:spcBef>
              <a:spcAft>
                <a:spcPts val="1200"/>
              </a:spcAft>
            </a:pPr>
            <a:endParaRPr lang="en-US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1200"/>
              </a:spcBef>
              <a:spcAft>
                <a:spcPts val="1200"/>
              </a:spcAft>
            </a:pPr>
            <a:r>
              <a:rPr lang="pt-PT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... Em qualquer companhia que se encontrasse, Ele apresentava uma lição apropriada ao tempo e às circunstâncias. Cada negligência ou insulto mostrado pelos homens a seus semelhantes apenas O tornava mais consciente da necessidade que tinham de Sua simpatia divino-humana. Ele procurava inspirar esperança aos mais rudes e pouco promissores, colocando diante deles a certeza de que poderiam tornar-se irrepreensíveis e inofensivos, alcançando um carácter que os tornaria manifestos como filhos de Deus."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				           													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White, p. 25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9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5ABFE-80A7-1B74-8FD9-FE465580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D005F7-6A75-E2BE-058F-3C9A4741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214756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98D609-71A7-F87C-76B8-1E8D827D6652}"/>
              </a:ext>
            </a:extLst>
          </p:cNvPr>
          <p:cNvSpPr/>
          <p:nvPr/>
        </p:nvSpPr>
        <p:spPr>
          <a:xfrm>
            <a:off x="225322" y="2206986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1600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A8D55-9FD5-17F7-19B1-49EECAF7940F}"/>
              </a:ext>
            </a:extLst>
          </p:cNvPr>
          <p:cNvSpPr txBox="1"/>
          <p:nvPr/>
        </p:nvSpPr>
        <p:spPr>
          <a:xfrm>
            <a:off x="225322" y="2545540"/>
            <a:ext cx="5422444" cy="141577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DEBATE</a:t>
            </a:r>
          </a:p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INDIVIDUAL OU DE GRUPO</a:t>
            </a:r>
          </a:p>
        </p:txBody>
      </p:sp>
    </p:spTree>
    <p:extLst>
      <p:ext uri="{BB962C8B-B14F-4D97-AF65-F5344CB8AC3E}">
        <p14:creationId xmlns:p14="http://schemas.microsoft.com/office/powerpoint/2010/main" val="195470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C868B-A91F-DFA3-70AB-41FF7EAD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D5EEF-310D-CE73-5529-9684CABA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B8FF80-D1A0-357F-78B5-AD29779FD2AC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7677B5-582B-FE5B-06E1-D97199806399}"/>
              </a:ext>
            </a:extLst>
          </p:cNvPr>
          <p:cNvSpPr txBox="1"/>
          <p:nvPr/>
        </p:nvSpPr>
        <p:spPr>
          <a:xfrm>
            <a:off x="725864" y="938711"/>
            <a:ext cx="7692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en-US" sz="4000" b="1" dirty="0">
                <a:latin typeface="Avenir Next Condensed" panose="020B0506020202020204" pitchFamily="34" charset="0"/>
              </a:rPr>
              <a:t>PERGUNTAS:</a:t>
            </a:r>
          </a:p>
          <a:p>
            <a:pPr algn="ctr">
              <a:lnSpc>
                <a:spcPct val="150000"/>
              </a:lnSpc>
              <a:buClr>
                <a:srgbClr val="E18F39"/>
              </a:buClr>
            </a:pPr>
            <a:endParaRPr lang="en-US" sz="2400" dirty="0"/>
          </a:p>
          <a:p>
            <a:pPr marL="457200" indent="-457200">
              <a:buClr>
                <a:srgbClr val="E18F39"/>
              </a:buClr>
              <a:buFont typeface="+mj-lt"/>
              <a:buAutoNum type="arabicPeriod"/>
            </a:pPr>
            <a:r>
              <a:rPr lang="pt-PT" sz="2400" dirty="0"/>
              <a:t>À imagem de quem foi criado e com que objetivo?</a:t>
            </a:r>
          </a:p>
          <a:p>
            <a:pPr>
              <a:buClr>
                <a:srgbClr val="E18F39"/>
              </a:buClr>
            </a:pPr>
            <a:endParaRPr lang="pt-PT" sz="2400" dirty="0"/>
          </a:p>
          <a:p>
            <a:pPr marL="457200" indent="-457200">
              <a:buClr>
                <a:srgbClr val="E18F39"/>
              </a:buClr>
              <a:buFont typeface="+mj-lt"/>
              <a:buAutoNum type="arabicPeriod"/>
            </a:pPr>
            <a:r>
              <a:rPr lang="pt-PT" sz="2400" dirty="0"/>
              <a:t>Como é que a definição bíblica de amor é diferente da definição de amor da cultura em que vive?</a:t>
            </a:r>
          </a:p>
          <a:p>
            <a:pPr>
              <a:buClr>
                <a:srgbClr val="E18F39"/>
              </a:buClr>
            </a:pPr>
            <a:endParaRPr lang="pt-PT" sz="2400" dirty="0"/>
          </a:p>
          <a:p>
            <a:pPr marL="457200" indent="-457200">
              <a:buClr>
                <a:srgbClr val="E18F39"/>
              </a:buClr>
              <a:buFont typeface="+mj-lt"/>
              <a:buAutoNum type="arabicPeriod"/>
            </a:pPr>
            <a:r>
              <a:rPr lang="pt-PT" sz="2400" dirty="0"/>
              <a:t>Quão saudáveis são os seus relacionamentos - especialmente os do seu círculo íntimo - e o que vai fazer para representar melhor Jesus neles todos os dias?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074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9380A-0C87-74E6-BA90-3AFE2F562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0E297B-DFF0-4F7C-D21E-6BA422F8CD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EC8061-3FB7-FF71-EE00-A1EE24056D0D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937C6-C5CB-10E0-EAD5-63DB55513A37}"/>
              </a:ext>
            </a:extLst>
          </p:cNvPr>
          <p:cNvSpPr txBox="1"/>
          <p:nvPr/>
        </p:nvSpPr>
        <p:spPr>
          <a:xfrm>
            <a:off x="560070" y="274991"/>
            <a:ext cx="801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3600" b="1" dirty="0">
                <a:solidFill>
                  <a:schemeClr val="bg1"/>
                </a:solidFill>
              </a:rPr>
              <a:t>Referências:</a:t>
            </a:r>
            <a:endParaRPr lang="pt-PT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D7FD2A-F378-7964-E5C9-316D68244752}"/>
              </a:ext>
            </a:extLst>
          </p:cNvPr>
          <p:cNvSpPr txBox="1"/>
          <p:nvPr/>
        </p:nvSpPr>
        <p:spPr>
          <a:xfrm>
            <a:off x="742679" y="1443036"/>
            <a:ext cx="76526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Bick &amp; Nelson (2016). </a:t>
            </a:r>
            <a:r>
              <a:rPr lang="pt-PT" sz="2800" i="1" dirty="0"/>
              <a:t>Experiências adversas precoces e o cérebro em desenvolvimento</a:t>
            </a:r>
            <a:r>
              <a:rPr lang="en-US" sz="2800" dirty="0"/>
              <a:t>.</a:t>
            </a:r>
          </a:p>
          <a:p>
            <a:pPr>
              <a:buClr>
                <a:schemeClr val="accent6"/>
              </a:buClr>
            </a:pPr>
            <a:endParaRPr lang="en-US" sz="20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Cozolino</a:t>
            </a:r>
            <a:r>
              <a:rPr lang="en-US" sz="2800" dirty="0"/>
              <a:t> (2014). </a:t>
            </a:r>
            <a:r>
              <a:rPr lang="pt-PT" sz="2800" i="1" dirty="0"/>
              <a:t>A neurociência das relações humanas</a:t>
            </a:r>
            <a:r>
              <a:rPr lang="en-US" sz="2800" dirty="0"/>
              <a:t>.</a:t>
            </a:r>
          </a:p>
          <a:p>
            <a:pPr>
              <a:buClr>
                <a:schemeClr val="accent6"/>
              </a:buClr>
            </a:pPr>
            <a:endParaRPr lang="en-US" sz="20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Covey (1989). </a:t>
            </a:r>
            <a:r>
              <a:rPr lang="pt-PT" sz="2800" i="1" dirty="0"/>
              <a:t>Os 7 hábitos das pessoas altamente eficientes</a:t>
            </a:r>
            <a:r>
              <a:rPr lang="en-US" sz="2800" dirty="0"/>
              <a:t>.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Ellen G. White, </a:t>
            </a:r>
            <a:r>
              <a:rPr lang="pt-PT" sz="2800" i="1" dirty="0"/>
              <a:t>Ciência do Bom Viver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9664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7BFB2-EF08-914A-B65D-C1CD50C5D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CA7F5-64D2-5CF9-68E1-E672B857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6B592B-26E2-7358-8422-F44F61B5C300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20940-204E-5A08-7CB9-0A6E6EFF5024}"/>
              </a:ext>
            </a:extLst>
          </p:cNvPr>
          <p:cNvSpPr txBox="1"/>
          <p:nvPr/>
        </p:nvSpPr>
        <p:spPr>
          <a:xfrm>
            <a:off x="560070" y="274991"/>
            <a:ext cx="987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2400" b="1" dirty="0">
                <a:solidFill>
                  <a:schemeClr val="bg1"/>
                </a:solidFill>
              </a:rPr>
              <a:t>A criação de Deus foi uma obra-prima de cortar a respiração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AE97C-A095-2754-515D-9B1B3A1D0458}"/>
              </a:ext>
            </a:extLst>
          </p:cNvPr>
          <p:cNvSpPr txBox="1"/>
          <p:nvPr/>
        </p:nvSpPr>
        <p:spPr>
          <a:xfrm>
            <a:off x="830316" y="1332152"/>
            <a:ext cx="74728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O projeto perfeito de Deus</a:t>
            </a:r>
            <a:endParaRPr lang="pt-PT" sz="3200" dirty="0"/>
          </a:p>
          <a:p>
            <a:endParaRPr lang="en-US" sz="10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O projeto perfeito da criação - Isaías 55:9</a:t>
            </a:r>
          </a:p>
          <a:p>
            <a:pPr>
              <a:buClr>
                <a:schemeClr val="accent6"/>
              </a:buClr>
            </a:pPr>
            <a:endParaRPr lang="pt-PT" sz="28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Humanos criados à imagem de Deus com um profundo desejo de intimidade (emocional, mental, física e espiritual)</a:t>
            </a:r>
          </a:p>
          <a:p>
            <a:pPr>
              <a:buClr>
                <a:schemeClr val="accent6"/>
              </a:buClr>
            </a:pPr>
            <a:endParaRPr lang="pt-PT" sz="28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“À imagem de Deus... homem e mulher os criou” - </a:t>
            </a:r>
            <a:r>
              <a:rPr lang="pt-PT" sz="2800" dirty="0" err="1"/>
              <a:t>Gén</a:t>
            </a:r>
            <a:r>
              <a:rPr lang="pt-PT" sz="2800" dirty="0"/>
              <a:t> 1:2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953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F584E-F008-1CFE-3E8D-31048AF79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5F371F-C708-E2D8-0F75-79BAA2CC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E109A6-379C-F1D8-67E4-B4916401FC94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34B5C-C7C5-A002-5D69-B3726D39DAA6}"/>
              </a:ext>
            </a:extLst>
          </p:cNvPr>
          <p:cNvSpPr txBox="1"/>
          <p:nvPr/>
        </p:nvSpPr>
        <p:spPr>
          <a:xfrm>
            <a:off x="560070" y="274991"/>
            <a:ext cx="834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3600" b="1" dirty="0">
                <a:solidFill>
                  <a:schemeClr val="bg1"/>
                </a:solidFill>
              </a:rPr>
              <a:t>Necessidade de Conexão</a:t>
            </a:r>
            <a:endParaRPr lang="pt-PT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FF12A-77D3-8AAB-05BB-221086586EDD}"/>
              </a:ext>
            </a:extLst>
          </p:cNvPr>
          <p:cNvSpPr txBox="1"/>
          <p:nvPr/>
        </p:nvSpPr>
        <p:spPr>
          <a:xfrm>
            <a:off x="560071" y="1196710"/>
            <a:ext cx="7937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O projeto perfeito de Deus</a:t>
            </a:r>
            <a:endParaRPr lang="pt-PT" sz="3200" dirty="0"/>
          </a:p>
          <a:p>
            <a:endParaRPr lang="en-US" sz="1200" dirty="0"/>
          </a:p>
          <a:p>
            <a:pPr>
              <a:buClr>
                <a:schemeClr val="accent6"/>
              </a:buClr>
            </a:pPr>
            <a:r>
              <a:rPr lang="pt-PT" sz="2800" b="1" dirty="0"/>
              <a:t>O marasmo nos orfanatos no século XIX</a:t>
            </a:r>
            <a:r>
              <a:rPr lang="en-US" sz="2800" dirty="0"/>
              <a:t>:</a:t>
            </a:r>
          </a:p>
          <a:p>
            <a:pPr>
              <a:buClr>
                <a:schemeClr val="accent6"/>
              </a:buClr>
            </a:pPr>
            <a:endParaRPr lang="en-US" sz="1000" dirty="0"/>
          </a:p>
          <a:p>
            <a:pPr marL="1371600" lvl="2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A necessidade vital do toque e da interação humana (</a:t>
            </a:r>
            <a:r>
              <a:rPr lang="pt-PT" sz="2800" dirty="0" err="1"/>
              <a:t>Bick</a:t>
            </a:r>
            <a:r>
              <a:rPr lang="pt-PT" sz="2800" dirty="0"/>
              <a:t> &amp; Nelson, 2016).</a:t>
            </a:r>
          </a:p>
          <a:p>
            <a:pPr marL="1371600" lvl="2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A ligação como essencial para a sobrevivência e o bem-estar.</a:t>
            </a:r>
            <a:endParaRPr lang="en-US" sz="1000" dirty="0"/>
          </a:p>
          <a:p>
            <a:pPr>
              <a:buClr>
                <a:schemeClr val="accent6"/>
              </a:buClr>
            </a:pPr>
            <a:r>
              <a:rPr lang="pt-PT" sz="2800" b="1" dirty="0"/>
              <a:t>Perspetiva contemporânea</a:t>
            </a:r>
            <a:r>
              <a:rPr lang="pt-PT" sz="2800" dirty="0"/>
              <a:t>: </a:t>
            </a:r>
          </a:p>
          <a:p>
            <a:pPr marL="1371600" lvl="2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Neurociência das relações (</a:t>
            </a:r>
            <a:r>
              <a:rPr lang="pt-PT" sz="2800" dirty="0" err="1"/>
              <a:t>Cozolino</a:t>
            </a:r>
            <a:r>
              <a:rPr lang="pt-PT" sz="2800" dirty="0"/>
              <a:t>, 2014).</a:t>
            </a:r>
          </a:p>
          <a:p>
            <a:pPr marL="1371600" lvl="2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Os seres humanos são programados para a conexão.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514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FDF4B-6841-C834-F376-01E833B5E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D66646-41B2-9F54-0FDF-99934220B9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176AD4-B610-2CFF-6A23-BEA4DDB62FAB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3D323-4204-0877-CD08-57E564CCB4C1}"/>
              </a:ext>
            </a:extLst>
          </p:cNvPr>
          <p:cNvSpPr txBox="1"/>
          <p:nvPr/>
        </p:nvSpPr>
        <p:spPr>
          <a:xfrm>
            <a:off x="560070" y="274991"/>
            <a:ext cx="810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solidFill>
                  <a:schemeClr val="bg1"/>
                </a:solidFill>
              </a:rPr>
              <a:t>Macho e Fêmea: Criados à imagem de Deus</a:t>
            </a:r>
            <a:endParaRPr lang="pt-PT" sz="3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510322-EE9D-A7AF-72A0-80C3B96665C4}"/>
              </a:ext>
            </a:extLst>
          </p:cNvPr>
          <p:cNvSpPr txBox="1"/>
          <p:nvPr/>
        </p:nvSpPr>
        <p:spPr>
          <a:xfrm>
            <a:off x="674370" y="979835"/>
            <a:ext cx="77152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Os pais querem ligar a imagem do seu </a:t>
            </a:r>
            <a:r>
              <a:rPr lang="pt-PT" sz="2400" dirty="0"/>
              <a:t>filho a si próprios.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Génesis 1 e 2 deixam claro que os seres humanos são criados à imagem de Deus. Somos parecidos com o nosso Criador!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Os seres humanos distinguem-se das outras criaturas - Génesis 1:24-27; 5:1-2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Os seres humanos receberam habilidades sociais únicas, que são diferentes de qualquer outra coisa na criação de Deus.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8867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07A6-1E59-6815-636F-352D950B2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DFEB92-3C0B-F683-6E2B-018F7A6C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46961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5255F4-9FC4-968A-206E-D359A84141DF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2366D-87EB-6AE7-9062-07F334F61CBD}"/>
              </a:ext>
            </a:extLst>
          </p:cNvPr>
          <p:cNvSpPr txBox="1"/>
          <p:nvPr/>
        </p:nvSpPr>
        <p:spPr>
          <a:xfrm>
            <a:off x="560070" y="274991"/>
            <a:ext cx="810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solidFill>
                  <a:schemeClr val="bg1"/>
                </a:solidFill>
              </a:rPr>
              <a:t>Macho e Fêmea: Criados à imagem de Deus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8BEA4-74BF-3FDB-D773-4464678ABF64}"/>
              </a:ext>
            </a:extLst>
          </p:cNvPr>
          <p:cNvSpPr txBox="1"/>
          <p:nvPr/>
        </p:nvSpPr>
        <p:spPr>
          <a:xfrm>
            <a:off x="197964" y="979835"/>
            <a:ext cx="8462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A imagem de Deus nos seres humanos - Génesis 1:26, 27; 2:18; 3:22; 11:7; Isaías 6:8, João 10:30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A relação entre homens, mulheres e Deus como reflexo da Sua imagem - Génesis 1:27; Salmo 139:14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“Não é bom que o homem esteja só” - </a:t>
            </a:r>
            <a:r>
              <a:rPr lang="pt-PT" sz="2400" dirty="0" err="1"/>
              <a:t>Gn</a:t>
            </a:r>
            <a:r>
              <a:rPr lang="pt-PT" sz="2400" dirty="0"/>
              <a:t>. 2:18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A história da criação estabelece o casamento - </a:t>
            </a:r>
            <a:r>
              <a:rPr lang="pt-PT" sz="2400" dirty="0" err="1"/>
              <a:t>Gn</a:t>
            </a:r>
            <a:r>
              <a:rPr lang="pt-PT" sz="2400" dirty="0"/>
              <a:t> 2:20-24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E a família (</a:t>
            </a:r>
            <a:r>
              <a:rPr lang="pt-PT" sz="2400" dirty="0" err="1"/>
              <a:t>Sl</a:t>
            </a:r>
            <a:r>
              <a:rPr lang="pt-PT" sz="2400" dirty="0"/>
              <a:t>. 68:6) como a principal resposta de Deus à solidão da humanidade - </a:t>
            </a:r>
            <a:r>
              <a:rPr lang="pt-PT" sz="2400" dirty="0" err="1"/>
              <a:t>Jer</a:t>
            </a:r>
            <a:r>
              <a:rPr lang="pt-PT" sz="2400" dirty="0"/>
              <a:t>. 1:4-5; </a:t>
            </a:r>
            <a:r>
              <a:rPr lang="pt-PT" sz="2400" dirty="0" err="1"/>
              <a:t>Ef</a:t>
            </a:r>
            <a:r>
              <a:rPr lang="pt-PT" sz="2400" dirty="0"/>
              <a:t>. 2:10; Rom. 8:28; Fil. 2:13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072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2913C-8389-D942-D95F-2B0BEACC0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095090-1B18-ABA9-3944-745777B564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0699F1-C4DF-2E2F-F0BF-86F6BA7B9FD6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6E9BB-5070-26DC-387B-3835248C483B}"/>
              </a:ext>
            </a:extLst>
          </p:cNvPr>
          <p:cNvSpPr txBox="1"/>
          <p:nvPr/>
        </p:nvSpPr>
        <p:spPr>
          <a:xfrm>
            <a:off x="482321" y="274991"/>
            <a:ext cx="8561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2600" b="1" dirty="0">
                <a:solidFill>
                  <a:schemeClr val="bg1"/>
                </a:solidFill>
              </a:rPr>
              <a:t>Casamento e família: A principal resposta de Deus à solidão</a:t>
            </a: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9CA1E-D6A3-6988-2657-B91609EAC198}"/>
              </a:ext>
            </a:extLst>
          </p:cNvPr>
          <p:cNvSpPr txBox="1"/>
          <p:nvPr/>
        </p:nvSpPr>
        <p:spPr>
          <a:xfrm>
            <a:off x="675476" y="1043219"/>
            <a:ext cx="7793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Devemos ser chamados filhos de Deus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1 João 3:1</a:t>
            </a:r>
          </a:p>
          <a:p>
            <a:pPr>
              <a:buClr>
                <a:srgbClr val="FFC000"/>
              </a:buClr>
            </a:pPr>
            <a:endParaRPr lang="pt-PT" sz="2400" dirty="0"/>
          </a:p>
          <a:p>
            <a:r>
              <a:rPr lang="pt-PT" sz="2400" b="1" dirty="0"/>
              <a:t>Deus criou os seres humanos para estarem em relacionamento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Prov. 3:3, 4, Col. 3:12-14, Gal. 5:16, </a:t>
            </a:r>
            <a:r>
              <a:rPr lang="pt-PT" sz="2400" dirty="0" err="1"/>
              <a:t>Ef</a:t>
            </a:r>
            <a:r>
              <a:rPr lang="pt-PT" sz="2400" dirty="0"/>
              <a:t>. 4:32</a:t>
            </a:r>
          </a:p>
          <a:p>
            <a:pPr>
              <a:buClr>
                <a:srgbClr val="FFC000"/>
              </a:buClr>
            </a:pPr>
            <a:endParaRPr lang="pt-PT" sz="2400" dirty="0"/>
          </a:p>
          <a:p>
            <a:r>
              <a:rPr lang="pt-PT" sz="2400" b="1" dirty="0"/>
              <a:t>A intenção de Deus para a família humana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PT" sz="2400" dirty="0" err="1"/>
              <a:t>Jer</a:t>
            </a:r>
            <a:r>
              <a:rPr lang="pt-PT" sz="2400" dirty="0"/>
              <a:t>. 1:4-5; </a:t>
            </a:r>
            <a:r>
              <a:rPr lang="pt-PT" sz="2400" dirty="0" err="1"/>
              <a:t>Ef</a:t>
            </a:r>
            <a:r>
              <a:rPr lang="pt-PT" sz="2400" dirty="0"/>
              <a:t>. 2:10; Rom. 8:28; Fil. 2:13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r>
              <a:rPr lang="pt-PT" sz="2400" b="1" dirty="0"/>
              <a:t>Os relacionamentos como modelo de intimidade e conexão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Col. 3:12-14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586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2206986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1600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2545540"/>
            <a:ext cx="5422444" cy="135421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DEBATE</a:t>
            </a:r>
          </a:p>
          <a:p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INDIVIDUAL OU DE GRUPO</a:t>
            </a: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pt-PT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O MARAVILHOSO PROJETO DE DEUS PARA AS RELAÇÕES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343749"/>
            <a:ext cx="7451314" cy="3155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en-US" sz="4000" b="1" dirty="0">
                <a:latin typeface="Avenir Next Condensed" panose="020B0506020202020204" pitchFamily="34" charset="0"/>
              </a:rPr>
              <a:t>PERGUNTA:</a:t>
            </a:r>
            <a:endParaRPr lang="en-US" sz="2400" dirty="0"/>
          </a:p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pt-PT" sz="3200" b="1" dirty="0"/>
              <a:t>O que pensa que Deus está a comunicar sobre o Seu amor e consideração pela humanidade no Seu ato de criação?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01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10000</TotalTime>
  <Words>1655</Words>
  <Application>Microsoft Office PowerPoint</Application>
  <PresentationFormat>Apresentação no Ecrã (4:3)</PresentationFormat>
  <Paragraphs>153</Paragraphs>
  <Slides>26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2" baseType="lpstr">
      <vt:lpstr>Arial</vt:lpstr>
      <vt:lpstr>Avenir Next Condensed</vt:lpstr>
      <vt:lpstr>Avenir Next Condensed Medium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Raquel Silva</cp:lastModifiedBy>
  <cp:revision>44</cp:revision>
  <dcterms:created xsi:type="dcterms:W3CDTF">2015-08-17T22:20:08Z</dcterms:created>
  <dcterms:modified xsi:type="dcterms:W3CDTF">2025-01-08T11:16:34Z</dcterms:modified>
</cp:coreProperties>
</file>