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82" r:id="rId2"/>
    <p:sldId id="259" r:id="rId3"/>
    <p:sldId id="260" r:id="rId4"/>
    <p:sldId id="261" r:id="rId5"/>
    <p:sldId id="288" r:id="rId6"/>
    <p:sldId id="262" r:id="rId7"/>
    <p:sldId id="263" r:id="rId8"/>
    <p:sldId id="264" r:id="rId9"/>
    <p:sldId id="269" r:id="rId10"/>
    <p:sldId id="289" r:id="rId11"/>
    <p:sldId id="270" r:id="rId12"/>
    <p:sldId id="283" r:id="rId13"/>
    <p:sldId id="284" r:id="rId14"/>
    <p:sldId id="285" r:id="rId15"/>
    <p:sldId id="286" r:id="rId16"/>
    <p:sldId id="287" r:id="rId17"/>
    <p:sldId id="274" r:id="rId18"/>
    <p:sldId id="276" r:id="rId19"/>
    <p:sldId id="277" r:id="rId20"/>
    <p:sldId id="279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71AF"/>
    <a:srgbClr val="649B7B"/>
    <a:srgbClr val="F3793A"/>
    <a:srgbClr val="12BBB0"/>
    <a:srgbClr val="E6B349"/>
    <a:srgbClr val="E86DBC"/>
    <a:srgbClr val="D34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D9E736-92BF-C747-93BA-7340DDC2E64B}" v="4" dt="2026-10-01T10:37:52.3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84"/>
    <p:restoredTop sz="94616"/>
  </p:normalViewPr>
  <p:slideViewPr>
    <p:cSldViewPr snapToGrid="0">
      <p:cViewPr varScale="1">
        <p:scale>
          <a:sx n="107" d="100"/>
          <a:sy n="107" d="100"/>
        </p:scale>
        <p:origin x="208" y="9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000A54-6B56-6248-8D5A-6452F142BF1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A9DCF-0429-EC4D-A515-44B8395A8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424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5CC7E-FA74-C748-A874-1C8A5B045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32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231B6DA-5C54-55F3-83DF-3FA74A8F688E}"/>
              </a:ext>
            </a:extLst>
          </p:cNvPr>
          <p:cNvSpPr/>
          <p:nvPr/>
        </p:nvSpPr>
        <p:spPr>
          <a:xfrm>
            <a:off x="101124" y="5838351"/>
            <a:ext cx="11989749" cy="982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7AD8BC7-60B6-24A5-C0A1-58907FD7761B}"/>
              </a:ext>
            </a:extLst>
          </p:cNvPr>
          <p:cNvSpPr txBox="1"/>
          <p:nvPr/>
        </p:nvSpPr>
        <p:spPr>
          <a:xfrm>
            <a:off x="1479134" y="5838351"/>
            <a:ext cx="9233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>
                <a:solidFill>
                  <a:schemeClr val="accent1"/>
                </a:solidFill>
                <a:latin typeface="Arial Rounded MT Bold" panose="020F0704030504030204" pitchFamily="34" charset="77"/>
              </a:rPr>
              <a:t>Bem-vindos à Escola Sabatina</a:t>
            </a: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3BEB27B3-DDFA-115B-DCB5-E47C1BE07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7760" y="463031"/>
            <a:ext cx="8668823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do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ti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c-tac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C638296-3DE0-56AE-15F3-0F84B61AD874}"/>
              </a:ext>
            </a:extLst>
          </p:cNvPr>
          <p:cNvSpPr txBox="1">
            <a:spLocks/>
          </p:cNvSpPr>
          <p:nvPr/>
        </p:nvSpPr>
        <p:spPr>
          <a:xfrm>
            <a:off x="2652584" y="640835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Pauzinhos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Rounded Rectangle 19">
            <a:extLst>
              <a:ext uri="{FF2B5EF4-FFF2-40B4-BE49-F238E27FC236}">
                <a16:creationId xmlns:a16="http://schemas.microsoft.com/office/drawing/2014/main" id="{C08E8BF1-614D-E788-E7EC-954E56AD3354}"/>
              </a:ext>
            </a:extLst>
          </p:cNvPr>
          <p:cNvSpPr/>
          <p:nvPr/>
        </p:nvSpPr>
        <p:spPr>
          <a:xfrm>
            <a:off x="0" y="463032"/>
            <a:ext cx="3016665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85E8FEB-CAA3-FBC7-CDF4-FE165E04D974}"/>
              </a:ext>
            </a:extLst>
          </p:cNvPr>
          <p:cNvSpPr txBox="1">
            <a:spLocks/>
          </p:cNvSpPr>
          <p:nvPr/>
        </p:nvSpPr>
        <p:spPr>
          <a:xfrm>
            <a:off x="22553" y="435228"/>
            <a:ext cx="310520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MOMENTO DE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C8DF2D2-7D18-315F-3085-9C61B69F2C85}"/>
              </a:ext>
            </a:extLst>
          </p:cNvPr>
          <p:cNvSpPr txBox="1">
            <a:spLocks/>
          </p:cNvSpPr>
          <p:nvPr/>
        </p:nvSpPr>
        <p:spPr>
          <a:xfrm>
            <a:off x="4487077" y="1203365"/>
            <a:ext cx="5947337" cy="4860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escola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começou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endParaRPr lang="en-US" sz="3500" i="1">
              <a:latin typeface="Helvetica" pitchFamily="2" charset="0"/>
            </a:endParaRPr>
          </a:p>
          <a:p>
            <a:endParaRPr lang="en-US" sz="2000" i="1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8CF32D1-F74E-E08D-DB70-D92F577A0042}"/>
              </a:ext>
            </a:extLst>
          </p:cNvPr>
          <p:cNvSpPr txBox="1">
            <a:spLocks/>
          </p:cNvSpPr>
          <p:nvPr/>
        </p:nvSpPr>
        <p:spPr>
          <a:xfrm>
            <a:off x="2636108" y="6427884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</a:t>
            </a: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Tick-tock Song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,” public domain. From Little Voices Praise Him, #2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9" name="Canção do Tic-Tac">
            <a:hlinkClick r:id="" action="ppaction://media"/>
            <a:extLst>
              <a:ext uri="{FF2B5EF4-FFF2-40B4-BE49-F238E27FC236}">
                <a16:creationId xmlns:a16="http://schemas.microsoft.com/office/drawing/2014/main" id="{0E1F0A09-334A-AD0F-4A3F-490E8ED734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553" y="164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3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9AA84B-B6FF-5FEA-584A-01324F86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F3535E6-696E-E4C9-6116-93AD9BF39C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3178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Sábado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7AD6BD1-C303-B7A6-96C8-C8EB8C004A6D}"/>
              </a:ext>
            </a:extLst>
          </p:cNvPr>
          <p:cNvSpPr txBox="1">
            <a:spLocks/>
          </p:cNvSpPr>
          <p:nvPr/>
        </p:nvSpPr>
        <p:spPr>
          <a:xfrm>
            <a:off x="2586681" y="6388444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Instrumentos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Musicais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DA8E1B8-9A93-336C-D556-9EA189DDB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6421" y="1687401"/>
            <a:ext cx="8200577" cy="3988392"/>
          </a:xfrm>
        </p:spPr>
        <p:txBody>
          <a:bodyPr anchor="ctr"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O Sábado </a:t>
            </a:r>
            <a:r>
              <a:rPr lang="en-US" sz="3200" err="1">
                <a:latin typeface="Century Gothic" panose="020B0502020202020204" pitchFamily="34" charset="0"/>
              </a:rPr>
              <a:t>é</a:t>
            </a:r>
            <a:r>
              <a:rPr lang="en-US" sz="3200">
                <a:latin typeface="Century Gothic" panose="020B0502020202020204" pitchFamily="34" charset="0"/>
              </a:rPr>
              <a:t> um </a:t>
            </a:r>
            <a:r>
              <a:rPr lang="en-US" sz="3200" err="1">
                <a:latin typeface="Century Gothic" panose="020B0502020202020204" pitchFamily="34" charset="0"/>
              </a:rPr>
              <a:t>dia</a:t>
            </a:r>
            <a:r>
              <a:rPr lang="en-US" sz="3200">
                <a:latin typeface="Century Gothic" panose="020B0502020202020204" pitchFamily="34" charset="0"/>
              </a:rPr>
              <a:t> especial.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Eu </a:t>
            </a:r>
            <a:r>
              <a:rPr lang="en-US" sz="3200" err="1">
                <a:latin typeface="Century Gothic" panose="020B0502020202020204" pitchFamily="34" charset="0"/>
              </a:rPr>
              <a:t>gosto</a:t>
            </a:r>
            <a:r>
              <a:rPr lang="en-US" sz="3200">
                <a:latin typeface="Century Gothic" panose="020B0502020202020204" pitchFamily="34" charset="0"/>
              </a:rPr>
              <a:t> de </a:t>
            </a:r>
            <a:r>
              <a:rPr lang="en-US" sz="3200" err="1">
                <a:latin typeface="Century Gothic" panose="020B0502020202020204" pitchFamily="34" charset="0"/>
              </a:rPr>
              <a:t>ir</a:t>
            </a:r>
            <a:r>
              <a:rPr lang="en-US" sz="3200">
                <a:latin typeface="Century Gothic" panose="020B0502020202020204" pitchFamily="34" charset="0"/>
              </a:rPr>
              <a:t> à </a:t>
            </a:r>
            <a:r>
              <a:rPr lang="en-US" sz="3200" err="1">
                <a:latin typeface="Century Gothic" panose="020B0502020202020204" pitchFamily="34" charset="0"/>
              </a:rPr>
              <a:t>igreja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cantar</a:t>
            </a:r>
            <a:r>
              <a:rPr lang="en-US" sz="3200">
                <a:latin typeface="Century Gothic" panose="020B0502020202020204" pitchFamily="34" charset="0"/>
              </a:rPr>
              <a:t> e </a:t>
            </a:r>
            <a:r>
              <a:rPr lang="en-US" sz="3200" err="1">
                <a:latin typeface="Century Gothic" panose="020B0502020202020204" pitchFamily="34" charset="0"/>
              </a:rPr>
              <a:t>orar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O Sábado </a:t>
            </a:r>
            <a:r>
              <a:rPr lang="en-US" sz="3200" err="1">
                <a:latin typeface="Century Gothic" panose="020B0502020202020204" pitchFamily="34" charset="0"/>
              </a:rPr>
              <a:t>é</a:t>
            </a:r>
            <a:r>
              <a:rPr lang="en-US" sz="3200">
                <a:latin typeface="Century Gothic" panose="020B0502020202020204" pitchFamily="34" charset="0"/>
              </a:rPr>
              <a:t> um </a:t>
            </a:r>
            <a:r>
              <a:rPr lang="en-US" sz="3200" err="1">
                <a:latin typeface="Century Gothic" panose="020B0502020202020204" pitchFamily="34" charset="0"/>
              </a:rPr>
              <a:t>dia</a:t>
            </a:r>
            <a:r>
              <a:rPr lang="en-US" sz="3200">
                <a:latin typeface="Century Gothic" panose="020B0502020202020204" pitchFamily="34" charset="0"/>
              </a:rPr>
              <a:t> especial.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Pelo Sábado </a:t>
            </a:r>
            <a:r>
              <a:rPr lang="en-US" sz="3200" err="1">
                <a:latin typeface="Century Gothic" panose="020B0502020202020204" pitchFamily="34" charset="0"/>
              </a:rPr>
              <a:t>agradeço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</a:p>
          <a:p>
            <a:pPr algn="l"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</a:p>
          <a:p>
            <a:pPr algn="l"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Pelo Sábado </a:t>
            </a:r>
            <a:r>
              <a:rPr lang="en-US" sz="3200" err="1">
                <a:latin typeface="Century Gothic" panose="020B0502020202020204" pitchFamily="34" charset="0"/>
              </a:rPr>
              <a:t>agradeço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9AE29E-9FA9-D17D-B975-861AEFD344B3}"/>
              </a:ext>
            </a:extLst>
          </p:cNvPr>
          <p:cNvSpPr txBox="1">
            <a:spLocks/>
          </p:cNvSpPr>
          <p:nvPr/>
        </p:nvSpPr>
        <p:spPr>
          <a:xfrm>
            <a:off x="2798288" y="647350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“The Sabbath” by Rosie Smith, </a:t>
            </a:r>
            <a:r>
              <a:rPr kumimoji="0" lang="en-US" sz="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copyright © 2024 General Conference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Corporation®</a:t>
            </a:r>
            <a:r>
              <a:rPr kumimoji="0" lang="en-US" sz="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O Sábado">
            <a:hlinkClick r:id="" action="ppaction://media"/>
            <a:extLst>
              <a:ext uri="{FF2B5EF4-FFF2-40B4-BE49-F238E27FC236}">
                <a16:creationId xmlns:a16="http://schemas.microsoft.com/office/drawing/2014/main" id="{9664EED4-86CE-DF2F-523A-1960C82592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7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2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8056B4-4A69-3E91-9AC9-31D92AD0B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DB193DD-7A07-514B-6C9C-A37B09269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Servo de Deus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E402B90-BDCE-AFE7-0476-719CA55BEF45}"/>
              </a:ext>
            </a:extLst>
          </p:cNvPr>
          <p:cNvSpPr txBox="1">
            <a:spLocks/>
          </p:cNvSpPr>
          <p:nvPr/>
        </p:nvSpPr>
        <p:spPr>
          <a:xfrm>
            <a:off x="2603156" y="643306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escovas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vassouras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CF7BB76-3518-DEA7-A7ED-E6A2479F0D6F}"/>
              </a:ext>
            </a:extLst>
          </p:cNvPr>
          <p:cNvSpPr txBox="1">
            <a:spLocks/>
          </p:cNvSpPr>
          <p:nvPr/>
        </p:nvSpPr>
        <p:spPr>
          <a:xfrm>
            <a:off x="3414502" y="814388"/>
            <a:ext cx="7707154" cy="522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quem triste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está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abraço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preciso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ajudar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6400" kern="10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6400" kern="10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6400" kern="10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Servo de Deus">
            <a:hlinkClick r:id="" action="ppaction://media"/>
            <a:extLst>
              <a:ext uri="{FF2B5EF4-FFF2-40B4-BE49-F238E27FC236}">
                <a16:creationId xmlns:a16="http://schemas.microsoft.com/office/drawing/2014/main" id="{4C6B17B5-14B6-0DCC-27A4-929048480E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7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C50F5B-7D1B-539D-BF0C-72258E8CB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50ADA5F-67BE-B8DD-6197-DEBBE1CCD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Servo de Deus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3B9B2E9-87D5-E37E-2CAF-25F83FD9D30B}"/>
              </a:ext>
            </a:extLst>
          </p:cNvPr>
          <p:cNvSpPr txBox="1">
            <a:spLocks/>
          </p:cNvSpPr>
          <p:nvPr/>
        </p:nvSpPr>
        <p:spPr>
          <a:xfrm>
            <a:off x="2603156" y="643306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escovas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vassouras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6FCB14D-0BA8-899C-885D-B2C727357609}"/>
              </a:ext>
            </a:extLst>
          </p:cNvPr>
          <p:cNvSpPr txBox="1">
            <a:spLocks/>
          </p:cNvSpPr>
          <p:nvPr/>
        </p:nvSpPr>
        <p:spPr>
          <a:xfrm>
            <a:off x="3414502" y="814388"/>
            <a:ext cx="7707154" cy="522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meus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muitos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brinquedos</a:t>
            </a:r>
            <a:endParaRPr lang="en-US" sz="128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partilhar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pelos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doentes</a:t>
            </a:r>
            <a:endParaRPr lang="en-US" sz="128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orar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  <a:endParaRPr lang="en-US" sz="64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54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093C1-9F9C-EC9B-C846-D550840DC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A4CB4A7-6595-65A8-1252-28BE246A44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5535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B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rinquedos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G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uardar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2466A80-F76C-7A4C-4777-1A0516E61662}"/>
              </a:ext>
            </a:extLst>
          </p:cNvPr>
          <p:cNvSpPr txBox="1">
            <a:spLocks/>
          </p:cNvSpPr>
          <p:nvPr/>
        </p:nvSpPr>
        <p:spPr>
          <a:xfrm>
            <a:off x="3147236" y="6074220"/>
            <a:ext cx="1607643" cy="44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Brinquedos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56C9C18-E5C8-2217-5086-C68082D423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8430" y="1530226"/>
            <a:ext cx="7578209" cy="3797547"/>
          </a:xfrm>
        </p:spPr>
        <p:txBody>
          <a:bodyPr anchor="ctr">
            <a:normAutofit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meus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brinquedos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guardar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hora de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Chegou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hora de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guardar</a:t>
            </a:r>
            <a:endParaRPr lang="en-US" sz="3200" kern="100" dirty="0"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tudo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l">
              <a:lnSpc>
                <a:spcPct val="115000"/>
              </a:lnSpc>
              <a:spcAft>
                <a:spcPts val="800"/>
              </a:spcAft>
            </a:pPr>
            <a:r>
              <a:rPr lang="en-US" sz="2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en-US" sz="2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epete</a:t>
            </a:r>
            <a:r>
              <a:rPr lang="en-US" sz="2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919726D-D432-02DD-A1F3-1C3C75C52D4E}"/>
              </a:ext>
            </a:extLst>
          </p:cNvPr>
          <p:cNvSpPr txBox="1">
            <a:spLocks/>
          </p:cNvSpPr>
          <p:nvPr/>
        </p:nvSpPr>
        <p:spPr>
          <a:xfrm>
            <a:off x="2776353" y="646284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800">
                <a:latin typeface="Century Gothic" panose="020B0502020202020204" pitchFamily="34" charset="0"/>
              </a:rPr>
              <a:t>North America Division Corporation of Seventh-day Adventists ®. From Little Voices Praise Him, #294. Used by permission.</a:t>
            </a:r>
          </a:p>
        </p:txBody>
      </p:sp>
      <p:pic>
        <p:nvPicPr>
          <p:cNvPr id="10" name="Os Meus Brinquedos Vou Guardar">
            <a:hlinkClick r:id="" action="ppaction://media"/>
            <a:extLst>
              <a:ext uri="{FF2B5EF4-FFF2-40B4-BE49-F238E27FC236}">
                <a16:creationId xmlns:a16="http://schemas.microsoft.com/office/drawing/2014/main" id="{CB6CAF83-31A5-383A-C0AD-DAF1BCE98F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2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96CFE-094C-CCC7-488D-C8F3AF4A9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158C1DC-F280-BEC1-F22F-5CB6EFB34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96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Quando a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Mãe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Chama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232320C-9FE2-3EA7-70E4-B59903DF4D52}"/>
              </a:ext>
            </a:extLst>
          </p:cNvPr>
          <p:cNvSpPr txBox="1">
            <a:spLocks/>
          </p:cNvSpPr>
          <p:nvPr/>
        </p:nvSpPr>
        <p:spPr>
          <a:xfrm>
            <a:off x="2574323" y="6306827"/>
            <a:ext cx="2533253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animais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peluche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A5251E1-17FA-8CCF-3368-44D029D46A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2072" y="928769"/>
            <a:ext cx="8876890" cy="5109670"/>
          </a:xfrm>
        </p:spPr>
        <p:txBody>
          <a:bodyPr>
            <a:normAutofit fontScale="25000" lnSpcReduction="20000"/>
          </a:bodyPr>
          <a:lstStyle/>
          <a:p>
            <a:pPr marL="0" marR="0" algn="l">
              <a:lnSpc>
                <a:spcPct val="115000"/>
              </a:lnSpc>
              <a:spcAft>
                <a:spcPts val="800"/>
              </a:spcAft>
            </a:pPr>
            <a:endParaRPr lang="en-US" sz="2000" kern="100"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Quando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diz</a:t>
            </a:r>
            <a:r>
              <a:rPr lang="en-US" sz="12800">
                <a:latin typeface="Century Gothic" panose="020B0502020202020204" pitchFamily="34" charset="0"/>
              </a:rPr>
              <a:t>: “</a:t>
            </a:r>
            <a:r>
              <a:rPr lang="en-US" sz="12800" err="1">
                <a:latin typeface="Century Gothic" panose="020B0502020202020204" pitchFamily="34" charset="0"/>
              </a:rPr>
              <a:t>venham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cá</a:t>
            </a:r>
            <a:r>
              <a:rPr lang="en-US" sz="12800">
                <a:latin typeface="Century Gothic" panose="020B0502020202020204" pitchFamily="34" charset="0"/>
              </a:rPr>
              <a:t>”,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</a:t>
            </a:r>
            <a:r>
              <a:rPr lang="en-US" sz="12800" err="1">
                <a:latin typeface="Century Gothic" panose="020B0502020202020204" pitchFamily="34" charset="0"/>
              </a:rPr>
              <a:t>é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</a:t>
            </a:r>
            <a:r>
              <a:rPr lang="en-US" sz="12800">
                <a:latin typeface="Century Gothic" panose="020B0502020202020204" pitchFamily="34" charset="0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</a:t>
            </a:r>
            <a:r>
              <a:rPr lang="en-US" sz="12800" err="1">
                <a:latin typeface="Century Gothic" panose="020B0502020202020204" pitchFamily="34" charset="0"/>
              </a:rPr>
              <a:t>é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</a:t>
            </a:r>
            <a:r>
              <a:rPr lang="en-US" sz="12800">
                <a:latin typeface="Century Gothic" panose="020B0502020202020204" pitchFamily="34" charset="0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Quando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diz</a:t>
            </a:r>
            <a:r>
              <a:rPr lang="en-US" sz="12800">
                <a:latin typeface="Century Gothic" panose="020B0502020202020204" pitchFamily="34" charset="0"/>
              </a:rPr>
              <a:t>: “</a:t>
            </a:r>
            <a:r>
              <a:rPr lang="en-US" sz="12800" err="1">
                <a:latin typeface="Century Gothic" panose="020B0502020202020204" pitchFamily="34" charset="0"/>
              </a:rPr>
              <a:t>venham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cá</a:t>
            </a:r>
            <a:r>
              <a:rPr lang="en-US" sz="12800">
                <a:latin typeface="Century Gothic" panose="020B0502020202020204" pitchFamily="34" charset="0"/>
              </a:rPr>
              <a:t>”,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As </a:t>
            </a:r>
            <a:r>
              <a:rPr lang="en-US" sz="12800" err="1">
                <a:latin typeface="Century Gothic" panose="020B0502020202020204" pitchFamily="34" charset="0"/>
              </a:rPr>
              <a:t>crianças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vão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correndo</a:t>
            </a:r>
            <a:r>
              <a:rPr lang="en-US" sz="1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1280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as </a:t>
            </a:r>
            <a:r>
              <a:rPr lang="en-US" sz="12800" err="1">
                <a:latin typeface="Century Gothic" panose="020B0502020202020204" pitchFamily="34" charset="0"/>
              </a:rPr>
              <a:t>ensinou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foi</a:t>
            </a:r>
            <a:r>
              <a:rPr lang="en-US" sz="12800">
                <a:latin typeface="Century Gothic" panose="020B0502020202020204" pitchFamily="34" charset="0"/>
              </a:rPr>
              <a:t>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, 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as </a:t>
            </a:r>
            <a:r>
              <a:rPr lang="en-US" sz="12800" err="1">
                <a:latin typeface="Century Gothic" panose="020B0502020202020204" pitchFamily="34" charset="0"/>
              </a:rPr>
              <a:t>ensinou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foi</a:t>
            </a:r>
            <a:r>
              <a:rPr lang="en-US" sz="12800">
                <a:latin typeface="Century Gothic" panose="020B0502020202020204" pitchFamily="34" charset="0"/>
              </a:rPr>
              <a:t>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quando</a:t>
            </a:r>
            <a:r>
              <a:rPr lang="en-US" sz="12800">
                <a:latin typeface="Century Gothic" panose="020B0502020202020204" pitchFamily="34" charset="0"/>
              </a:rPr>
              <a:t>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chamar.</a:t>
            </a:r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8E73A4F-E144-24F8-4880-1840987B96EE}"/>
              </a:ext>
            </a:extLst>
          </p:cNvPr>
          <p:cNvSpPr txBox="1">
            <a:spLocks/>
          </p:cNvSpPr>
          <p:nvPr/>
        </p:nvSpPr>
        <p:spPr>
          <a:xfrm>
            <a:off x="2445488" y="6437961"/>
            <a:ext cx="9746512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“When a Mother Calls” by Kathryn B. Myers, copyright © 1958. From Little Voices Praise Him, #274. Used by permission.</a:t>
            </a:r>
            <a:endParaRPr kumimoji="0" lang="en-US" sz="8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Quando a Mãe Chama">
            <a:hlinkClick r:id="" action="ppaction://media"/>
            <a:extLst>
              <a:ext uri="{FF2B5EF4-FFF2-40B4-BE49-F238E27FC236}">
                <a16:creationId xmlns:a16="http://schemas.microsoft.com/office/drawing/2014/main" id="{2EE58763-71D6-6385-3E1F-6DE8D775FF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4F8F3-F2BC-4409-5D88-460BD789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4F3F67F2-155C-727C-DE1F-242AFC47AA91}"/>
              </a:ext>
            </a:extLst>
          </p:cNvPr>
          <p:cNvSpPr txBox="1">
            <a:spLocks/>
          </p:cNvSpPr>
          <p:nvPr/>
        </p:nvSpPr>
        <p:spPr>
          <a:xfrm>
            <a:off x="2574324" y="640835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(bater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palmas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F1A8B8D-3067-2473-B801-53112583C5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89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u="none" strike="noStrike" err="1">
                <a:solidFill>
                  <a:srgbClr val="D34C5E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F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eliz o Lar</a:t>
            </a:r>
            <a:endParaRPr lang="en-AU" sz="10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5088A9A-9059-2CB2-5B4A-442C824408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6511" y="896870"/>
            <a:ext cx="7339626" cy="5341504"/>
          </a:xfrm>
        </p:spPr>
        <p:txBody>
          <a:bodyPr anchor="ctr">
            <a:no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Se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família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Se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família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0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Repete</a:t>
            </a:r>
            <a:r>
              <a:rPr lang="en-US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32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feliz</a:t>
            </a:r>
            <a:r>
              <a:rPr lang="en-US" sz="32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lar.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E2839EF-7AD0-1A79-3001-0F527FF08FFA}"/>
              </a:ext>
            </a:extLst>
          </p:cNvPr>
          <p:cNvSpPr txBox="1">
            <a:spLocks/>
          </p:cNvSpPr>
          <p:nvPr/>
        </p:nvSpPr>
        <p:spPr>
          <a:xfrm>
            <a:off x="2726724" y="653948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800">
                <a:latin typeface="Century Gothic" panose="020B0502020202020204" pitchFamily="34" charset="0"/>
                <a:cs typeface="Times New Roman" panose="02020603050405020304" pitchFamily="18" charset="0"/>
              </a:rPr>
              <a:t>“With Jesus in the Family” by Anonymous. From Little Voices Praise Him, #273.</a:t>
            </a:r>
          </a:p>
        </p:txBody>
      </p:sp>
      <p:pic>
        <p:nvPicPr>
          <p:cNvPr id="10" name="É Feliz o Lar">
            <a:hlinkClick r:id="" action="ppaction://media"/>
            <a:extLst>
              <a:ext uri="{FF2B5EF4-FFF2-40B4-BE49-F238E27FC236}">
                <a16:creationId xmlns:a16="http://schemas.microsoft.com/office/drawing/2014/main" id="{D232C597-3912-4F26-D5E6-DD42578F9E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4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9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EA4D7-73E6-BD1D-C89C-25FF6A296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63BEFBA0-603D-D54C-382A-B8865B7E4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8CF07A03-57C7-B1E4-916B-CFE9EC47C973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D0A061B-E0D9-4E7C-D217-01E31A630E91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3892E95-CC3B-EDB8-E4A0-371B8E4AF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br>
              <a:rPr lang="en-US" sz="3200">
                <a:effectLst/>
                <a:latin typeface="Century Gothic" panose="020B0502020202020204" pitchFamily="34" charset="0"/>
              </a:rPr>
            </a:br>
            <a:br>
              <a:rPr lang="en-US" sz="3200">
                <a:effectLst/>
                <a:latin typeface="Century Gothic" panose="020B0502020202020204" pitchFamily="34" charset="0"/>
              </a:rPr>
            </a:b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pic>
        <p:nvPicPr>
          <p:cNvPr id="15" name="Dobro os Meus Joelhos(3)">
            <a:hlinkClick r:id="" action="ppaction://media"/>
            <a:extLst>
              <a:ext uri="{FF2B5EF4-FFF2-40B4-BE49-F238E27FC236}">
                <a16:creationId xmlns:a16="http://schemas.microsoft.com/office/drawing/2014/main" id="{72BA502D-0EB0-B682-A44D-41987E5D8F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5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E88EA0-557D-E24E-C989-09D0A4D91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9C7B9C6-C665-40B5-59E4-4800EC571EA8}"/>
              </a:ext>
            </a:extLst>
          </p:cNvPr>
          <p:cNvSpPr txBox="1">
            <a:spLocks/>
          </p:cNvSpPr>
          <p:nvPr/>
        </p:nvSpPr>
        <p:spPr>
          <a:xfrm>
            <a:off x="873208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 TIME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88ED807-1BF8-161E-3B2A-6B5E2F85E5AC}"/>
              </a:ext>
            </a:extLst>
          </p:cNvPr>
          <p:cNvSpPr txBox="1">
            <a:spLocks/>
          </p:cNvSpPr>
          <p:nvPr/>
        </p:nvSpPr>
        <p:spPr>
          <a:xfrm>
            <a:off x="1040635" y="4672118"/>
            <a:ext cx="5979925" cy="3367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“When It's Time to Pray” by Janet Sage, copyright © 2001 North American Division Corporation of Seventh-day Adventists. From Little Voices Praise Him, #17. Used by permission.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91D622D-486D-D2EA-FA86-04A2747A6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711C85AD-3C3D-43D1-F1B8-D95BF912067B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46966FE-3E46-07BB-808A-982A72C12830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964C4B3-806D-167C-969F-845293132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7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5727C-09BC-D3A2-1D0D-F8EB27A17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20096BC-6D6F-51A4-10CD-8C91644922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885" y="112619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abro</a:t>
            </a: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Bíblia</a:t>
            </a:r>
            <a:endParaRPr lang="en-AU" sz="240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1307EC2A-FD81-1B07-0BD0-FDE742183782}"/>
              </a:ext>
            </a:extLst>
          </p:cNvPr>
          <p:cNvSpPr/>
          <p:nvPr/>
        </p:nvSpPr>
        <p:spPr>
          <a:xfrm>
            <a:off x="0" y="468540"/>
            <a:ext cx="53213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134C6C8-23B1-0BE5-ABB3-44A18841AE5F}"/>
              </a:ext>
            </a:extLst>
          </p:cNvPr>
          <p:cNvSpPr txBox="1">
            <a:spLocks/>
          </p:cNvSpPr>
          <p:nvPr/>
        </p:nvSpPr>
        <p:spPr>
          <a:xfrm>
            <a:off x="381000" y="447585"/>
            <a:ext cx="49403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da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História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Bíblica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Interativa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9CA11CB4-D095-39B9-4E85-153CAE62F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555" y="1783844"/>
            <a:ext cx="6079850" cy="2933522"/>
          </a:xfrm>
        </p:spPr>
        <p:txBody>
          <a:bodyPr>
            <a:noAutofit/>
          </a:bodyPr>
          <a:lstStyle/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2000">
                <a:effectLst/>
                <a:latin typeface="Century Gothic" panose="020B0502020202020204" pitchFamily="34" charset="0"/>
              </a:rPr>
              <a:t>(</a:t>
            </a:r>
            <a:r>
              <a:rPr lang="en-US" sz="200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>
                <a:effectLst/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16379DF-0470-2FA4-C1F2-BB4DEBE5E3E8}"/>
              </a:ext>
            </a:extLst>
          </p:cNvPr>
          <p:cNvSpPr txBox="1">
            <a:spLocks/>
          </p:cNvSpPr>
          <p:nvPr/>
        </p:nvSpPr>
        <p:spPr>
          <a:xfrm>
            <a:off x="1898603" y="4917440"/>
            <a:ext cx="5385889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“I Open My Bible Carefully” by Janet Sage, copyright © 2001 North American Division Corporation of Seventh-day Adventists. From Little Voices Praise Him, #28. Used by permission.</a:t>
            </a:r>
          </a:p>
        </p:txBody>
      </p:sp>
      <p:pic>
        <p:nvPicPr>
          <p:cNvPr id="17" name="Eu Abro a Bíblia(2)">
            <a:hlinkClick r:id="" action="ppaction://media"/>
            <a:extLst>
              <a:ext uri="{FF2B5EF4-FFF2-40B4-BE49-F238E27FC236}">
                <a16:creationId xmlns:a16="http://schemas.microsoft.com/office/drawing/2014/main" id="{7130BC80-8772-2395-AEC2-AE94C4E4DC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8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2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33C715-BACC-A276-D736-A49BDD94C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829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93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1DDE21-9EEB-224A-49BD-1F48D5E53D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663" y="0"/>
            <a:ext cx="4850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04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FF803A-6E48-A9C4-16AF-350FC9622A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2843" y="3085"/>
            <a:ext cx="9466313" cy="685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596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8626A7-3795-B5EA-A4FD-13AA86C9F41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9469" y="0"/>
            <a:ext cx="9453061" cy="684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15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FB83F5-4F1A-1358-DF44-E632C27D1C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663" y="0"/>
            <a:ext cx="4850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813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99FC1E-99EC-A114-E7C4-2C4BE449DFC7}"/>
              </a:ext>
            </a:extLst>
          </p:cNvPr>
          <p:cNvSpPr txBox="1"/>
          <p:nvPr/>
        </p:nvSpPr>
        <p:spPr>
          <a:xfrm>
            <a:off x="2172586" y="2028616"/>
            <a:ext cx="7846828" cy="28007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Mas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não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vos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esqueçais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fazer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o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bem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e de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repartir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com outros.</a:t>
            </a:r>
            <a:endParaRPr lang="en-AU" sz="4800" dirty="0">
              <a:solidFill>
                <a:srgbClr val="40BEB2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r>
              <a:rPr lang="en-AU" sz="3200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Hebreus</a:t>
            </a:r>
            <a:r>
              <a:rPr lang="en-AU" sz="3200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13:16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390D8A23-AEF7-B1B6-C370-E07A657CB828}"/>
              </a:ext>
            </a:extLst>
          </p:cNvPr>
          <p:cNvSpPr/>
          <p:nvPr/>
        </p:nvSpPr>
        <p:spPr>
          <a:xfrm>
            <a:off x="0" y="447585"/>
            <a:ext cx="4100361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48EE9A9-FD5C-011C-6D0B-3BEA8E2B06D0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10036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VERSO PARA MEMORIZAR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E3E6E93-14B0-81D8-8019-B2B22331C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117937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A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minha</a:t>
            </a: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oferta</a:t>
            </a:r>
            <a:endParaRPr lang="en-AU" sz="2400">
              <a:solidFill>
                <a:srgbClr val="F3793A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8207FD26-B0F7-DA11-2161-185F0EC13541}"/>
              </a:ext>
            </a:extLst>
          </p:cNvPr>
          <p:cNvSpPr/>
          <p:nvPr/>
        </p:nvSpPr>
        <p:spPr>
          <a:xfrm>
            <a:off x="0" y="472299"/>
            <a:ext cx="2086233" cy="440037"/>
          </a:xfrm>
          <a:prstGeom prst="roundRect">
            <a:avLst/>
          </a:prstGeom>
          <a:solidFill>
            <a:srgbClr val="F379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BC99D5D-1F9F-E2F0-355E-D04546DF385C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2086233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B51EE64-796E-C833-6A61-4AB26D4E9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575" y="1656097"/>
            <a:ext cx="6276412" cy="3150140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Ele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o meu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2D59A76-9755-54B4-22C3-649B94373E08}"/>
              </a:ext>
            </a:extLst>
          </p:cNvPr>
          <p:cNvSpPr txBox="1">
            <a:spLocks/>
          </p:cNvSpPr>
          <p:nvPr/>
        </p:nvSpPr>
        <p:spPr>
          <a:xfrm>
            <a:off x="214182" y="6456150"/>
            <a:ext cx="543477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“Here Is My Money” by Janet Sage, copyright © 2001 North American Division Corporation of Seventh-day Adventists. From Little Voices Praise Him, #32. Used by permission.</a:t>
            </a:r>
          </a:p>
        </p:txBody>
      </p:sp>
      <p:pic>
        <p:nvPicPr>
          <p:cNvPr id="17" name="A Minha Oferta">
            <a:hlinkClick r:id="" action="ppaction://media"/>
            <a:extLst>
              <a:ext uri="{FF2B5EF4-FFF2-40B4-BE49-F238E27FC236}">
                <a16:creationId xmlns:a16="http://schemas.microsoft.com/office/drawing/2014/main" id="{958E3831-E6AC-127A-1042-327660043A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A30719-16E5-8188-2B97-1C54DA6D7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A513FE5-1DAF-711A-6CEF-8559318AD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A Caixa da </a:t>
            </a:r>
            <a:r>
              <a:rPr lang="en-AU" sz="2400" b="1" err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Natureza</a:t>
            </a:r>
            <a:endParaRPr lang="en-AU" sz="2400">
              <a:solidFill>
                <a:srgbClr val="649A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B08988DD-4DF1-4428-89F7-15E9C2DF392A}"/>
              </a:ext>
            </a:extLst>
          </p:cNvPr>
          <p:cNvSpPr/>
          <p:nvPr/>
        </p:nvSpPr>
        <p:spPr>
          <a:xfrm>
            <a:off x="10063" y="478832"/>
            <a:ext cx="637797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0313666-1457-F0BA-CB72-BCEDAA49DE74}"/>
              </a:ext>
            </a:extLst>
          </p:cNvPr>
          <p:cNvSpPr txBox="1">
            <a:spLocks/>
          </p:cNvSpPr>
          <p:nvPr/>
        </p:nvSpPr>
        <p:spPr>
          <a:xfrm>
            <a:off x="6350" y="467412"/>
            <a:ext cx="637797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QUE HÁ NA NOSSA CAIXA DA NATUREZA HOJE?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04D01D64-6113-C3AA-0CF3-329B204F65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402" y="966311"/>
            <a:ext cx="8852366" cy="3116923"/>
          </a:xfrm>
        </p:spPr>
        <p:txBody>
          <a:bodyPr>
            <a:noAutofit/>
          </a:bodyPr>
          <a:lstStyle/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O que </a:t>
            </a:r>
            <a:r>
              <a:rPr lang="en-US" sz="3200" err="1">
                <a:latin typeface="Century Gothic" panose="020B0502020202020204" pitchFamily="34" charset="0"/>
              </a:rPr>
              <a:t>está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nossa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caixa</a:t>
            </a:r>
            <a:r>
              <a:rPr lang="en-US" sz="3200">
                <a:latin typeface="Century Gothic" panose="020B0502020202020204" pitchFamily="34" charset="0"/>
              </a:rPr>
              <a:t>? 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descobrir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Algo que Jesus fez para </a:t>
            </a:r>
            <a:r>
              <a:rPr lang="en-US" sz="3200" err="1">
                <a:latin typeface="Century Gothic" panose="020B0502020202020204" pitchFamily="34" charset="0"/>
              </a:rPr>
              <a:t>mim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Azul, </a:t>
            </a:r>
            <a:r>
              <a:rPr lang="en-US" sz="3200" err="1">
                <a:latin typeface="Century Gothic" panose="020B0502020202020204" pitchFamily="34" charset="0"/>
              </a:rPr>
              <a:t>verde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ou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vermelho</a:t>
            </a:r>
            <a:r>
              <a:rPr lang="en-US" sz="3200">
                <a:latin typeface="Century Gothic" panose="020B0502020202020204" pitchFamily="34" charset="0"/>
              </a:rPr>
              <a:t>, que </a:t>
            </a:r>
            <a:r>
              <a:rPr lang="en-US" sz="3200" err="1">
                <a:latin typeface="Century Gothic" panose="020B0502020202020204" pitchFamily="34" charset="0"/>
              </a:rPr>
              <a:t>será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enfim</a:t>
            </a:r>
            <a:r>
              <a:rPr lang="en-US" sz="3200">
                <a:latin typeface="Century Gothic" panose="020B0502020202020204" pitchFamily="34" charset="0"/>
              </a:rPr>
              <a:t>?</a:t>
            </a:r>
          </a:p>
          <a:p>
            <a:pPr algn="l"/>
            <a:r>
              <a:rPr lang="en-US" sz="3200" err="1">
                <a:latin typeface="Century Gothic" panose="020B0502020202020204" pitchFamily="34" charset="0"/>
              </a:rPr>
              <a:t>Seja</a:t>
            </a:r>
            <a:r>
              <a:rPr lang="en-US" sz="3200">
                <a:latin typeface="Century Gothic" panose="020B0502020202020204" pitchFamily="34" charset="0"/>
              </a:rPr>
              <a:t> o que for </a:t>
            </a:r>
            <a:r>
              <a:rPr lang="en-US" sz="3200" err="1">
                <a:latin typeface="Century Gothic" panose="020B0502020202020204" pitchFamily="34" charset="0"/>
              </a:rPr>
              <a:t>foi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feito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pra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ti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FA90EB2-6212-A47C-04C9-C27B228D6360}"/>
              </a:ext>
            </a:extLst>
          </p:cNvPr>
          <p:cNvSpPr txBox="1">
            <a:spLocks/>
          </p:cNvSpPr>
          <p:nvPr/>
        </p:nvSpPr>
        <p:spPr>
          <a:xfrm>
            <a:off x="-256849" y="463496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“Nature box”  by Carolin Schmitz, copyright © 2023 General Conference Corporation® of Seventh-day Adventists.</a:t>
            </a:r>
          </a:p>
        </p:txBody>
      </p:sp>
      <p:pic>
        <p:nvPicPr>
          <p:cNvPr id="17" name="Caixa da Natureza">
            <a:hlinkClick r:id="" action="ppaction://media"/>
            <a:extLst>
              <a:ext uri="{FF2B5EF4-FFF2-40B4-BE49-F238E27FC236}">
                <a16:creationId xmlns:a16="http://schemas.microsoft.com/office/drawing/2014/main" id="{4D06B993-5960-A8BF-83A1-ED648172CE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1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3202AB-79FE-C09C-86FA-74296AE1B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ED41891-305D-CA55-BEBE-CABBD98C20BB}"/>
              </a:ext>
            </a:extLst>
          </p:cNvPr>
          <p:cNvSpPr txBox="1"/>
          <p:nvPr/>
        </p:nvSpPr>
        <p:spPr>
          <a:xfrm>
            <a:off x="-2965621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0" b="1" i="1" u="none" strike="noStrike" kern="1200" cap="none" spc="0" normalizeH="0" baseline="0" noProof="0" dirty="0">
                <a:ln>
                  <a:noFill/>
                </a:ln>
                <a:solidFill>
                  <a:srgbClr val="A771A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Craft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0" b="1" i="1" u="none" strike="noStrike" kern="1200" cap="none" spc="0" normalizeH="0" baseline="0" noProof="0" dirty="0">
                <a:ln>
                  <a:noFill/>
                </a:ln>
                <a:solidFill>
                  <a:srgbClr val="A771A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Time</a:t>
            </a:r>
            <a:endParaRPr kumimoji="0" lang="en-AU" sz="12000" b="0" i="0" u="none" strike="noStrike" kern="1200" cap="none" spc="0" normalizeH="0" baseline="0" noProof="0" dirty="0">
              <a:ln>
                <a:noFill/>
              </a:ln>
              <a:solidFill>
                <a:srgbClr val="A771A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E03023-0DB1-B994-AFC9-B6C81EABC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47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1803DD48-BDD4-3DE6-25AA-459BAF963F84}"/>
              </a:ext>
            </a:extLst>
          </p:cNvPr>
          <p:cNvSpPr/>
          <p:nvPr/>
        </p:nvSpPr>
        <p:spPr>
          <a:xfrm>
            <a:off x="0" y="466812"/>
            <a:ext cx="2110946" cy="44003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622C2DE-C42F-2E42-B3FD-DB10A84CDE40}"/>
              </a:ext>
            </a:extLst>
          </p:cNvPr>
          <p:cNvSpPr txBox="1">
            <a:spLocks/>
          </p:cNvSpPr>
          <p:nvPr/>
        </p:nvSpPr>
        <p:spPr>
          <a:xfrm>
            <a:off x="659025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ADEUS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CB623B2-94CE-5DDB-D451-80C6E266F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25" y="112652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 Escola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Sabatina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chegou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agora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fim</a:t>
            </a:r>
            <a:endParaRPr lang="en-AU" sz="2400">
              <a:solidFill>
                <a:schemeClr val="tx1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CA61C1A-7266-10A1-78DB-141281BD22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25" y="2108172"/>
            <a:ext cx="5761026" cy="3974993"/>
          </a:xfrm>
        </p:spPr>
        <p:txBody>
          <a:bodyPr>
            <a:noAutofit/>
          </a:bodyPr>
          <a:lstStyle/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Escola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chegou</a:t>
            </a:r>
            <a:r>
              <a:rPr lang="en-US" sz="3200">
                <a:effectLst/>
                <a:latin typeface="Century Gothic" panose="020B0502020202020204" pitchFamily="34" charset="0"/>
              </a:rPr>
              <a:t> agora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fim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1600">
                <a:latin typeface="Century Gothic" panose="020B0502020202020204" pitchFamily="34" charset="0"/>
              </a:rPr>
              <a:t>(</a:t>
            </a:r>
            <a:r>
              <a:rPr lang="en-US" sz="1600" err="1">
                <a:latin typeface="Century Gothic" panose="020B0502020202020204" pitchFamily="34" charset="0"/>
              </a:rPr>
              <a:t>Repetir</a:t>
            </a:r>
            <a:r>
              <a:rPr lang="en-US" sz="1600">
                <a:latin typeface="Century Gothic" panose="020B0502020202020204" pitchFamily="34" charset="0"/>
              </a:rPr>
              <a:t>)</a:t>
            </a:r>
            <a:endParaRPr lang="en-US" sz="16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6FD9187-1E49-CDF2-B36D-139B702C5C07}"/>
              </a:ext>
            </a:extLst>
          </p:cNvPr>
          <p:cNvSpPr txBox="1">
            <a:spLocks/>
          </p:cNvSpPr>
          <p:nvPr/>
        </p:nvSpPr>
        <p:spPr>
          <a:xfrm>
            <a:off x="525628" y="6425909"/>
            <a:ext cx="5166835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“Sabbath School Is Over,” writer unknown, public domain. From Little Voices Praise Him, #46.</a:t>
            </a:r>
          </a:p>
        </p:txBody>
      </p:sp>
      <p:pic>
        <p:nvPicPr>
          <p:cNvPr id="17" name="A Escola Sabatina Chegou Agora ao Fim">
            <a:hlinkClick r:id="" action="ppaction://media"/>
            <a:extLst>
              <a:ext uri="{FF2B5EF4-FFF2-40B4-BE49-F238E27FC236}">
                <a16:creationId xmlns:a16="http://schemas.microsoft.com/office/drawing/2014/main" id="{033F4B6E-AB14-288D-0A5B-C6F865EBEE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856</Words>
  <Application>Microsoft Macintosh PowerPoint</Application>
  <PresentationFormat>Widescreen</PresentationFormat>
  <Paragraphs>149</Paragraphs>
  <Slides>21</Slides>
  <Notes>1</Notes>
  <HiddenSlides>0</HiddenSlides>
  <MMClips>11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Arial Rounded MT Bold</vt:lpstr>
      <vt:lpstr>Century Gothic</vt:lpstr>
      <vt:lpstr>Helvetica</vt:lpstr>
      <vt:lpstr>Times New Roman</vt:lpstr>
      <vt:lpstr>Office Theme</vt:lpstr>
      <vt:lpstr>PowerPoint Presentation</vt:lpstr>
      <vt:lpstr>Canção do tic-tac</vt:lpstr>
      <vt:lpstr>O Sábado</vt:lpstr>
      <vt:lpstr>Servo de Deus</vt:lpstr>
      <vt:lpstr>Servo de Deus</vt:lpstr>
      <vt:lpstr>Os Meus Brinquedos Vou Guardar</vt:lpstr>
      <vt:lpstr>Quando a Mãe Chama</vt:lpstr>
      <vt:lpstr>É Feliz o Lar</vt:lpstr>
      <vt:lpstr>Dobro os meus Joelhos</vt:lpstr>
      <vt:lpstr>Dobro os meus Joelhos</vt:lpstr>
      <vt:lpstr>Eu abro a Bíblia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minha oferta</vt:lpstr>
      <vt:lpstr>A Caixa da Natureza</vt:lpstr>
      <vt:lpstr>PowerPoint Presentation</vt:lpstr>
      <vt:lpstr>A Escola Sabatina chegou agora ao fim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40</cp:revision>
  <dcterms:created xsi:type="dcterms:W3CDTF">2025-03-02T08:19:28Z</dcterms:created>
  <dcterms:modified xsi:type="dcterms:W3CDTF">2026-10-01T10:39:19Z</dcterms:modified>
</cp:coreProperties>
</file>