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2" r:id="rId1"/>
  </p:sldMasterIdLst>
  <p:notesMasterIdLst>
    <p:notesMasterId r:id="rId44"/>
  </p:notesMasterIdLst>
  <p:sldIdLst>
    <p:sldId id="256" r:id="rId2"/>
    <p:sldId id="257" r:id="rId3"/>
    <p:sldId id="310" r:id="rId4"/>
    <p:sldId id="315" r:id="rId5"/>
    <p:sldId id="311" r:id="rId6"/>
    <p:sldId id="283" r:id="rId7"/>
    <p:sldId id="317" r:id="rId8"/>
    <p:sldId id="314" r:id="rId9"/>
    <p:sldId id="316" r:id="rId10"/>
    <p:sldId id="785" r:id="rId11"/>
    <p:sldId id="784" r:id="rId12"/>
    <p:sldId id="783" r:id="rId13"/>
    <p:sldId id="318" r:id="rId14"/>
    <p:sldId id="747" r:id="rId15"/>
    <p:sldId id="740" r:id="rId16"/>
    <p:sldId id="748" r:id="rId17"/>
    <p:sldId id="772" r:id="rId18"/>
    <p:sldId id="773" r:id="rId19"/>
    <p:sldId id="787" r:id="rId20"/>
    <p:sldId id="266" r:id="rId21"/>
    <p:sldId id="258" r:id="rId22"/>
    <p:sldId id="262" r:id="rId23"/>
    <p:sldId id="306" r:id="rId24"/>
    <p:sldId id="309" r:id="rId25"/>
    <p:sldId id="301" r:id="rId26"/>
    <p:sldId id="267" r:id="rId27"/>
    <p:sldId id="321" r:id="rId28"/>
    <p:sldId id="302" r:id="rId29"/>
    <p:sldId id="285" r:id="rId30"/>
    <p:sldId id="268" r:id="rId31"/>
    <p:sldId id="300" r:id="rId32"/>
    <p:sldId id="278" r:id="rId33"/>
    <p:sldId id="272" r:id="rId34"/>
    <p:sldId id="281" r:id="rId35"/>
    <p:sldId id="299" r:id="rId36"/>
    <p:sldId id="279" r:id="rId37"/>
    <p:sldId id="269" r:id="rId38"/>
    <p:sldId id="786" r:id="rId39"/>
    <p:sldId id="320" r:id="rId40"/>
    <p:sldId id="319" r:id="rId41"/>
    <p:sldId id="271" r:id="rId42"/>
    <p:sldId id="312" r:id="rId43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798" autoAdjust="0"/>
    <p:restoredTop sz="91066" autoAdjust="0"/>
  </p:normalViewPr>
  <p:slideViewPr>
    <p:cSldViewPr snapToGrid="0" snapToObjects="1">
      <p:cViewPr varScale="1">
        <p:scale>
          <a:sx n="46" d="100"/>
          <a:sy n="46" d="100"/>
        </p:scale>
        <p:origin x="672" y="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72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66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DBD382-E02E-264A-B1B5-EAA638D56115}" type="doc">
      <dgm:prSet loTypeId="urn:microsoft.com/office/officeart/2005/8/layout/cycle3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BB0B3164-6938-BC46-9F48-C5668B6ACB16}">
      <dgm:prSet phldrT="[Text]"/>
      <dgm:spPr>
        <a:solidFill>
          <a:srgbClr val="FF0000"/>
        </a:solidFill>
      </dgm:spPr>
      <dgm:t>
        <a:bodyPr/>
        <a:lstStyle/>
        <a:p>
          <a:r>
            <a:rPr lang="pt-PT" b="1" noProof="0" dirty="0">
              <a:solidFill>
                <a:schemeClr val="bg1"/>
              </a:solidFill>
            </a:rPr>
            <a:t>Sentimos que Deus e os outros não se importam connosco</a:t>
          </a:r>
        </a:p>
      </dgm:t>
    </dgm:pt>
    <dgm:pt modelId="{1A12D8FD-14C8-7D4D-AA22-6172B259D1A9}" type="parTrans" cxnId="{73558456-50DA-8E4A-9566-483F94DC8821}">
      <dgm:prSet/>
      <dgm:spPr/>
      <dgm:t>
        <a:bodyPr/>
        <a:lstStyle/>
        <a:p>
          <a:endParaRPr lang="en-GB"/>
        </a:p>
      </dgm:t>
    </dgm:pt>
    <dgm:pt modelId="{C6E642D1-E191-4040-BFDC-9E650935FC16}" type="sibTrans" cxnId="{73558456-50DA-8E4A-9566-483F94DC8821}">
      <dgm:prSet/>
      <dgm:spPr/>
      <dgm:t>
        <a:bodyPr/>
        <a:lstStyle/>
        <a:p>
          <a:endParaRPr lang="en-GB"/>
        </a:p>
      </dgm:t>
    </dgm:pt>
    <dgm:pt modelId="{37E766EE-7714-8D4C-88BB-9134B1F83A85}">
      <dgm:prSet phldrT="[Text]"/>
      <dgm:spPr/>
      <dgm:t>
        <a:bodyPr/>
        <a:lstStyle/>
        <a:p>
          <a:r>
            <a:rPr lang="pt-PT" b="1" noProof="0" dirty="0">
              <a:solidFill>
                <a:schemeClr val="bg1"/>
              </a:solidFill>
            </a:rPr>
            <a:t>São libertadas cortisol e adrenalina… </a:t>
          </a:r>
        </a:p>
        <a:p>
          <a:r>
            <a:rPr lang="pt-PT" b="1" noProof="0" dirty="0">
              <a:solidFill>
                <a:schemeClr val="bg1"/>
              </a:solidFill>
            </a:rPr>
            <a:t>(hormonas do stress)</a:t>
          </a:r>
        </a:p>
      </dgm:t>
    </dgm:pt>
    <dgm:pt modelId="{26ECEEF2-7A10-FF41-AD4E-6660EAD08E66}" type="parTrans" cxnId="{3AC273B9-CDC8-1341-9A0F-5989DF394EA6}">
      <dgm:prSet/>
      <dgm:spPr/>
      <dgm:t>
        <a:bodyPr/>
        <a:lstStyle/>
        <a:p>
          <a:endParaRPr lang="en-GB"/>
        </a:p>
      </dgm:t>
    </dgm:pt>
    <dgm:pt modelId="{156918EB-3455-554A-9BC3-B61950D5778F}" type="sibTrans" cxnId="{3AC273B9-CDC8-1341-9A0F-5989DF394EA6}">
      <dgm:prSet/>
      <dgm:spPr/>
      <dgm:t>
        <a:bodyPr/>
        <a:lstStyle/>
        <a:p>
          <a:endParaRPr lang="en-GB"/>
        </a:p>
      </dgm:t>
    </dgm:pt>
    <dgm:pt modelId="{7DBBA2DF-DC46-934B-AFD0-4FE135CE78BF}">
      <dgm:prSet phldrT="[Text]"/>
      <dgm:spPr/>
      <dgm:t>
        <a:bodyPr/>
        <a:lstStyle/>
        <a:p>
          <a:r>
            <a:rPr lang="pt-PT" b="1" noProof="0" dirty="0">
              <a:solidFill>
                <a:schemeClr val="bg1"/>
              </a:solidFill>
            </a:rPr>
            <a:t>…Bloqueiam a nossa capacidade de ouvir, mostrar empatia e sermos compassivos</a:t>
          </a:r>
        </a:p>
      </dgm:t>
    </dgm:pt>
    <dgm:pt modelId="{F16305EE-1EFB-CE4D-9E3D-901CDBE0775E}" type="parTrans" cxnId="{28F0785E-002B-4443-A61C-1898EE54BA26}">
      <dgm:prSet/>
      <dgm:spPr/>
      <dgm:t>
        <a:bodyPr/>
        <a:lstStyle/>
        <a:p>
          <a:endParaRPr lang="en-GB"/>
        </a:p>
      </dgm:t>
    </dgm:pt>
    <dgm:pt modelId="{213B4F04-53B7-5B4B-8524-F85EC0FD4C8C}" type="sibTrans" cxnId="{28F0785E-002B-4443-A61C-1898EE54BA26}">
      <dgm:prSet/>
      <dgm:spPr/>
      <dgm:t>
        <a:bodyPr/>
        <a:lstStyle/>
        <a:p>
          <a:endParaRPr lang="en-GB"/>
        </a:p>
      </dgm:t>
    </dgm:pt>
    <dgm:pt modelId="{967D14F1-0005-5D4B-90DB-CB6712E1511D}">
      <dgm:prSet phldrT="[Text]"/>
      <dgm:spPr/>
      <dgm:t>
        <a:bodyPr/>
        <a:lstStyle/>
        <a:p>
          <a:r>
            <a:rPr lang="pt-PT" b="1" noProof="0" dirty="0">
              <a:solidFill>
                <a:schemeClr val="bg1"/>
              </a:solidFill>
            </a:rPr>
            <a:t>Ferimos os outros com palavras e atitudes</a:t>
          </a:r>
        </a:p>
      </dgm:t>
    </dgm:pt>
    <dgm:pt modelId="{52586B6E-E24B-874D-A81B-B29DFE4B7868}" type="parTrans" cxnId="{A5C2BDDD-2096-704E-BAAC-D9D44E7AF44D}">
      <dgm:prSet/>
      <dgm:spPr/>
      <dgm:t>
        <a:bodyPr/>
        <a:lstStyle/>
        <a:p>
          <a:endParaRPr lang="en-GB"/>
        </a:p>
      </dgm:t>
    </dgm:pt>
    <dgm:pt modelId="{3262A296-511A-3C44-89F9-B22616BE5BEB}" type="sibTrans" cxnId="{A5C2BDDD-2096-704E-BAAC-D9D44E7AF44D}">
      <dgm:prSet/>
      <dgm:spPr/>
      <dgm:t>
        <a:bodyPr/>
        <a:lstStyle/>
        <a:p>
          <a:endParaRPr lang="en-GB"/>
        </a:p>
      </dgm:t>
    </dgm:pt>
    <dgm:pt modelId="{BF4A829B-9904-E444-B87F-5FDF863AD19C}">
      <dgm:prSet phldrT="[Text]"/>
      <dgm:spPr/>
      <dgm:t>
        <a:bodyPr/>
        <a:lstStyle/>
        <a:p>
          <a:r>
            <a:rPr lang="pt-PT" b="1" noProof="0" dirty="0">
              <a:solidFill>
                <a:schemeClr val="bg1"/>
              </a:solidFill>
            </a:rPr>
            <a:t>Essas pessoas também libertam cortisol e adrenalina</a:t>
          </a:r>
        </a:p>
      </dgm:t>
    </dgm:pt>
    <dgm:pt modelId="{ED2C0437-584D-7545-95C4-CDBA76C3AF68}" type="parTrans" cxnId="{1C5D0712-F974-8B4E-A7AA-CE997CE36230}">
      <dgm:prSet/>
      <dgm:spPr/>
      <dgm:t>
        <a:bodyPr/>
        <a:lstStyle/>
        <a:p>
          <a:endParaRPr lang="en-GB"/>
        </a:p>
      </dgm:t>
    </dgm:pt>
    <dgm:pt modelId="{4BD1115E-7669-4C4D-AC70-ED58ACAC3C3F}" type="sibTrans" cxnId="{1C5D0712-F974-8B4E-A7AA-CE997CE36230}">
      <dgm:prSet/>
      <dgm:spPr/>
      <dgm:t>
        <a:bodyPr/>
        <a:lstStyle/>
        <a:p>
          <a:endParaRPr lang="en-GB"/>
        </a:p>
      </dgm:t>
    </dgm:pt>
    <dgm:pt modelId="{989CC942-7579-0547-97BD-60A6446624BB}">
      <dgm:prSet/>
      <dgm:spPr/>
      <dgm:t>
        <a:bodyPr/>
        <a:lstStyle/>
        <a:p>
          <a:r>
            <a:rPr lang="pt-PT" b="1" noProof="0" dirty="0">
              <a:solidFill>
                <a:schemeClr val="bg1"/>
              </a:solidFill>
            </a:rPr>
            <a:t>…o que bloqueia a sua capacidade de ouvir, mostrar empatia e serem compassivos</a:t>
          </a:r>
        </a:p>
      </dgm:t>
    </dgm:pt>
    <dgm:pt modelId="{44B6F519-0BB8-4343-B509-FA8FB8DC1588}" type="sibTrans" cxnId="{3A20C033-2761-9F44-BED0-F001F82C6A85}">
      <dgm:prSet/>
      <dgm:spPr/>
      <dgm:t>
        <a:bodyPr/>
        <a:lstStyle/>
        <a:p>
          <a:endParaRPr lang="en-GB"/>
        </a:p>
      </dgm:t>
    </dgm:pt>
    <dgm:pt modelId="{F24B5B34-35A5-0949-B7A6-53A74156BAA0}" type="parTrans" cxnId="{3A20C033-2761-9F44-BED0-F001F82C6A85}">
      <dgm:prSet/>
      <dgm:spPr/>
      <dgm:t>
        <a:bodyPr/>
        <a:lstStyle/>
        <a:p>
          <a:endParaRPr lang="en-GB"/>
        </a:p>
      </dgm:t>
    </dgm:pt>
    <dgm:pt modelId="{B19B4582-2EE7-CD47-997B-8B932BC62DC9}" type="pres">
      <dgm:prSet presAssocID="{68DBD382-E02E-264A-B1B5-EAA638D56115}" presName="Name0" presStyleCnt="0">
        <dgm:presLayoutVars>
          <dgm:dir/>
          <dgm:resizeHandles val="exact"/>
        </dgm:presLayoutVars>
      </dgm:prSet>
      <dgm:spPr/>
    </dgm:pt>
    <dgm:pt modelId="{201C230B-BDC1-0449-A0EA-7494AF1EEDC8}" type="pres">
      <dgm:prSet presAssocID="{68DBD382-E02E-264A-B1B5-EAA638D56115}" presName="cycle" presStyleCnt="0"/>
      <dgm:spPr/>
    </dgm:pt>
    <dgm:pt modelId="{66E7A7BA-D2BE-0444-AAFF-A6DDC5A4A1D6}" type="pres">
      <dgm:prSet presAssocID="{BB0B3164-6938-BC46-9F48-C5668B6ACB16}" presName="nodeFirstNode" presStyleLbl="node1" presStyleIdx="0" presStyleCnt="6">
        <dgm:presLayoutVars>
          <dgm:bulletEnabled val="1"/>
        </dgm:presLayoutVars>
      </dgm:prSet>
      <dgm:spPr/>
    </dgm:pt>
    <dgm:pt modelId="{6611E28B-6490-5B4F-95EB-BB3F629E526D}" type="pres">
      <dgm:prSet presAssocID="{C6E642D1-E191-4040-BFDC-9E650935FC16}" presName="sibTransFirstNode" presStyleLbl="bgShp" presStyleIdx="0" presStyleCnt="1"/>
      <dgm:spPr/>
    </dgm:pt>
    <dgm:pt modelId="{892FCB28-FCC7-124A-BAE0-1A47A57CA6A5}" type="pres">
      <dgm:prSet presAssocID="{37E766EE-7714-8D4C-88BB-9134B1F83A85}" presName="nodeFollowingNodes" presStyleLbl="node1" presStyleIdx="1" presStyleCnt="6">
        <dgm:presLayoutVars>
          <dgm:bulletEnabled val="1"/>
        </dgm:presLayoutVars>
      </dgm:prSet>
      <dgm:spPr/>
    </dgm:pt>
    <dgm:pt modelId="{47C4BC72-25F4-FB43-8CA6-AFA888388588}" type="pres">
      <dgm:prSet presAssocID="{7DBBA2DF-DC46-934B-AFD0-4FE135CE78BF}" presName="nodeFollowingNodes" presStyleLbl="node1" presStyleIdx="2" presStyleCnt="6">
        <dgm:presLayoutVars>
          <dgm:bulletEnabled val="1"/>
        </dgm:presLayoutVars>
      </dgm:prSet>
      <dgm:spPr/>
    </dgm:pt>
    <dgm:pt modelId="{9F5CE8E6-2A20-EB4D-A801-BCBEFDA0AC61}" type="pres">
      <dgm:prSet presAssocID="{967D14F1-0005-5D4B-90DB-CB6712E1511D}" presName="nodeFollowingNodes" presStyleLbl="node1" presStyleIdx="3" presStyleCnt="6" custRadScaleRad="98918">
        <dgm:presLayoutVars>
          <dgm:bulletEnabled val="1"/>
        </dgm:presLayoutVars>
      </dgm:prSet>
      <dgm:spPr/>
    </dgm:pt>
    <dgm:pt modelId="{6D9B2DC8-2535-AA4A-8A4F-29B0AD2AE0FD}" type="pres">
      <dgm:prSet presAssocID="{BF4A829B-9904-E444-B87F-5FDF863AD19C}" presName="nodeFollowingNodes" presStyleLbl="node1" presStyleIdx="4" presStyleCnt="6">
        <dgm:presLayoutVars>
          <dgm:bulletEnabled val="1"/>
        </dgm:presLayoutVars>
      </dgm:prSet>
      <dgm:spPr/>
    </dgm:pt>
    <dgm:pt modelId="{9A421EB7-3248-D440-8FA0-11FD1D6890EC}" type="pres">
      <dgm:prSet presAssocID="{989CC942-7579-0547-97BD-60A6446624BB}" presName="nodeFollowingNodes" presStyleLbl="node1" presStyleIdx="5" presStyleCnt="6" custRadScaleRad="100926" custRadScaleInc="-1532">
        <dgm:presLayoutVars>
          <dgm:bulletEnabled val="1"/>
        </dgm:presLayoutVars>
      </dgm:prSet>
      <dgm:spPr/>
    </dgm:pt>
  </dgm:ptLst>
  <dgm:cxnLst>
    <dgm:cxn modelId="{1C5D0712-F974-8B4E-A7AA-CE997CE36230}" srcId="{68DBD382-E02E-264A-B1B5-EAA638D56115}" destId="{BF4A829B-9904-E444-B87F-5FDF863AD19C}" srcOrd="4" destOrd="0" parTransId="{ED2C0437-584D-7545-95C4-CDBA76C3AF68}" sibTransId="{4BD1115E-7669-4C4D-AC70-ED58ACAC3C3F}"/>
    <dgm:cxn modelId="{3A20C033-2761-9F44-BED0-F001F82C6A85}" srcId="{68DBD382-E02E-264A-B1B5-EAA638D56115}" destId="{989CC942-7579-0547-97BD-60A6446624BB}" srcOrd="5" destOrd="0" parTransId="{F24B5B34-35A5-0949-B7A6-53A74156BAA0}" sibTransId="{44B6F519-0BB8-4343-B509-FA8FB8DC1588}"/>
    <dgm:cxn modelId="{28F0785E-002B-4443-A61C-1898EE54BA26}" srcId="{68DBD382-E02E-264A-B1B5-EAA638D56115}" destId="{7DBBA2DF-DC46-934B-AFD0-4FE135CE78BF}" srcOrd="2" destOrd="0" parTransId="{F16305EE-1EFB-CE4D-9E3D-901CDBE0775E}" sibTransId="{213B4F04-53B7-5B4B-8524-F85EC0FD4C8C}"/>
    <dgm:cxn modelId="{07526668-A3B3-594F-9017-44E39FBE6F97}" type="presOf" srcId="{7DBBA2DF-DC46-934B-AFD0-4FE135CE78BF}" destId="{47C4BC72-25F4-FB43-8CA6-AFA888388588}" srcOrd="0" destOrd="0" presId="urn:microsoft.com/office/officeart/2005/8/layout/cycle3"/>
    <dgm:cxn modelId="{6902184F-BA15-7945-965E-603C13537BD1}" type="presOf" srcId="{989CC942-7579-0547-97BD-60A6446624BB}" destId="{9A421EB7-3248-D440-8FA0-11FD1D6890EC}" srcOrd="0" destOrd="0" presId="urn:microsoft.com/office/officeart/2005/8/layout/cycle3"/>
    <dgm:cxn modelId="{73558456-50DA-8E4A-9566-483F94DC8821}" srcId="{68DBD382-E02E-264A-B1B5-EAA638D56115}" destId="{BB0B3164-6938-BC46-9F48-C5668B6ACB16}" srcOrd="0" destOrd="0" parTransId="{1A12D8FD-14C8-7D4D-AA22-6172B259D1A9}" sibTransId="{C6E642D1-E191-4040-BFDC-9E650935FC16}"/>
    <dgm:cxn modelId="{17616B78-59B9-304A-9DF8-0853782291E5}" type="presOf" srcId="{C6E642D1-E191-4040-BFDC-9E650935FC16}" destId="{6611E28B-6490-5B4F-95EB-BB3F629E526D}" srcOrd="0" destOrd="0" presId="urn:microsoft.com/office/officeart/2005/8/layout/cycle3"/>
    <dgm:cxn modelId="{A912387F-243C-EA48-BAC8-178EAFBCA39A}" type="presOf" srcId="{967D14F1-0005-5D4B-90DB-CB6712E1511D}" destId="{9F5CE8E6-2A20-EB4D-A801-BCBEFDA0AC61}" srcOrd="0" destOrd="0" presId="urn:microsoft.com/office/officeart/2005/8/layout/cycle3"/>
    <dgm:cxn modelId="{D6DDA899-6544-0949-9DF6-B5203961CB75}" type="presOf" srcId="{37E766EE-7714-8D4C-88BB-9134B1F83A85}" destId="{892FCB28-FCC7-124A-BAE0-1A47A57CA6A5}" srcOrd="0" destOrd="0" presId="urn:microsoft.com/office/officeart/2005/8/layout/cycle3"/>
    <dgm:cxn modelId="{3AC273B9-CDC8-1341-9A0F-5989DF394EA6}" srcId="{68DBD382-E02E-264A-B1B5-EAA638D56115}" destId="{37E766EE-7714-8D4C-88BB-9134B1F83A85}" srcOrd="1" destOrd="0" parTransId="{26ECEEF2-7A10-FF41-AD4E-6660EAD08E66}" sibTransId="{156918EB-3455-554A-9BC3-B61950D5778F}"/>
    <dgm:cxn modelId="{DAAF7DC4-8BD5-4445-981C-66EAA79E5113}" type="presOf" srcId="{68DBD382-E02E-264A-B1B5-EAA638D56115}" destId="{B19B4582-2EE7-CD47-997B-8B932BC62DC9}" srcOrd="0" destOrd="0" presId="urn:microsoft.com/office/officeart/2005/8/layout/cycle3"/>
    <dgm:cxn modelId="{261D8ADB-21FE-5D45-B9FF-5B151980436E}" type="presOf" srcId="{BB0B3164-6938-BC46-9F48-C5668B6ACB16}" destId="{66E7A7BA-D2BE-0444-AAFF-A6DDC5A4A1D6}" srcOrd="0" destOrd="0" presId="urn:microsoft.com/office/officeart/2005/8/layout/cycle3"/>
    <dgm:cxn modelId="{A5C2BDDD-2096-704E-BAAC-D9D44E7AF44D}" srcId="{68DBD382-E02E-264A-B1B5-EAA638D56115}" destId="{967D14F1-0005-5D4B-90DB-CB6712E1511D}" srcOrd="3" destOrd="0" parTransId="{52586B6E-E24B-874D-A81B-B29DFE4B7868}" sibTransId="{3262A296-511A-3C44-89F9-B22616BE5BEB}"/>
    <dgm:cxn modelId="{C39849FE-EF58-8A44-B6B7-75C6823B2032}" type="presOf" srcId="{BF4A829B-9904-E444-B87F-5FDF863AD19C}" destId="{6D9B2DC8-2535-AA4A-8A4F-29B0AD2AE0FD}" srcOrd="0" destOrd="0" presId="urn:microsoft.com/office/officeart/2005/8/layout/cycle3"/>
    <dgm:cxn modelId="{18F08262-0E55-3843-9AAD-2924438A4D93}" type="presParOf" srcId="{B19B4582-2EE7-CD47-997B-8B932BC62DC9}" destId="{201C230B-BDC1-0449-A0EA-7494AF1EEDC8}" srcOrd="0" destOrd="0" presId="urn:microsoft.com/office/officeart/2005/8/layout/cycle3"/>
    <dgm:cxn modelId="{8D795DA9-7A58-5B4C-B093-EE61C0D10692}" type="presParOf" srcId="{201C230B-BDC1-0449-A0EA-7494AF1EEDC8}" destId="{66E7A7BA-D2BE-0444-AAFF-A6DDC5A4A1D6}" srcOrd="0" destOrd="0" presId="urn:microsoft.com/office/officeart/2005/8/layout/cycle3"/>
    <dgm:cxn modelId="{B64AFAAF-E028-F948-897F-1EDF3FCB127A}" type="presParOf" srcId="{201C230B-BDC1-0449-A0EA-7494AF1EEDC8}" destId="{6611E28B-6490-5B4F-95EB-BB3F629E526D}" srcOrd="1" destOrd="0" presId="urn:microsoft.com/office/officeart/2005/8/layout/cycle3"/>
    <dgm:cxn modelId="{F987850C-DD68-9645-9277-FDE4E182EACA}" type="presParOf" srcId="{201C230B-BDC1-0449-A0EA-7494AF1EEDC8}" destId="{892FCB28-FCC7-124A-BAE0-1A47A57CA6A5}" srcOrd="2" destOrd="0" presId="urn:microsoft.com/office/officeart/2005/8/layout/cycle3"/>
    <dgm:cxn modelId="{685C2DED-7406-CB4E-97CC-13BBC0BBEF62}" type="presParOf" srcId="{201C230B-BDC1-0449-A0EA-7494AF1EEDC8}" destId="{47C4BC72-25F4-FB43-8CA6-AFA888388588}" srcOrd="3" destOrd="0" presId="urn:microsoft.com/office/officeart/2005/8/layout/cycle3"/>
    <dgm:cxn modelId="{CFE75E91-29AC-3547-B8A1-44543CF8EDCE}" type="presParOf" srcId="{201C230B-BDC1-0449-A0EA-7494AF1EEDC8}" destId="{9F5CE8E6-2A20-EB4D-A801-BCBEFDA0AC61}" srcOrd="4" destOrd="0" presId="urn:microsoft.com/office/officeart/2005/8/layout/cycle3"/>
    <dgm:cxn modelId="{E50E1EC0-B013-5A4F-B19D-BDD4626DDE5F}" type="presParOf" srcId="{201C230B-BDC1-0449-A0EA-7494AF1EEDC8}" destId="{6D9B2DC8-2535-AA4A-8A4F-29B0AD2AE0FD}" srcOrd="5" destOrd="0" presId="urn:microsoft.com/office/officeart/2005/8/layout/cycle3"/>
    <dgm:cxn modelId="{D4F1623B-89F0-504E-935A-87C00421E85B}" type="presParOf" srcId="{201C230B-BDC1-0449-A0EA-7494AF1EEDC8}" destId="{9A421EB7-3248-D440-8FA0-11FD1D6890EC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8DBD382-E02E-264A-B1B5-EAA638D56115}" type="doc">
      <dgm:prSet loTypeId="urn:microsoft.com/office/officeart/2005/8/layout/cycle3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BB0B3164-6938-BC46-9F48-C5668B6ACB16}">
      <dgm:prSet phldrT="[Text]"/>
      <dgm:spPr>
        <a:solidFill>
          <a:srgbClr val="FF0000"/>
        </a:solidFill>
      </dgm:spPr>
      <dgm:t>
        <a:bodyPr/>
        <a:lstStyle/>
        <a:p>
          <a:r>
            <a:rPr lang="pt-PT" b="1" noProof="0" dirty="0">
              <a:solidFill>
                <a:schemeClr val="bg1"/>
              </a:solidFill>
            </a:rPr>
            <a:t>Sentimos que Deus e os outros se preocupam connosco</a:t>
          </a:r>
        </a:p>
      </dgm:t>
    </dgm:pt>
    <dgm:pt modelId="{1A12D8FD-14C8-7D4D-AA22-6172B259D1A9}" type="parTrans" cxnId="{73558456-50DA-8E4A-9566-483F94DC8821}">
      <dgm:prSet/>
      <dgm:spPr/>
      <dgm:t>
        <a:bodyPr/>
        <a:lstStyle/>
        <a:p>
          <a:endParaRPr lang="en-GB"/>
        </a:p>
      </dgm:t>
    </dgm:pt>
    <dgm:pt modelId="{C6E642D1-E191-4040-BFDC-9E650935FC16}" type="sibTrans" cxnId="{73558456-50DA-8E4A-9566-483F94DC8821}">
      <dgm:prSet/>
      <dgm:spPr/>
      <dgm:t>
        <a:bodyPr/>
        <a:lstStyle/>
        <a:p>
          <a:endParaRPr lang="en-GB"/>
        </a:p>
      </dgm:t>
    </dgm:pt>
    <dgm:pt modelId="{37E766EE-7714-8D4C-88BB-9134B1F83A85}">
      <dgm:prSet phldrT="[Text]"/>
      <dgm:spPr/>
      <dgm:t>
        <a:bodyPr/>
        <a:lstStyle/>
        <a:p>
          <a:r>
            <a:rPr lang="pt-PT" b="1" noProof="0" dirty="0">
              <a:solidFill>
                <a:schemeClr val="bg1"/>
              </a:solidFill>
            </a:rPr>
            <a:t>Libertamos oxitocina e dopamina</a:t>
          </a:r>
        </a:p>
      </dgm:t>
    </dgm:pt>
    <dgm:pt modelId="{26ECEEF2-7A10-FF41-AD4E-6660EAD08E66}" type="parTrans" cxnId="{3AC273B9-CDC8-1341-9A0F-5989DF394EA6}">
      <dgm:prSet/>
      <dgm:spPr/>
      <dgm:t>
        <a:bodyPr/>
        <a:lstStyle/>
        <a:p>
          <a:endParaRPr lang="en-GB"/>
        </a:p>
      </dgm:t>
    </dgm:pt>
    <dgm:pt modelId="{156918EB-3455-554A-9BC3-B61950D5778F}" type="sibTrans" cxnId="{3AC273B9-CDC8-1341-9A0F-5989DF394EA6}">
      <dgm:prSet/>
      <dgm:spPr/>
      <dgm:t>
        <a:bodyPr/>
        <a:lstStyle/>
        <a:p>
          <a:endParaRPr lang="en-GB"/>
        </a:p>
      </dgm:t>
    </dgm:pt>
    <dgm:pt modelId="{7DBBA2DF-DC46-934B-AFD0-4FE135CE78BF}">
      <dgm:prSet phldrT="[Text]"/>
      <dgm:spPr/>
      <dgm:t>
        <a:bodyPr/>
        <a:lstStyle/>
        <a:p>
          <a:r>
            <a:rPr lang="pt-PT" b="1" noProof="0" dirty="0">
              <a:solidFill>
                <a:schemeClr val="bg1"/>
              </a:solidFill>
            </a:rPr>
            <a:t>Melhor capacidade para ouvir, mostrar empatia e ser compassivo</a:t>
          </a:r>
        </a:p>
      </dgm:t>
    </dgm:pt>
    <dgm:pt modelId="{F16305EE-1EFB-CE4D-9E3D-901CDBE0775E}" type="parTrans" cxnId="{28F0785E-002B-4443-A61C-1898EE54BA26}">
      <dgm:prSet/>
      <dgm:spPr/>
      <dgm:t>
        <a:bodyPr/>
        <a:lstStyle/>
        <a:p>
          <a:endParaRPr lang="en-GB"/>
        </a:p>
      </dgm:t>
    </dgm:pt>
    <dgm:pt modelId="{213B4F04-53B7-5B4B-8524-F85EC0FD4C8C}" type="sibTrans" cxnId="{28F0785E-002B-4443-A61C-1898EE54BA26}">
      <dgm:prSet/>
      <dgm:spPr/>
      <dgm:t>
        <a:bodyPr/>
        <a:lstStyle/>
        <a:p>
          <a:endParaRPr lang="en-GB"/>
        </a:p>
      </dgm:t>
    </dgm:pt>
    <dgm:pt modelId="{967D14F1-0005-5D4B-90DB-CB6712E1511D}">
      <dgm:prSet phldrT="[Text]"/>
      <dgm:spPr/>
      <dgm:t>
        <a:bodyPr/>
        <a:lstStyle/>
        <a:p>
          <a:r>
            <a:rPr lang="pt-PT" b="1" noProof="0" dirty="0">
              <a:solidFill>
                <a:schemeClr val="bg1"/>
              </a:solidFill>
            </a:rPr>
            <a:t>Ajuda-nos a cuidar melhor dos outros</a:t>
          </a:r>
        </a:p>
      </dgm:t>
    </dgm:pt>
    <dgm:pt modelId="{52586B6E-E24B-874D-A81B-B29DFE4B7868}" type="parTrans" cxnId="{A5C2BDDD-2096-704E-BAAC-D9D44E7AF44D}">
      <dgm:prSet/>
      <dgm:spPr/>
      <dgm:t>
        <a:bodyPr/>
        <a:lstStyle/>
        <a:p>
          <a:endParaRPr lang="en-GB"/>
        </a:p>
      </dgm:t>
    </dgm:pt>
    <dgm:pt modelId="{3262A296-511A-3C44-89F9-B22616BE5BEB}" type="sibTrans" cxnId="{A5C2BDDD-2096-704E-BAAC-D9D44E7AF44D}">
      <dgm:prSet/>
      <dgm:spPr/>
      <dgm:t>
        <a:bodyPr/>
        <a:lstStyle/>
        <a:p>
          <a:endParaRPr lang="en-GB"/>
        </a:p>
      </dgm:t>
    </dgm:pt>
    <dgm:pt modelId="{BF4A829B-9904-E444-B87F-5FDF863AD19C}">
      <dgm:prSet phldrT="[Text]"/>
      <dgm:spPr/>
      <dgm:t>
        <a:bodyPr/>
        <a:lstStyle/>
        <a:p>
          <a:r>
            <a:rPr lang="pt-PT" b="1" noProof="0" dirty="0">
              <a:solidFill>
                <a:schemeClr val="bg1"/>
              </a:solidFill>
            </a:rPr>
            <a:t>Os outros libertam oxitocina e dopamina</a:t>
          </a:r>
          <a:endParaRPr lang="pt-PT" noProof="0" dirty="0"/>
        </a:p>
      </dgm:t>
    </dgm:pt>
    <dgm:pt modelId="{ED2C0437-584D-7545-95C4-CDBA76C3AF68}" type="parTrans" cxnId="{1C5D0712-F974-8B4E-A7AA-CE997CE36230}">
      <dgm:prSet/>
      <dgm:spPr/>
      <dgm:t>
        <a:bodyPr/>
        <a:lstStyle/>
        <a:p>
          <a:endParaRPr lang="en-GB"/>
        </a:p>
      </dgm:t>
    </dgm:pt>
    <dgm:pt modelId="{4BD1115E-7669-4C4D-AC70-ED58ACAC3C3F}" type="sibTrans" cxnId="{1C5D0712-F974-8B4E-A7AA-CE997CE36230}">
      <dgm:prSet/>
      <dgm:spPr/>
      <dgm:t>
        <a:bodyPr/>
        <a:lstStyle/>
        <a:p>
          <a:endParaRPr lang="en-GB"/>
        </a:p>
      </dgm:t>
    </dgm:pt>
    <dgm:pt modelId="{2E4E27C1-B366-D041-807D-58674306C93A}">
      <dgm:prSet/>
      <dgm:spPr/>
      <dgm:t>
        <a:bodyPr/>
        <a:lstStyle/>
        <a:p>
          <a:r>
            <a:rPr lang="pt-PT" b="1" noProof="0" dirty="0">
              <a:solidFill>
                <a:schemeClr val="bg1"/>
              </a:solidFill>
            </a:rPr>
            <a:t>Os outros têm uma melhor capacidade para expressar e processar as suas emoções e preocupação</a:t>
          </a:r>
        </a:p>
      </dgm:t>
    </dgm:pt>
    <dgm:pt modelId="{97B5FF68-A8DC-E74E-9976-DA90EAF9A64B}" type="parTrans" cxnId="{D4C79AA3-3FCA-A248-95AF-79EA228C4DCE}">
      <dgm:prSet/>
      <dgm:spPr/>
      <dgm:t>
        <a:bodyPr/>
        <a:lstStyle/>
        <a:p>
          <a:endParaRPr lang="en-GB"/>
        </a:p>
      </dgm:t>
    </dgm:pt>
    <dgm:pt modelId="{27AEB1DC-093C-EF42-A992-A060D08EC136}" type="sibTrans" cxnId="{D4C79AA3-3FCA-A248-95AF-79EA228C4DCE}">
      <dgm:prSet/>
      <dgm:spPr/>
      <dgm:t>
        <a:bodyPr/>
        <a:lstStyle/>
        <a:p>
          <a:endParaRPr lang="en-GB"/>
        </a:p>
      </dgm:t>
    </dgm:pt>
    <dgm:pt modelId="{B19B4582-2EE7-CD47-997B-8B932BC62DC9}" type="pres">
      <dgm:prSet presAssocID="{68DBD382-E02E-264A-B1B5-EAA638D56115}" presName="Name0" presStyleCnt="0">
        <dgm:presLayoutVars>
          <dgm:dir/>
          <dgm:resizeHandles val="exact"/>
        </dgm:presLayoutVars>
      </dgm:prSet>
      <dgm:spPr/>
    </dgm:pt>
    <dgm:pt modelId="{201C230B-BDC1-0449-A0EA-7494AF1EEDC8}" type="pres">
      <dgm:prSet presAssocID="{68DBD382-E02E-264A-B1B5-EAA638D56115}" presName="cycle" presStyleCnt="0"/>
      <dgm:spPr/>
    </dgm:pt>
    <dgm:pt modelId="{66E7A7BA-D2BE-0444-AAFF-A6DDC5A4A1D6}" type="pres">
      <dgm:prSet presAssocID="{BB0B3164-6938-BC46-9F48-C5668B6ACB16}" presName="nodeFirstNode" presStyleLbl="node1" presStyleIdx="0" presStyleCnt="6">
        <dgm:presLayoutVars>
          <dgm:bulletEnabled val="1"/>
        </dgm:presLayoutVars>
      </dgm:prSet>
      <dgm:spPr/>
    </dgm:pt>
    <dgm:pt modelId="{6611E28B-6490-5B4F-95EB-BB3F629E526D}" type="pres">
      <dgm:prSet presAssocID="{C6E642D1-E191-4040-BFDC-9E650935FC16}" presName="sibTransFirstNode" presStyleLbl="bgShp" presStyleIdx="0" presStyleCnt="1"/>
      <dgm:spPr/>
    </dgm:pt>
    <dgm:pt modelId="{892FCB28-FCC7-124A-BAE0-1A47A57CA6A5}" type="pres">
      <dgm:prSet presAssocID="{37E766EE-7714-8D4C-88BB-9134B1F83A85}" presName="nodeFollowingNodes" presStyleLbl="node1" presStyleIdx="1" presStyleCnt="6">
        <dgm:presLayoutVars>
          <dgm:bulletEnabled val="1"/>
        </dgm:presLayoutVars>
      </dgm:prSet>
      <dgm:spPr/>
    </dgm:pt>
    <dgm:pt modelId="{47C4BC72-25F4-FB43-8CA6-AFA888388588}" type="pres">
      <dgm:prSet presAssocID="{7DBBA2DF-DC46-934B-AFD0-4FE135CE78BF}" presName="nodeFollowingNodes" presStyleLbl="node1" presStyleIdx="2" presStyleCnt="6">
        <dgm:presLayoutVars>
          <dgm:bulletEnabled val="1"/>
        </dgm:presLayoutVars>
      </dgm:prSet>
      <dgm:spPr/>
    </dgm:pt>
    <dgm:pt modelId="{9F5CE8E6-2A20-EB4D-A801-BCBEFDA0AC61}" type="pres">
      <dgm:prSet presAssocID="{967D14F1-0005-5D4B-90DB-CB6712E1511D}" presName="nodeFollowingNodes" presStyleLbl="node1" presStyleIdx="3" presStyleCnt="6">
        <dgm:presLayoutVars>
          <dgm:bulletEnabled val="1"/>
        </dgm:presLayoutVars>
      </dgm:prSet>
      <dgm:spPr/>
    </dgm:pt>
    <dgm:pt modelId="{6D9B2DC8-2535-AA4A-8A4F-29B0AD2AE0FD}" type="pres">
      <dgm:prSet presAssocID="{BF4A829B-9904-E444-B87F-5FDF863AD19C}" presName="nodeFollowingNodes" presStyleLbl="node1" presStyleIdx="4" presStyleCnt="6">
        <dgm:presLayoutVars>
          <dgm:bulletEnabled val="1"/>
        </dgm:presLayoutVars>
      </dgm:prSet>
      <dgm:spPr/>
    </dgm:pt>
    <dgm:pt modelId="{1D3C9E36-9A1F-1D4C-94F0-48A5428A4FB1}" type="pres">
      <dgm:prSet presAssocID="{2E4E27C1-B366-D041-807D-58674306C93A}" presName="nodeFollowingNodes" presStyleLbl="node1" presStyleIdx="5" presStyleCnt="6">
        <dgm:presLayoutVars>
          <dgm:bulletEnabled val="1"/>
        </dgm:presLayoutVars>
      </dgm:prSet>
      <dgm:spPr/>
    </dgm:pt>
  </dgm:ptLst>
  <dgm:cxnLst>
    <dgm:cxn modelId="{1C5D0712-F974-8B4E-A7AA-CE997CE36230}" srcId="{68DBD382-E02E-264A-B1B5-EAA638D56115}" destId="{BF4A829B-9904-E444-B87F-5FDF863AD19C}" srcOrd="4" destOrd="0" parTransId="{ED2C0437-584D-7545-95C4-CDBA76C3AF68}" sibTransId="{4BD1115E-7669-4C4D-AC70-ED58ACAC3C3F}"/>
    <dgm:cxn modelId="{28F0785E-002B-4443-A61C-1898EE54BA26}" srcId="{68DBD382-E02E-264A-B1B5-EAA638D56115}" destId="{7DBBA2DF-DC46-934B-AFD0-4FE135CE78BF}" srcOrd="2" destOrd="0" parTransId="{F16305EE-1EFB-CE4D-9E3D-901CDBE0775E}" sibTransId="{213B4F04-53B7-5B4B-8524-F85EC0FD4C8C}"/>
    <dgm:cxn modelId="{07526668-A3B3-594F-9017-44E39FBE6F97}" type="presOf" srcId="{7DBBA2DF-DC46-934B-AFD0-4FE135CE78BF}" destId="{47C4BC72-25F4-FB43-8CA6-AFA888388588}" srcOrd="0" destOrd="0" presId="urn:microsoft.com/office/officeart/2005/8/layout/cycle3"/>
    <dgm:cxn modelId="{C081AD4A-B575-C041-A2D4-66803BE9F9EA}" type="presOf" srcId="{2E4E27C1-B366-D041-807D-58674306C93A}" destId="{1D3C9E36-9A1F-1D4C-94F0-48A5428A4FB1}" srcOrd="0" destOrd="0" presId="urn:microsoft.com/office/officeart/2005/8/layout/cycle3"/>
    <dgm:cxn modelId="{73558456-50DA-8E4A-9566-483F94DC8821}" srcId="{68DBD382-E02E-264A-B1B5-EAA638D56115}" destId="{BB0B3164-6938-BC46-9F48-C5668B6ACB16}" srcOrd="0" destOrd="0" parTransId="{1A12D8FD-14C8-7D4D-AA22-6172B259D1A9}" sibTransId="{C6E642D1-E191-4040-BFDC-9E650935FC16}"/>
    <dgm:cxn modelId="{17616B78-59B9-304A-9DF8-0853782291E5}" type="presOf" srcId="{C6E642D1-E191-4040-BFDC-9E650935FC16}" destId="{6611E28B-6490-5B4F-95EB-BB3F629E526D}" srcOrd="0" destOrd="0" presId="urn:microsoft.com/office/officeart/2005/8/layout/cycle3"/>
    <dgm:cxn modelId="{A912387F-243C-EA48-BAC8-178EAFBCA39A}" type="presOf" srcId="{967D14F1-0005-5D4B-90DB-CB6712E1511D}" destId="{9F5CE8E6-2A20-EB4D-A801-BCBEFDA0AC61}" srcOrd="0" destOrd="0" presId="urn:microsoft.com/office/officeart/2005/8/layout/cycle3"/>
    <dgm:cxn modelId="{D6DDA899-6544-0949-9DF6-B5203961CB75}" type="presOf" srcId="{37E766EE-7714-8D4C-88BB-9134B1F83A85}" destId="{892FCB28-FCC7-124A-BAE0-1A47A57CA6A5}" srcOrd="0" destOrd="0" presId="urn:microsoft.com/office/officeart/2005/8/layout/cycle3"/>
    <dgm:cxn modelId="{D4C79AA3-3FCA-A248-95AF-79EA228C4DCE}" srcId="{68DBD382-E02E-264A-B1B5-EAA638D56115}" destId="{2E4E27C1-B366-D041-807D-58674306C93A}" srcOrd="5" destOrd="0" parTransId="{97B5FF68-A8DC-E74E-9976-DA90EAF9A64B}" sibTransId="{27AEB1DC-093C-EF42-A992-A060D08EC136}"/>
    <dgm:cxn modelId="{3AC273B9-CDC8-1341-9A0F-5989DF394EA6}" srcId="{68DBD382-E02E-264A-B1B5-EAA638D56115}" destId="{37E766EE-7714-8D4C-88BB-9134B1F83A85}" srcOrd="1" destOrd="0" parTransId="{26ECEEF2-7A10-FF41-AD4E-6660EAD08E66}" sibTransId="{156918EB-3455-554A-9BC3-B61950D5778F}"/>
    <dgm:cxn modelId="{DAAF7DC4-8BD5-4445-981C-66EAA79E5113}" type="presOf" srcId="{68DBD382-E02E-264A-B1B5-EAA638D56115}" destId="{B19B4582-2EE7-CD47-997B-8B932BC62DC9}" srcOrd="0" destOrd="0" presId="urn:microsoft.com/office/officeart/2005/8/layout/cycle3"/>
    <dgm:cxn modelId="{261D8ADB-21FE-5D45-B9FF-5B151980436E}" type="presOf" srcId="{BB0B3164-6938-BC46-9F48-C5668B6ACB16}" destId="{66E7A7BA-D2BE-0444-AAFF-A6DDC5A4A1D6}" srcOrd="0" destOrd="0" presId="urn:microsoft.com/office/officeart/2005/8/layout/cycle3"/>
    <dgm:cxn modelId="{A5C2BDDD-2096-704E-BAAC-D9D44E7AF44D}" srcId="{68DBD382-E02E-264A-B1B5-EAA638D56115}" destId="{967D14F1-0005-5D4B-90DB-CB6712E1511D}" srcOrd="3" destOrd="0" parTransId="{52586B6E-E24B-874D-A81B-B29DFE4B7868}" sibTransId="{3262A296-511A-3C44-89F9-B22616BE5BEB}"/>
    <dgm:cxn modelId="{C39849FE-EF58-8A44-B6B7-75C6823B2032}" type="presOf" srcId="{BF4A829B-9904-E444-B87F-5FDF863AD19C}" destId="{6D9B2DC8-2535-AA4A-8A4F-29B0AD2AE0FD}" srcOrd="0" destOrd="0" presId="urn:microsoft.com/office/officeart/2005/8/layout/cycle3"/>
    <dgm:cxn modelId="{18F08262-0E55-3843-9AAD-2924438A4D93}" type="presParOf" srcId="{B19B4582-2EE7-CD47-997B-8B932BC62DC9}" destId="{201C230B-BDC1-0449-A0EA-7494AF1EEDC8}" srcOrd="0" destOrd="0" presId="urn:microsoft.com/office/officeart/2005/8/layout/cycle3"/>
    <dgm:cxn modelId="{8D795DA9-7A58-5B4C-B093-EE61C0D10692}" type="presParOf" srcId="{201C230B-BDC1-0449-A0EA-7494AF1EEDC8}" destId="{66E7A7BA-D2BE-0444-AAFF-A6DDC5A4A1D6}" srcOrd="0" destOrd="0" presId="urn:microsoft.com/office/officeart/2005/8/layout/cycle3"/>
    <dgm:cxn modelId="{B64AFAAF-E028-F948-897F-1EDF3FCB127A}" type="presParOf" srcId="{201C230B-BDC1-0449-A0EA-7494AF1EEDC8}" destId="{6611E28B-6490-5B4F-95EB-BB3F629E526D}" srcOrd="1" destOrd="0" presId="urn:microsoft.com/office/officeart/2005/8/layout/cycle3"/>
    <dgm:cxn modelId="{F987850C-DD68-9645-9277-FDE4E182EACA}" type="presParOf" srcId="{201C230B-BDC1-0449-A0EA-7494AF1EEDC8}" destId="{892FCB28-FCC7-124A-BAE0-1A47A57CA6A5}" srcOrd="2" destOrd="0" presId="urn:microsoft.com/office/officeart/2005/8/layout/cycle3"/>
    <dgm:cxn modelId="{685C2DED-7406-CB4E-97CC-13BBC0BBEF62}" type="presParOf" srcId="{201C230B-BDC1-0449-A0EA-7494AF1EEDC8}" destId="{47C4BC72-25F4-FB43-8CA6-AFA888388588}" srcOrd="3" destOrd="0" presId="urn:microsoft.com/office/officeart/2005/8/layout/cycle3"/>
    <dgm:cxn modelId="{CFE75E91-29AC-3547-B8A1-44543CF8EDCE}" type="presParOf" srcId="{201C230B-BDC1-0449-A0EA-7494AF1EEDC8}" destId="{9F5CE8E6-2A20-EB4D-A801-BCBEFDA0AC61}" srcOrd="4" destOrd="0" presId="urn:microsoft.com/office/officeart/2005/8/layout/cycle3"/>
    <dgm:cxn modelId="{E50E1EC0-B013-5A4F-B19D-BDD4626DDE5F}" type="presParOf" srcId="{201C230B-BDC1-0449-A0EA-7494AF1EEDC8}" destId="{6D9B2DC8-2535-AA4A-8A4F-29B0AD2AE0FD}" srcOrd="5" destOrd="0" presId="urn:microsoft.com/office/officeart/2005/8/layout/cycle3"/>
    <dgm:cxn modelId="{DFDEF0FF-409C-6F4F-AFC3-815D907E1083}" type="presParOf" srcId="{201C230B-BDC1-0449-A0EA-7494AF1EEDC8}" destId="{1D3C9E36-9A1F-1D4C-94F0-48A5428A4FB1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7C2201E-7DE9-4E51-B23E-0C4346B7B7C8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E3E511E-B041-41F8-84B5-860520B3F7B7}">
      <dgm:prSet/>
      <dgm:spPr/>
      <dgm:t>
        <a:bodyPr/>
        <a:lstStyle/>
        <a:p>
          <a:r>
            <a:rPr lang="pt-PT" b="0" i="0" noProof="0" dirty="0"/>
            <a:t>Ore por sabedoria para reagir bem.</a:t>
          </a:r>
          <a:endParaRPr lang="pt-PT" noProof="0" dirty="0"/>
        </a:p>
      </dgm:t>
    </dgm:pt>
    <dgm:pt modelId="{63E99E70-C038-4C78-8670-812CA06FAB66}" type="parTrans" cxnId="{726FCEA4-40AB-47C6-85F2-270B3C328AAA}">
      <dgm:prSet/>
      <dgm:spPr/>
      <dgm:t>
        <a:bodyPr/>
        <a:lstStyle/>
        <a:p>
          <a:endParaRPr lang="en-US"/>
        </a:p>
      </dgm:t>
    </dgm:pt>
    <dgm:pt modelId="{C8DE2B16-3CCA-4355-8C7C-D197930C076D}" type="sibTrans" cxnId="{726FCEA4-40AB-47C6-85F2-270B3C328AAA}">
      <dgm:prSet/>
      <dgm:spPr/>
      <dgm:t>
        <a:bodyPr/>
        <a:lstStyle/>
        <a:p>
          <a:endParaRPr lang="en-US"/>
        </a:p>
      </dgm:t>
    </dgm:pt>
    <dgm:pt modelId="{63207567-D7F7-47EA-9A57-C351B1892A9E}">
      <dgm:prSet/>
      <dgm:spPr/>
      <dgm:t>
        <a:bodyPr/>
        <a:lstStyle/>
        <a:p>
          <a:r>
            <a:rPr lang="pt-PT" b="0" i="0" noProof="0" dirty="0"/>
            <a:t>Encontre um momento adequado para falar de forma privada sobre o que correu mal.</a:t>
          </a:r>
          <a:endParaRPr lang="pt-PT" noProof="0" dirty="0"/>
        </a:p>
      </dgm:t>
    </dgm:pt>
    <dgm:pt modelId="{3C6F976A-C6EE-4E33-B3D1-40435680F0B0}" type="parTrans" cxnId="{AF79EBDD-9847-49C7-AB8E-C47EDDA4A15C}">
      <dgm:prSet/>
      <dgm:spPr/>
      <dgm:t>
        <a:bodyPr/>
        <a:lstStyle/>
        <a:p>
          <a:endParaRPr lang="en-US"/>
        </a:p>
      </dgm:t>
    </dgm:pt>
    <dgm:pt modelId="{DC40E7F3-DA6F-419D-9539-EADC20184266}" type="sibTrans" cxnId="{AF79EBDD-9847-49C7-AB8E-C47EDDA4A15C}">
      <dgm:prSet/>
      <dgm:spPr/>
      <dgm:t>
        <a:bodyPr/>
        <a:lstStyle/>
        <a:p>
          <a:endParaRPr lang="en-US"/>
        </a:p>
      </dgm:t>
    </dgm:pt>
    <dgm:pt modelId="{397242EF-895B-4BD1-B73D-19ED16EC8004}">
      <dgm:prSet/>
      <dgm:spPr/>
      <dgm:t>
        <a:bodyPr/>
        <a:lstStyle/>
        <a:p>
          <a:r>
            <a:rPr lang="pt-PT" b="0" i="0" noProof="0" dirty="0"/>
            <a:t>Não pergunte porque aconteceu – eles provavelmente não sabem…é complexo…</a:t>
          </a:r>
          <a:endParaRPr lang="pt-PT" noProof="0" dirty="0"/>
        </a:p>
      </dgm:t>
    </dgm:pt>
    <dgm:pt modelId="{3A7D522C-9C39-4DD9-9627-7385531C61E3}" type="parTrans" cxnId="{144E4218-23CD-4119-BBC4-4B9F2B7C5C92}">
      <dgm:prSet/>
      <dgm:spPr/>
      <dgm:t>
        <a:bodyPr/>
        <a:lstStyle/>
        <a:p>
          <a:endParaRPr lang="en-US"/>
        </a:p>
      </dgm:t>
    </dgm:pt>
    <dgm:pt modelId="{8D56EAFE-FD77-477A-85A5-1657F7197B92}" type="sibTrans" cxnId="{144E4218-23CD-4119-BBC4-4B9F2B7C5C92}">
      <dgm:prSet/>
      <dgm:spPr/>
      <dgm:t>
        <a:bodyPr/>
        <a:lstStyle/>
        <a:p>
          <a:endParaRPr lang="en-US"/>
        </a:p>
      </dgm:t>
    </dgm:pt>
    <dgm:pt modelId="{93A8EF2B-460D-4155-9923-A3724C8E59D0}">
      <dgm:prSet/>
      <dgm:spPr/>
      <dgm:t>
        <a:bodyPr/>
        <a:lstStyle/>
        <a:p>
          <a:r>
            <a:rPr lang="pt-PT" b="0" i="0" noProof="0" dirty="0"/>
            <a:t>Em vez disso, pergunte só o que aconteceu.</a:t>
          </a:r>
          <a:endParaRPr lang="pt-PT" noProof="0" dirty="0"/>
        </a:p>
      </dgm:t>
    </dgm:pt>
    <dgm:pt modelId="{F4C0FDFC-FDBA-42B6-9296-565D8E738CFB}" type="parTrans" cxnId="{4B314F6F-561A-4E6E-B725-42555006420B}">
      <dgm:prSet/>
      <dgm:spPr/>
      <dgm:t>
        <a:bodyPr/>
        <a:lstStyle/>
        <a:p>
          <a:endParaRPr lang="en-US"/>
        </a:p>
      </dgm:t>
    </dgm:pt>
    <dgm:pt modelId="{D3B16EEB-4828-4375-A817-C043F659B84F}" type="sibTrans" cxnId="{4B314F6F-561A-4E6E-B725-42555006420B}">
      <dgm:prSet/>
      <dgm:spPr/>
      <dgm:t>
        <a:bodyPr/>
        <a:lstStyle/>
        <a:p>
          <a:endParaRPr lang="en-US"/>
        </a:p>
      </dgm:t>
    </dgm:pt>
    <dgm:pt modelId="{FC48E84A-FCC8-C542-97D0-328A7033DA57}" type="pres">
      <dgm:prSet presAssocID="{47C2201E-7DE9-4E51-B23E-0C4346B7B7C8}" presName="vert0" presStyleCnt="0">
        <dgm:presLayoutVars>
          <dgm:dir/>
          <dgm:animOne val="branch"/>
          <dgm:animLvl val="lvl"/>
        </dgm:presLayoutVars>
      </dgm:prSet>
      <dgm:spPr/>
    </dgm:pt>
    <dgm:pt modelId="{C1E96FD1-60FF-B241-AA53-07AD982CAFF4}" type="pres">
      <dgm:prSet presAssocID="{8E3E511E-B041-41F8-84B5-860520B3F7B7}" presName="thickLine" presStyleLbl="alignNode1" presStyleIdx="0" presStyleCnt="4"/>
      <dgm:spPr/>
    </dgm:pt>
    <dgm:pt modelId="{E7E5D16D-17EF-9742-9FFD-580416BF1BA2}" type="pres">
      <dgm:prSet presAssocID="{8E3E511E-B041-41F8-84B5-860520B3F7B7}" presName="horz1" presStyleCnt="0"/>
      <dgm:spPr/>
    </dgm:pt>
    <dgm:pt modelId="{1C2278C9-8C44-AC41-8FC0-A4A5B38DCC41}" type="pres">
      <dgm:prSet presAssocID="{8E3E511E-B041-41F8-84B5-860520B3F7B7}" presName="tx1" presStyleLbl="revTx" presStyleIdx="0" presStyleCnt="4"/>
      <dgm:spPr/>
    </dgm:pt>
    <dgm:pt modelId="{6DE60C06-4DFA-C44E-AB6F-E583B4C20DAC}" type="pres">
      <dgm:prSet presAssocID="{8E3E511E-B041-41F8-84B5-860520B3F7B7}" presName="vert1" presStyleCnt="0"/>
      <dgm:spPr/>
    </dgm:pt>
    <dgm:pt modelId="{D087A07A-D4EE-4B45-AA54-23C46A4FEB22}" type="pres">
      <dgm:prSet presAssocID="{63207567-D7F7-47EA-9A57-C351B1892A9E}" presName="thickLine" presStyleLbl="alignNode1" presStyleIdx="1" presStyleCnt="4"/>
      <dgm:spPr/>
    </dgm:pt>
    <dgm:pt modelId="{99E04480-D9FA-EA48-AA6D-245E08864AFB}" type="pres">
      <dgm:prSet presAssocID="{63207567-D7F7-47EA-9A57-C351B1892A9E}" presName="horz1" presStyleCnt="0"/>
      <dgm:spPr/>
    </dgm:pt>
    <dgm:pt modelId="{F4259680-4969-7244-A813-1A5180F80D6C}" type="pres">
      <dgm:prSet presAssocID="{63207567-D7F7-47EA-9A57-C351B1892A9E}" presName="tx1" presStyleLbl="revTx" presStyleIdx="1" presStyleCnt="4"/>
      <dgm:spPr/>
    </dgm:pt>
    <dgm:pt modelId="{48D6FBC3-87FA-BB44-A4B0-66FE7E09F04C}" type="pres">
      <dgm:prSet presAssocID="{63207567-D7F7-47EA-9A57-C351B1892A9E}" presName="vert1" presStyleCnt="0"/>
      <dgm:spPr/>
    </dgm:pt>
    <dgm:pt modelId="{7C564C8C-B979-D644-BAB0-97C3BB769ADD}" type="pres">
      <dgm:prSet presAssocID="{397242EF-895B-4BD1-B73D-19ED16EC8004}" presName="thickLine" presStyleLbl="alignNode1" presStyleIdx="2" presStyleCnt="4"/>
      <dgm:spPr/>
    </dgm:pt>
    <dgm:pt modelId="{7BED6EBC-DA30-1949-BD11-8A441B2F9345}" type="pres">
      <dgm:prSet presAssocID="{397242EF-895B-4BD1-B73D-19ED16EC8004}" presName="horz1" presStyleCnt="0"/>
      <dgm:spPr/>
    </dgm:pt>
    <dgm:pt modelId="{7D0317EE-A138-0F44-B877-4A303EDFE0A6}" type="pres">
      <dgm:prSet presAssocID="{397242EF-895B-4BD1-B73D-19ED16EC8004}" presName="tx1" presStyleLbl="revTx" presStyleIdx="2" presStyleCnt="4"/>
      <dgm:spPr/>
    </dgm:pt>
    <dgm:pt modelId="{2B692EF3-BA8A-494C-9CB8-490B3207F13B}" type="pres">
      <dgm:prSet presAssocID="{397242EF-895B-4BD1-B73D-19ED16EC8004}" presName="vert1" presStyleCnt="0"/>
      <dgm:spPr/>
    </dgm:pt>
    <dgm:pt modelId="{85D194F0-1DC5-8C48-B621-EB7EFD60D2B0}" type="pres">
      <dgm:prSet presAssocID="{93A8EF2B-460D-4155-9923-A3724C8E59D0}" presName="thickLine" presStyleLbl="alignNode1" presStyleIdx="3" presStyleCnt="4"/>
      <dgm:spPr/>
    </dgm:pt>
    <dgm:pt modelId="{EBC99F03-1804-AD46-8EA3-B2329BB5D5DB}" type="pres">
      <dgm:prSet presAssocID="{93A8EF2B-460D-4155-9923-A3724C8E59D0}" presName="horz1" presStyleCnt="0"/>
      <dgm:spPr/>
    </dgm:pt>
    <dgm:pt modelId="{428B5740-B623-2745-88C8-1023975F7DBE}" type="pres">
      <dgm:prSet presAssocID="{93A8EF2B-460D-4155-9923-A3724C8E59D0}" presName="tx1" presStyleLbl="revTx" presStyleIdx="3" presStyleCnt="4"/>
      <dgm:spPr/>
    </dgm:pt>
    <dgm:pt modelId="{9E889698-933D-7546-A5CA-F889D33F5A2B}" type="pres">
      <dgm:prSet presAssocID="{93A8EF2B-460D-4155-9923-A3724C8E59D0}" presName="vert1" presStyleCnt="0"/>
      <dgm:spPr/>
    </dgm:pt>
  </dgm:ptLst>
  <dgm:cxnLst>
    <dgm:cxn modelId="{144E4218-23CD-4119-BBC4-4B9F2B7C5C92}" srcId="{47C2201E-7DE9-4E51-B23E-0C4346B7B7C8}" destId="{397242EF-895B-4BD1-B73D-19ED16EC8004}" srcOrd="2" destOrd="0" parTransId="{3A7D522C-9C39-4DD9-9627-7385531C61E3}" sibTransId="{8D56EAFE-FD77-477A-85A5-1657F7197B92}"/>
    <dgm:cxn modelId="{4B314F6F-561A-4E6E-B725-42555006420B}" srcId="{47C2201E-7DE9-4E51-B23E-0C4346B7B7C8}" destId="{93A8EF2B-460D-4155-9923-A3724C8E59D0}" srcOrd="3" destOrd="0" parTransId="{F4C0FDFC-FDBA-42B6-9296-565D8E738CFB}" sibTransId="{D3B16EEB-4828-4375-A817-C043F659B84F}"/>
    <dgm:cxn modelId="{7297AE9A-31B1-6B44-B503-85A3C7A77939}" type="presOf" srcId="{63207567-D7F7-47EA-9A57-C351B1892A9E}" destId="{F4259680-4969-7244-A813-1A5180F80D6C}" srcOrd="0" destOrd="0" presId="urn:microsoft.com/office/officeart/2008/layout/LinedList"/>
    <dgm:cxn modelId="{726FCEA4-40AB-47C6-85F2-270B3C328AAA}" srcId="{47C2201E-7DE9-4E51-B23E-0C4346B7B7C8}" destId="{8E3E511E-B041-41F8-84B5-860520B3F7B7}" srcOrd="0" destOrd="0" parTransId="{63E99E70-C038-4C78-8670-812CA06FAB66}" sibTransId="{C8DE2B16-3CCA-4355-8C7C-D197930C076D}"/>
    <dgm:cxn modelId="{49B35BC6-05A8-7646-9493-1E54DCBA69AD}" type="presOf" srcId="{93A8EF2B-460D-4155-9923-A3724C8E59D0}" destId="{428B5740-B623-2745-88C8-1023975F7DBE}" srcOrd="0" destOrd="0" presId="urn:microsoft.com/office/officeart/2008/layout/LinedList"/>
    <dgm:cxn modelId="{C9C4FCD2-6390-C645-AE36-A5C0B0ADF644}" type="presOf" srcId="{8E3E511E-B041-41F8-84B5-860520B3F7B7}" destId="{1C2278C9-8C44-AC41-8FC0-A4A5B38DCC41}" srcOrd="0" destOrd="0" presId="urn:microsoft.com/office/officeart/2008/layout/LinedList"/>
    <dgm:cxn modelId="{AF79EBDD-9847-49C7-AB8E-C47EDDA4A15C}" srcId="{47C2201E-7DE9-4E51-B23E-0C4346B7B7C8}" destId="{63207567-D7F7-47EA-9A57-C351B1892A9E}" srcOrd="1" destOrd="0" parTransId="{3C6F976A-C6EE-4E33-B3D1-40435680F0B0}" sibTransId="{DC40E7F3-DA6F-419D-9539-EADC20184266}"/>
    <dgm:cxn modelId="{5D6AFCE3-E4C0-0543-9C2D-E0339FC2413F}" type="presOf" srcId="{47C2201E-7DE9-4E51-B23E-0C4346B7B7C8}" destId="{FC48E84A-FCC8-C542-97D0-328A7033DA57}" srcOrd="0" destOrd="0" presId="urn:microsoft.com/office/officeart/2008/layout/LinedList"/>
    <dgm:cxn modelId="{56D9EDE9-A2F3-F348-9638-84693F2F9787}" type="presOf" srcId="{397242EF-895B-4BD1-B73D-19ED16EC8004}" destId="{7D0317EE-A138-0F44-B877-4A303EDFE0A6}" srcOrd="0" destOrd="0" presId="urn:microsoft.com/office/officeart/2008/layout/LinedList"/>
    <dgm:cxn modelId="{5529CCEE-DF6C-8541-9597-7A80B1BC28BA}" type="presParOf" srcId="{FC48E84A-FCC8-C542-97D0-328A7033DA57}" destId="{C1E96FD1-60FF-B241-AA53-07AD982CAFF4}" srcOrd="0" destOrd="0" presId="urn:microsoft.com/office/officeart/2008/layout/LinedList"/>
    <dgm:cxn modelId="{77EF6F66-7CA7-0841-AB3E-4EF12A6072E5}" type="presParOf" srcId="{FC48E84A-FCC8-C542-97D0-328A7033DA57}" destId="{E7E5D16D-17EF-9742-9FFD-580416BF1BA2}" srcOrd="1" destOrd="0" presId="urn:microsoft.com/office/officeart/2008/layout/LinedList"/>
    <dgm:cxn modelId="{F9CEB62F-FC9E-2240-ADD0-9617C9872445}" type="presParOf" srcId="{E7E5D16D-17EF-9742-9FFD-580416BF1BA2}" destId="{1C2278C9-8C44-AC41-8FC0-A4A5B38DCC41}" srcOrd="0" destOrd="0" presId="urn:microsoft.com/office/officeart/2008/layout/LinedList"/>
    <dgm:cxn modelId="{F5DB9D45-1144-284C-9B5E-DAA8FC8CB920}" type="presParOf" srcId="{E7E5D16D-17EF-9742-9FFD-580416BF1BA2}" destId="{6DE60C06-4DFA-C44E-AB6F-E583B4C20DAC}" srcOrd="1" destOrd="0" presId="urn:microsoft.com/office/officeart/2008/layout/LinedList"/>
    <dgm:cxn modelId="{EECDF069-3764-4E42-B402-62CA54CBBE69}" type="presParOf" srcId="{FC48E84A-FCC8-C542-97D0-328A7033DA57}" destId="{D087A07A-D4EE-4B45-AA54-23C46A4FEB22}" srcOrd="2" destOrd="0" presId="urn:microsoft.com/office/officeart/2008/layout/LinedList"/>
    <dgm:cxn modelId="{BC6F4581-82B8-7945-AA82-546468052872}" type="presParOf" srcId="{FC48E84A-FCC8-C542-97D0-328A7033DA57}" destId="{99E04480-D9FA-EA48-AA6D-245E08864AFB}" srcOrd="3" destOrd="0" presId="urn:microsoft.com/office/officeart/2008/layout/LinedList"/>
    <dgm:cxn modelId="{8F7008F5-11FB-9E40-B019-D2E215A8D91C}" type="presParOf" srcId="{99E04480-D9FA-EA48-AA6D-245E08864AFB}" destId="{F4259680-4969-7244-A813-1A5180F80D6C}" srcOrd="0" destOrd="0" presId="urn:microsoft.com/office/officeart/2008/layout/LinedList"/>
    <dgm:cxn modelId="{0DD27B97-B4DE-AE47-A925-937AB127BAA0}" type="presParOf" srcId="{99E04480-D9FA-EA48-AA6D-245E08864AFB}" destId="{48D6FBC3-87FA-BB44-A4B0-66FE7E09F04C}" srcOrd="1" destOrd="0" presId="urn:microsoft.com/office/officeart/2008/layout/LinedList"/>
    <dgm:cxn modelId="{D62E9ABF-CB37-1D46-ADEF-8A9B6E20B0E6}" type="presParOf" srcId="{FC48E84A-FCC8-C542-97D0-328A7033DA57}" destId="{7C564C8C-B979-D644-BAB0-97C3BB769ADD}" srcOrd="4" destOrd="0" presId="urn:microsoft.com/office/officeart/2008/layout/LinedList"/>
    <dgm:cxn modelId="{2740BF76-D738-B348-921A-F859FB298B8F}" type="presParOf" srcId="{FC48E84A-FCC8-C542-97D0-328A7033DA57}" destId="{7BED6EBC-DA30-1949-BD11-8A441B2F9345}" srcOrd="5" destOrd="0" presId="urn:microsoft.com/office/officeart/2008/layout/LinedList"/>
    <dgm:cxn modelId="{F0928F1C-7572-9F44-AAA4-9961CED17789}" type="presParOf" srcId="{7BED6EBC-DA30-1949-BD11-8A441B2F9345}" destId="{7D0317EE-A138-0F44-B877-4A303EDFE0A6}" srcOrd="0" destOrd="0" presId="urn:microsoft.com/office/officeart/2008/layout/LinedList"/>
    <dgm:cxn modelId="{68B970F1-4BDD-3A45-AE85-A16081B6D837}" type="presParOf" srcId="{7BED6EBC-DA30-1949-BD11-8A441B2F9345}" destId="{2B692EF3-BA8A-494C-9CB8-490B3207F13B}" srcOrd="1" destOrd="0" presId="urn:microsoft.com/office/officeart/2008/layout/LinedList"/>
    <dgm:cxn modelId="{AA51199F-8520-FB4F-A603-27D6B1BF8C2F}" type="presParOf" srcId="{FC48E84A-FCC8-C542-97D0-328A7033DA57}" destId="{85D194F0-1DC5-8C48-B621-EB7EFD60D2B0}" srcOrd="6" destOrd="0" presId="urn:microsoft.com/office/officeart/2008/layout/LinedList"/>
    <dgm:cxn modelId="{63DED494-9BA2-2B4A-8D60-5DAF0BA65B48}" type="presParOf" srcId="{FC48E84A-FCC8-C542-97D0-328A7033DA57}" destId="{EBC99F03-1804-AD46-8EA3-B2329BB5D5DB}" srcOrd="7" destOrd="0" presId="urn:microsoft.com/office/officeart/2008/layout/LinedList"/>
    <dgm:cxn modelId="{1A2078DC-A76D-E347-9328-C575ACAA679F}" type="presParOf" srcId="{EBC99F03-1804-AD46-8EA3-B2329BB5D5DB}" destId="{428B5740-B623-2745-88C8-1023975F7DBE}" srcOrd="0" destOrd="0" presId="urn:microsoft.com/office/officeart/2008/layout/LinedList"/>
    <dgm:cxn modelId="{BB1905F7-FC69-D44C-BAAC-222623BBF30F}" type="presParOf" srcId="{EBC99F03-1804-AD46-8EA3-B2329BB5D5DB}" destId="{9E889698-933D-7546-A5CA-F889D33F5A2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D9369E5-E602-4C37-AD92-189F91BD9F89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24119B0-2A3F-4FE8-BF56-BB7E73C0B3DC}">
      <dgm:prSet/>
      <dgm:spPr/>
      <dgm:t>
        <a:bodyPr/>
        <a:lstStyle/>
        <a:p>
          <a:r>
            <a:rPr lang="pt-PT" b="0" i="0" noProof="0" dirty="0"/>
            <a:t>Consequências naturais e lógicas – a disciplina aplicada está relacionada com o erro.</a:t>
          </a:r>
          <a:endParaRPr lang="pt-PT" noProof="0" dirty="0"/>
        </a:p>
      </dgm:t>
    </dgm:pt>
    <dgm:pt modelId="{9BC8088F-C2A8-4E4E-B6E4-AE874D42E489}" type="parTrans" cxnId="{695AF3C5-3550-4DC5-9299-19C051FC5112}">
      <dgm:prSet/>
      <dgm:spPr/>
      <dgm:t>
        <a:bodyPr/>
        <a:lstStyle/>
        <a:p>
          <a:endParaRPr lang="en-US"/>
        </a:p>
      </dgm:t>
    </dgm:pt>
    <dgm:pt modelId="{EF1B6AF8-50E9-4114-A960-B80BFBD53D64}" type="sibTrans" cxnId="{695AF3C5-3550-4DC5-9299-19C051FC5112}">
      <dgm:prSet/>
      <dgm:spPr/>
      <dgm:t>
        <a:bodyPr/>
        <a:lstStyle/>
        <a:p>
          <a:endParaRPr lang="en-US"/>
        </a:p>
      </dgm:t>
    </dgm:pt>
    <dgm:pt modelId="{055A139B-617A-4E49-BE26-236E73D4A508}">
      <dgm:prSet/>
      <dgm:spPr/>
      <dgm:t>
        <a:bodyPr/>
        <a:lstStyle/>
        <a:p>
          <a:r>
            <a:rPr lang="pt-PT" b="0" i="0" noProof="0" dirty="0"/>
            <a:t>Pergunte, quando os filhos já são mais crescidos, o que seria uma disciplina lógica para o seu mau comportamento.</a:t>
          </a:r>
          <a:endParaRPr lang="pt-PT" noProof="0" dirty="0"/>
        </a:p>
      </dgm:t>
    </dgm:pt>
    <dgm:pt modelId="{4D5AD82B-7E48-43C4-BEB2-404D2CB28081}" type="parTrans" cxnId="{861DCD5F-0D83-4ECE-8081-5A7310448AC4}">
      <dgm:prSet/>
      <dgm:spPr/>
      <dgm:t>
        <a:bodyPr/>
        <a:lstStyle/>
        <a:p>
          <a:endParaRPr lang="en-US"/>
        </a:p>
      </dgm:t>
    </dgm:pt>
    <dgm:pt modelId="{6BD289DE-B19F-4A30-9EFC-62F3FAA36316}" type="sibTrans" cxnId="{861DCD5F-0D83-4ECE-8081-5A7310448AC4}">
      <dgm:prSet/>
      <dgm:spPr/>
      <dgm:t>
        <a:bodyPr/>
        <a:lstStyle/>
        <a:p>
          <a:endParaRPr lang="en-US"/>
        </a:p>
      </dgm:t>
    </dgm:pt>
    <dgm:pt modelId="{153B4C06-ECFF-4475-B8FC-99340FE6110D}">
      <dgm:prSet/>
      <dgm:spPr/>
      <dgm:t>
        <a:bodyPr/>
        <a:lstStyle/>
        <a:p>
          <a:r>
            <a:rPr lang="pt-PT" b="0" i="0" noProof="0" dirty="0"/>
            <a:t>Reparar o mal feito – ajudar a pagar por coisas que tenham estragado – fazer algo simpático por pessoas que tenham prejudicado.</a:t>
          </a:r>
          <a:endParaRPr lang="pt-PT" noProof="0" dirty="0"/>
        </a:p>
      </dgm:t>
    </dgm:pt>
    <dgm:pt modelId="{5628DC3A-920A-44FC-9391-F4898B727159}" type="parTrans" cxnId="{A8DF789C-9D97-43B5-B08B-542908E6E892}">
      <dgm:prSet/>
      <dgm:spPr/>
      <dgm:t>
        <a:bodyPr/>
        <a:lstStyle/>
        <a:p>
          <a:endParaRPr lang="en-US"/>
        </a:p>
      </dgm:t>
    </dgm:pt>
    <dgm:pt modelId="{68695D9F-D87F-49FC-AC3A-3C6029EB2D7B}" type="sibTrans" cxnId="{A8DF789C-9D97-43B5-B08B-542908E6E892}">
      <dgm:prSet/>
      <dgm:spPr/>
      <dgm:t>
        <a:bodyPr/>
        <a:lstStyle/>
        <a:p>
          <a:endParaRPr lang="en-US"/>
        </a:p>
      </dgm:t>
    </dgm:pt>
    <dgm:pt modelId="{57AD5D89-401A-1C46-AABA-1722B092F156}" type="pres">
      <dgm:prSet presAssocID="{BD9369E5-E602-4C37-AD92-189F91BD9F89}" presName="vert0" presStyleCnt="0">
        <dgm:presLayoutVars>
          <dgm:dir/>
          <dgm:animOne val="branch"/>
          <dgm:animLvl val="lvl"/>
        </dgm:presLayoutVars>
      </dgm:prSet>
      <dgm:spPr/>
    </dgm:pt>
    <dgm:pt modelId="{87E42249-24E7-EC44-807C-FAAB55CB0800}" type="pres">
      <dgm:prSet presAssocID="{424119B0-2A3F-4FE8-BF56-BB7E73C0B3DC}" presName="thickLine" presStyleLbl="alignNode1" presStyleIdx="0" presStyleCnt="3"/>
      <dgm:spPr/>
    </dgm:pt>
    <dgm:pt modelId="{F120BD97-73F3-5448-9682-175D45C39624}" type="pres">
      <dgm:prSet presAssocID="{424119B0-2A3F-4FE8-BF56-BB7E73C0B3DC}" presName="horz1" presStyleCnt="0"/>
      <dgm:spPr/>
    </dgm:pt>
    <dgm:pt modelId="{EE98AC76-6807-D745-AB94-761270B8BE22}" type="pres">
      <dgm:prSet presAssocID="{424119B0-2A3F-4FE8-BF56-BB7E73C0B3DC}" presName="tx1" presStyleLbl="revTx" presStyleIdx="0" presStyleCnt="3"/>
      <dgm:spPr/>
    </dgm:pt>
    <dgm:pt modelId="{318FFB76-43D8-6641-A7C1-1A466442CF3F}" type="pres">
      <dgm:prSet presAssocID="{424119B0-2A3F-4FE8-BF56-BB7E73C0B3DC}" presName="vert1" presStyleCnt="0"/>
      <dgm:spPr/>
    </dgm:pt>
    <dgm:pt modelId="{6200A435-76CA-DE4E-B6C4-63A89D931D78}" type="pres">
      <dgm:prSet presAssocID="{055A139B-617A-4E49-BE26-236E73D4A508}" presName="thickLine" presStyleLbl="alignNode1" presStyleIdx="1" presStyleCnt="3"/>
      <dgm:spPr/>
    </dgm:pt>
    <dgm:pt modelId="{107361E5-3156-4449-AD1D-29B7B5F82B8A}" type="pres">
      <dgm:prSet presAssocID="{055A139B-617A-4E49-BE26-236E73D4A508}" presName="horz1" presStyleCnt="0"/>
      <dgm:spPr/>
    </dgm:pt>
    <dgm:pt modelId="{87069D32-776E-9240-85F6-3C1672A80959}" type="pres">
      <dgm:prSet presAssocID="{055A139B-617A-4E49-BE26-236E73D4A508}" presName="tx1" presStyleLbl="revTx" presStyleIdx="1" presStyleCnt="3"/>
      <dgm:spPr/>
    </dgm:pt>
    <dgm:pt modelId="{45FB0325-E7AE-6240-9311-1F8FAD34B3F7}" type="pres">
      <dgm:prSet presAssocID="{055A139B-617A-4E49-BE26-236E73D4A508}" presName="vert1" presStyleCnt="0"/>
      <dgm:spPr/>
    </dgm:pt>
    <dgm:pt modelId="{CB7CE0B2-DD39-004D-8EA0-C4CDCDA4720F}" type="pres">
      <dgm:prSet presAssocID="{153B4C06-ECFF-4475-B8FC-99340FE6110D}" presName="thickLine" presStyleLbl="alignNode1" presStyleIdx="2" presStyleCnt="3"/>
      <dgm:spPr/>
    </dgm:pt>
    <dgm:pt modelId="{61444842-E3F9-994E-BDE2-7CD6A7D3190C}" type="pres">
      <dgm:prSet presAssocID="{153B4C06-ECFF-4475-B8FC-99340FE6110D}" presName="horz1" presStyleCnt="0"/>
      <dgm:spPr/>
    </dgm:pt>
    <dgm:pt modelId="{005B1A4C-B4BB-6841-BE93-9603AD980288}" type="pres">
      <dgm:prSet presAssocID="{153B4C06-ECFF-4475-B8FC-99340FE6110D}" presName="tx1" presStyleLbl="revTx" presStyleIdx="2" presStyleCnt="3"/>
      <dgm:spPr/>
    </dgm:pt>
    <dgm:pt modelId="{D713066F-8F1A-5243-9E5F-6C618F782671}" type="pres">
      <dgm:prSet presAssocID="{153B4C06-ECFF-4475-B8FC-99340FE6110D}" presName="vert1" presStyleCnt="0"/>
      <dgm:spPr/>
    </dgm:pt>
  </dgm:ptLst>
  <dgm:cxnLst>
    <dgm:cxn modelId="{72E14A3B-BCF1-9F40-B209-FECB17D0BC59}" type="presOf" srcId="{153B4C06-ECFF-4475-B8FC-99340FE6110D}" destId="{005B1A4C-B4BB-6841-BE93-9603AD980288}" srcOrd="0" destOrd="0" presId="urn:microsoft.com/office/officeart/2008/layout/LinedList"/>
    <dgm:cxn modelId="{861DCD5F-0D83-4ECE-8081-5A7310448AC4}" srcId="{BD9369E5-E602-4C37-AD92-189F91BD9F89}" destId="{055A139B-617A-4E49-BE26-236E73D4A508}" srcOrd="1" destOrd="0" parTransId="{4D5AD82B-7E48-43C4-BEB2-404D2CB28081}" sibTransId="{6BD289DE-B19F-4A30-9EFC-62F3FAA36316}"/>
    <dgm:cxn modelId="{F678CB4F-2DEB-DD48-8339-C52C75861B28}" type="presOf" srcId="{BD9369E5-E602-4C37-AD92-189F91BD9F89}" destId="{57AD5D89-401A-1C46-AABA-1722B092F156}" srcOrd="0" destOrd="0" presId="urn:microsoft.com/office/officeart/2008/layout/LinedList"/>
    <dgm:cxn modelId="{71074884-6452-B244-98F7-C7E5498A5C8F}" type="presOf" srcId="{424119B0-2A3F-4FE8-BF56-BB7E73C0B3DC}" destId="{EE98AC76-6807-D745-AB94-761270B8BE22}" srcOrd="0" destOrd="0" presId="urn:microsoft.com/office/officeart/2008/layout/LinedList"/>
    <dgm:cxn modelId="{A8DF789C-9D97-43B5-B08B-542908E6E892}" srcId="{BD9369E5-E602-4C37-AD92-189F91BD9F89}" destId="{153B4C06-ECFF-4475-B8FC-99340FE6110D}" srcOrd="2" destOrd="0" parTransId="{5628DC3A-920A-44FC-9391-F4898B727159}" sibTransId="{68695D9F-D87F-49FC-AC3A-3C6029EB2D7B}"/>
    <dgm:cxn modelId="{695AF3C5-3550-4DC5-9299-19C051FC5112}" srcId="{BD9369E5-E602-4C37-AD92-189F91BD9F89}" destId="{424119B0-2A3F-4FE8-BF56-BB7E73C0B3DC}" srcOrd="0" destOrd="0" parTransId="{9BC8088F-C2A8-4E4E-B6E4-AE874D42E489}" sibTransId="{EF1B6AF8-50E9-4114-A960-B80BFBD53D64}"/>
    <dgm:cxn modelId="{143906EB-5805-AF4B-9C59-F03CFD035944}" type="presOf" srcId="{055A139B-617A-4E49-BE26-236E73D4A508}" destId="{87069D32-776E-9240-85F6-3C1672A80959}" srcOrd="0" destOrd="0" presId="urn:microsoft.com/office/officeart/2008/layout/LinedList"/>
    <dgm:cxn modelId="{A5BB8C5F-E6C1-C944-B618-1BC00D31A80A}" type="presParOf" srcId="{57AD5D89-401A-1C46-AABA-1722B092F156}" destId="{87E42249-24E7-EC44-807C-FAAB55CB0800}" srcOrd="0" destOrd="0" presId="urn:microsoft.com/office/officeart/2008/layout/LinedList"/>
    <dgm:cxn modelId="{F69B8463-3AF2-DC4A-966D-F2C98949225A}" type="presParOf" srcId="{57AD5D89-401A-1C46-AABA-1722B092F156}" destId="{F120BD97-73F3-5448-9682-175D45C39624}" srcOrd="1" destOrd="0" presId="urn:microsoft.com/office/officeart/2008/layout/LinedList"/>
    <dgm:cxn modelId="{127D534D-03AA-2747-87E5-4354C2EA96F5}" type="presParOf" srcId="{F120BD97-73F3-5448-9682-175D45C39624}" destId="{EE98AC76-6807-D745-AB94-761270B8BE22}" srcOrd="0" destOrd="0" presId="urn:microsoft.com/office/officeart/2008/layout/LinedList"/>
    <dgm:cxn modelId="{66A577FA-C94E-6640-858E-0767821FFE6A}" type="presParOf" srcId="{F120BD97-73F3-5448-9682-175D45C39624}" destId="{318FFB76-43D8-6641-A7C1-1A466442CF3F}" srcOrd="1" destOrd="0" presId="urn:microsoft.com/office/officeart/2008/layout/LinedList"/>
    <dgm:cxn modelId="{F9037138-85F8-5447-9531-8C521EEE8FA3}" type="presParOf" srcId="{57AD5D89-401A-1C46-AABA-1722B092F156}" destId="{6200A435-76CA-DE4E-B6C4-63A89D931D78}" srcOrd="2" destOrd="0" presId="urn:microsoft.com/office/officeart/2008/layout/LinedList"/>
    <dgm:cxn modelId="{D441F80E-DB86-F947-95FB-00FE97B1E9AA}" type="presParOf" srcId="{57AD5D89-401A-1C46-AABA-1722B092F156}" destId="{107361E5-3156-4449-AD1D-29B7B5F82B8A}" srcOrd="3" destOrd="0" presId="urn:microsoft.com/office/officeart/2008/layout/LinedList"/>
    <dgm:cxn modelId="{CA05F579-78A4-6F4B-B8BE-80262012DF75}" type="presParOf" srcId="{107361E5-3156-4449-AD1D-29B7B5F82B8A}" destId="{87069D32-776E-9240-85F6-3C1672A80959}" srcOrd="0" destOrd="0" presId="urn:microsoft.com/office/officeart/2008/layout/LinedList"/>
    <dgm:cxn modelId="{C7FD66E1-D703-4041-B669-2BAEE2F91B01}" type="presParOf" srcId="{107361E5-3156-4449-AD1D-29B7B5F82B8A}" destId="{45FB0325-E7AE-6240-9311-1F8FAD34B3F7}" srcOrd="1" destOrd="0" presId="urn:microsoft.com/office/officeart/2008/layout/LinedList"/>
    <dgm:cxn modelId="{D3790851-373E-B048-AB7F-310D3C21C37A}" type="presParOf" srcId="{57AD5D89-401A-1C46-AABA-1722B092F156}" destId="{CB7CE0B2-DD39-004D-8EA0-C4CDCDA4720F}" srcOrd="4" destOrd="0" presId="urn:microsoft.com/office/officeart/2008/layout/LinedList"/>
    <dgm:cxn modelId="{2112FDA0-B19E-6143-9ABA-B909F49B6AA5}" type="presParOf" srcId="{57AD5D89-401A-1C46-AABA-1722B092F156}" destId="{61444842-E3F9-994E-BDE2-7CD6A7D3190C}" srcOrd="5" destOrd="0" presId="urn:microsoft.com/office/officeart/2008/layout/LinedList"/>
    <dgm:cxn modelId="{FF24AE33-3612-B54F-8BA2-6FF2AFFFF7BD}" type="presParOf" srcId="{61444842-E3F9-994E-BDE2-7CD6A7D3190C}" destId="{005B1A4C-B4BB-6841-BE93-9603AD980288}" srcOrd="0" destOrd="0" presId="urn:microsoft.com/office/officeart/2008/layout/LinedList"/>
    <dgm:cxn modelId="{E572B5E9-71C3-734B-9C3E-251458FE6519}" type="presParOf" srcId="{61444842-E3F9-994E-BDE2-7CD6A7D3190C}" destId="{D713066F-8F1A-5243-9E5F-6C618F78267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11E28B-6490-5B4F-95EB-BB3F629E526D}">
      <dsp:nvSpPr>
        <dsp:cNvPr id="0" name=""/>
        <dsp:cNvSpPr/>
      </dsp:nvSpPr>
      <dsp:spPr>
        <a:xfrm>
          <a:off x="1358799" y="-6120"/>
          <a:ext cx="5410400" cy="5410400"/>
        </a:xfrm>
        <a:prstGeom prst="circularArrow">
          <a:avLst>
            <a:gd name="adj1" fmla="val 5274"/>
            <a:gd name="adj2" fmla="val 312630"/>
            <a:gd name="adj3" fmla="val 14229145"/>
            <a:gd name="adj4" fmla="val 17126425"/>
            <a:gd name="adj5" fmla="val 547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E7A7BA-D2BE-0444-AAFF-A6DDC5A4A1D6}">
      <dsp:nvSpPr>
        <dsp:cNvPr id="0" name=""/>
        <dsp:cNvSpPr/>
      </dsp:nvSpPr>
      <dsp:spPr>
        <a:xfrm>
          <a:off x="3036093" y="491"/>
          <a:ext cx="2055812" cy="1027906"/>
        </a:xfrm>
        <a:prstGeom prst="roundRect">
          <a:avLst/>
        </a:prstGeom>
        <a:solidFill>
          <a:srgbClr val="FF00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300" b="1" kern="1200" noProof="0" dirty="0">
              <a:solidFill>
                <a:schemeClr val="bg1"/>
              </a:solidFill>
            </a:rPr>
            <a:t>Sentimos que Deus e os outros não se importam connosco</a:t>
          </a:r>
        </a:p>
      </dsp:txBody>
      <dsp:txXfrm>
        <a:off x="3086271" y="50669"/>
        <a:ext cx="1955456" cy="927550"/>
      </dsp:txXfrm>
    </dsp:sp>
    <dsp:sp modelId="{892FCB28-FCC7-124A-BAE0-1A47A57CA6A5}">
      <dsp:nvSpPr>
        <dsp:cNvPr id="0" name=""/>
        <dsp:cNvSpPr/>
      </dsp:nvSpPr>
      <dsp:spPr>
        <a:xfrm>
          <a:off x="4936922" y="1097936"/>
          <a:ext cx="2055812" cy="102790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300" b="1" kern="1200" noProof="0" dirty="0">
              <a:solidFill>
                <a:schemeClr val="bg1"/>
              </a:solidFill>
            </a:rPr>
            <a:t>São libertadas cortisol e adrenalina…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300" b="1" kern="1200" noProof="0" dirty="0">
              <a:solidFill>
                <a:schemeClr val="bg1"/>
              </a:solidFill>
            </a:rPr>
            <a:t>(hormonas do stress)</a:t>
          </a:r>
        </a:p>
      </dsp:txBody>
      <dsp:txXfrm>
        <a:off x="4987100" y="1148114"/>
        <a:ext cx="1955456" cy="927550"/>
      </dsp:txXfrm>
    </dsp:sp>
    <dsp:sp modelId="{47C4BC72-25F4-FB43-8CA6-AFA888388588}">
      <dsp:nvSpPr>
        <dsp:cNvPr id="0" name=""/>
        <dsp:cNvSpPr/>
      </dsp:nvSpPr>
      <dsp:spPr>
        <a:xfrm>
          <a:off x="4936922" y="3292824"/>
          <a:ext cx="2055812" cy="102790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300" b="1" kern="1200" noProof="0" dirty="0">
              <a:solidFill>
                <a:schemeClr val="bg1"/>
              </a:solidFill>
            </a:rPr>
            <a:t>…Bloqueiam a nossa capacidade de ouvir, mostrar empatia e sermos compassivos</a:t>
          </a:r>
        </a:p>
      </dsp:txBody>
      <dsp:txXfrm>
        <a:off x="4987100" y="3343002"/>
        <a:ext cx="1955456" cy="927550"/>
      </dsp:txXfrm>
    </dsp:sp>
    <dsp:sp modelId="{9F5CE8E6-2A20-EB4D-A801-BCBEFDA0AC61}">
      <dsp:nvSpPr>
        <dsp:cNvPr id="0" name=""/>
        <dsp:cNvSpPr/>
      </dsp:nvSpPr>
      <dsp:spPr>
        <a:xfrm>
          <a:off x="3036093" y="4366520"/>
          <a:ext cx="2055812" cy="102790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300" b="1" kern="1200" noProof="0" dirty="0">
              <a:solidFill>
                <a:schemeClr val="bg1"/>
              </a:solidFill>
            </a:rPr>
            <a:t>Ferimos os outros com palavras e atitudes</a:t>
          </a:r>
        </a:p>
      </dsp:txBody>
      <dsp:txXfrm>
        <a:off x="3086271" y="4416698"/>
        <a:ext cx="1955456" cy="927550"/>
      </dsp:txXfrm>
    </dsp:sp>
    <dsp:sp modelId="{6D9B2DC8-2535-AA4A-8A4F-29B0AD2AE0FD}">
      <dsp:nvSpPr>
        <dsp:cNvPr id="0" name=""/>
        <dsp:cNvSpPr/>
      </dsp:nvSpPr>
      <dsp:spPr>
        <a:xfrm>
          <a:off x="1135264" y="3292824"/>
          <a:ext cx="2055812" cy="102790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300" b="1" kern="1200" noProof="0" dirty="0">
              <a:solidFill>
                <a:schemeClr val="bg1"/>
              </a:solidFill>
            </a:rPr>
            <a:t>Essas pessoas também libertam cortisol e adrenalina</a:t>
          </a:r>
        </a:p>
      </dsp:txBody>
      <dsp:txXfrm>
        <a:off x="1185442" y="3343002"/>
        <a:ext cx="1955456" cy="927550"/>
      </dsp:txXfrm>
    </dsp:sp>
    <dsp:sp modelId="{9A421EB7-3248-D440-8FA0-11FD1D6890EC}">
      <dsp:nvSpPr>
        <dsp:cNvPr id="0" name=""/>
        <dsp:cNvSpPr/>
      </dsp:nvSpPr>
      <dsp:spPr>
        <a:xfrm>
          <a:off x="1102613" y="1114258"/>
          <a:ext cx="2055812" cy="102790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300" b="1" kern="1200" noProof="0" dirty="0">
              <a:solidFill>
                <a:schemeClr val="bg1"/>
              </a:solidFill>
            </a:rPr>
            <a:t>…o que bloqueia a sua capacidade de ouvir, mostrar empatia e serem compassivos</a:t>
          </a:r>
        </a:p>
      </dsp:txBody>
      <dsp:txXfrm>
        <a:off x="1152791" y="1164436"/>
        <a:ext cx="1955456" cy="9275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11E28B-6490-5B4F-95EB-BB3F629E526D}">
      <dsp:nvSpPr>
        <dsp:cNvPr id="0" name=""/>
        <dsp:cNvSpPr/>
      </dsp:nvSpPr>
      <dsp:spPr>
        <a:xfrm>
          <a:off x="1358799" y="-6120"/>
          <a:ext cx="5410400" cy="5410400"/>
        </a:xfrm>
        <a:prstGeom prst="circularArrow">
          <a:avLst>
            <a:gd name="adj1" fmla="val 5274"/>
            <a:gd name="adj2" fmla="val 312630"/>
            <a:gd name="adj3" fmla="val 14229145"/>
            <a:gd name="adj4" fmla="val 17126425"/>
            <a:gd name="adj5" fmla="val 547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E7A7BA-D2BE-0444-AAFF-A6DDC5A4A1D6}">
      <dsp:nvSpPr>
        <dsp:cNvPr id="0" name=""/>
        <dsp:cNvSpPr/>
      </dsp:nvSpPr>
      <dsp:spPr>
        <a:xfrm>
          <a:off x="3036093" y="491"/>
          <a:ext cx="2055812" cy="1027906"/>
        </a:xfrm>
        <a:prstGeom prst="roundRect">
          <a:avLst/>
        </a:prstGeom>
        <a:solidFill>
          <a:srgbClr val="FF00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100" b="1" kern="1200" noProof="0" dirty="0">
              <a:solidFill>
                <a:schemeClr val="bg1"/>
              </a:solidFill>
            </a:rPr>
            <a:t>Sentimos que Deus e os outros se preocupam connosco</a:t>
          </a:r>
        </a:p>
      </dsp:txBody>
      <dsp:txXfrm>
        <a:off x="3086271" y="50669"/>
        <a:ext cx="1955456" cy="927550"/>
      </dsp:txXfrm>
    </dsp:sp>
    <dsp:sp modelId="{892FCB28-FCC7-124A-BAE0-1A47A57CA6A5}">
      <dsp:nvSpPr>
        <dsp:cNvPr id="0" name=""/>
        <dsp:cNvSpPr/>
      </dsp:nvSpPr>
      <dsp:spPr>
        <a:xfrm>
          <a:off x="4936922" y="1097936"/>
          <a:ext cx="2055812" cy="102790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100" b="1" kern="1200" noProof="0" dirty="0">
              <a:solidFill>
                <a:schemeClr val="bg1"/>
              </a:solidFill>
            </a:rPr>
            <a:t>Libertamos oxitocina e dopamina</a:t>
          </a:r>
        </a:p>
      </dsp:txBody>
      <dsp:txXfrm>
        <a:off x="4987100" y="1148114"/>
        <a:ext cx="1955456" cy="927550"/>
      </dsp:txXfrm>
    </dsp:sp>
    <dsp:sp modelId="{47C4BC72-25F4-FB43-8CA6-AFA888388588}">
      <dsp:nvSpPr>
        <dsp:cNvPr id="0" name=""/>
        <dsp:cNvSpPr/>
      </dsp:nvSpPr>
      <dsp:spPr>
        <a:xfrm>
          <a:off x="4936922" y="3292824"/>
          <a:ext cx="2055812" cy="102790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100" b="1" kern="1200" noProof="0" dirty="0">
              <a:solidFill>
                <a:schemeClr val="bg1"/>
              </a:solidFill>
            </a:rPr>
            <a:t>Melhor capacidade para ouvir, mostrar empatia e ser compassivo</a:t>
          </a:r>
        </a:p>
      </dsp:txBody>
      <dsp:txXfrm>
        <a:off x="4987100" y="3343002"/>
        <a:ext cx="1955456" cy="927550"/>
      </dsp:txXfrm>
    </dsp:sp>
    <dsp:sp modelId="{9F5CE8E6-2A20-EB4D-A801-BCBEFDA0AC61}">
      <dsp:nvSpPr>
        <dsp:cNvPr id="0" name=""/>
        <dsp:cNvSpPr/>
      </dsp:nvSpPr>
      <dsp:spPr>
        <a:xfrm>
          <a:off x="3036093" y="4390268"/>
          <a:ext cx="2055812" cy="102790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100" b="1" kern="1200" noProof="0" dirty="0">
              <a:solidFill>
                <a:schemeClr val="bg1"/>
              </a:solidFill>
            </a:rPr>
            <a:t>Ajuda-nos a cuidar melhor dos outros</a:t>
          </a:r>
        </a:p>
      </dsp:txBody>
      <dsp:txXfrm>
        <a:off x="3086271" y="4440446"/>
        <a:ext cx="1955456" cy="927550"/>
      </dsp:txXfrm>
    </dsp:sp>
    <dsp:sp modelId="{6D9B2DC8-2535-AA4A-8A4F-29B0AD2AE0FD}">
      <dsp:nvSpPr>
        <dsp:cNvPr id="0" name=""/>
        <dsp:cNvSpPr/>
      </dsp:nvSpPr>
      <dsp:spPr>
        <a:xfrm>
          <a:off x="1135264" y="3292824"/>
          <a:ext cx="2055812" cy="102790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100" b="1" kern="1200" noProof="0" dirty="0">
              <a:solidFill>
                <a:schemeClr val="bg1"/>
              </a:solidFill>
            </a:rPr>
            <a:t>Os outros libertam oxitocina e dopamina</a:t>
          </a:r>
          <a:endParaRPr lang="pt-PT" sz="1100" kern="1200" noProof="0" dirty="0"/>
        </a:p>
      </dsp:txBody>
      <dsp:txXfrm>
        <a:off x="1185442" y="3343002"/>
        <a:ext cx="1955456" cy="927550"/>
      </dsp:txXfrm>
    </dsp:sp>
    <dsp:sp modelId="{1D3C9E36-9A1F-1D4C-94F0-48A5428A4FB1}">
      <dsp:nvSpPr>
        <dsp:cNvPr id="0" name=""/>
        <dsp:cNvSpPr/>
      </dsp:nvSpPr>
      <dsp:spPr>
        <a:xfrm>
          <a:off x="1135264" y="1097936"/>
          <a:ext cx="2055812" cy="102790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100" b="1" kern="1200" noProof="0" dirty="0">
              <a:solidFill>
                <a:schemeClr val="bg1"/>
              </a:solidFill>
            </a:rPr>
            <a:t>Os outros têm uma melhor capacidade para expressar e processar as suas emoções e preocupação</a:t>
          </a:r>
        </a:p>
      </dsp:txBody>
      <dsp:txXfrm>
        <a:off x="1185442" y="1148114"/>
        <a:ext cx="1955456" cy="9275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E96FD1-60FF-B241-AA53-07AD982CAFF4}">
      <dsp:nvSpPr>
        <dsp:cNvPr id="0" name=""/>
        <dsp:cNvSpPr/>
      </dsp:nvSpPr>
      <dsp:spPr>
        <a:xfrm>
          <a:off x="0" y="0"/>
          <a:ext cx="649605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C2278C9-8C44-AC41-8FC0-A4A5B38DCC41}">
      <dsp:nvSpPr>
        <dsp:cNvPr id="0" name=""/>
        <dsp:cNvSpPr/>
      </dsp:nvSpPr>
      <dsp:spPr>
        <a:xfrm>
          <a:off x="0" y="0"/>
          <a:ext cx="6496050" cy="1225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400" b="0" i="0" kern="1200" noProof="0" dirty="0"/>
            <a:t>Ore por sabedoria para reagir bem.</a:t>
          </a:r>
          <a:endParaRPr lang="pt-PT" sz="2400" kern="1200" noProof="0" dirty="0"/>
        </a:p>
      </dsp:txBody>
      <dsp:txXfrm>
        <a:off x="0" y="0"/>
        <a:ext cx="6496050" cy="1225860"/>
      </dsp:txXfrm>
    </dsp:sp>
    <dsp:sp modelId="{D087A07A-D4EE-4B45-AA54-23C46A4FEB22}">
      <dsp:nvSpPr>
        <dsp:cNvPr id="0" name=""/>
        <dsp:cNvSpPr/>
      </dsp:nvSpPr>
      <dsp:spPr>
        <a:xfrm>
          <a:off x="0" y="1225860"/>
          <a:ext cx="6496050" cy="0"/>
        </a:xfrm>
        <a:prstGeom prst="line">
          <a:avLst/>
        </a:prstGeom>
        <a:gradFill rotWithShape="0">
          <a:gsLst>
            <a:gs pos="0">
              <a:schemeClr val="accent2">
                <a:hueOff val="451605"/>
                <a:satOff val="-2211"/>
                <a:lumOff val="1242"/>
                <a:alphaOff val="0"/>
                <a:tint val="98000"/>
                <a:lumMod val="114000"/>
              </a:schemeClr>
            </a:gs>
            <a:gs pos="100000">
              <a:schemeClr val="accent2">
                <a:hueOff val="451605"/>
                <a:satOff val="-2211"/>
                <a:lumOff val="1242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451605"/>
              <a:satOff val="-2211"/>
              <a:lumOff val="1242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4259680-4969-7244-A813-1A5180F80D6C}">
      <dsp:nvSpPr>
        <dsp:cNvPr id="0" name=""/>
        <dsp:cNvSpPr/>
      </dsp:nvSpPr>
      <dsp:spPr>
        <a:xfrm>
          <a:off x="0" y="1225860"/>
          <a:ext cx="6496050" cy="1225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400" b="0" i="0" kern="1200" noProof="0" dirty="0"/>
            <a:t>Encontre um momento adequado para falar de forma privada sobre o que correu mal.</a:t>
          </a:r>
          <a:endParaRPr lang="pt-PT" sz="2400" kern="1200" noProof="0" dirty="0"/>
        </a:p>
      </dsp:txBody>
      <dsp:txXfrm>
        <a:off x="0" y="1225860"/>
        <a:ext cx="6496050" cy="1225860"/>
      </dsp:txXfrm>
    </dsp:sp>
    <dsp:sp modelId="{7C564C8C-B979-D644-BAB0-97C3BB769ADD}">
      <dsp:nvSpPr>
        <dsp:cNvPr id="0" name=""/>
        <dsp:cNvSpPr/>
      </dsp:nvSpPr>
      <dsp:spPr>
        <a:xfrm>
          <a:off x="0" y="2451720"/>
          <a:ext cx="6496050" cy="0"/>
        </a:xfrm>
        <a:prstGeom prst="line">
          <a:avLst/>
        </a:prstGeom>
        <a:gradFill rotWithShape="0">
          <a:gsLst>
            <a:gs pos="0">
              <a:schemeClr val="accent2">
                <a:hueOff val="903209"/>
                <a:satOff val="-4421"/>
                <a:lumOff val="2483"/>
                <a:alphaOff val="0"/>
                <a:tint val="98000"/>
                <a:lumMod val="114000"/>
              </a:schemeClr>
            </a:gs>
            <a:gs pos="100000">
              <a:schemeClr val="accent2">
                <a:hueOff val="903209"/>
                <a:satOff val="-4421"/>
                <a:lumOff val="2483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903209"/>
              <a:satOff val="-4421"/>
              <a:lumOff val="2483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0317EE-A138-0F44-B877-4A303EDFE0A6}">
      <dsp:nvSpPr>
        <dsp:cNvPr id="0" name=""/>
        <dsp:cNvSpPr/>
      </dsp:nvSpPr>
      <dsp:spPr>
        <a:xfrm>
          <a:off x="0" y="2451720"/>
          <a:ext cx="6496050" cy="1225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400" b="0" i="0" kern="1200" noProof="0" dirty="0"/>
            <a:t>Não pergunte porque aconteceu – eles provavelmente não sabem…é complexo…</a:t>
          </a:r>
          <a:endParaRPr lang="pt-PT" sz="2400" kern="1200" noProof="0" dirty="0"/>
        </a:p>
      </dsp:txBody>
      <dsp:txXfrm>
        <a:off x="0" y="2451720"/>
        <a:ext cx="6496050" cy="1225860"/>
      </dsp:txXfrm>
    </dsp:sp>
    <dsp:sp modelId="{85D194F0-1DC5-8C48-B621-EB7EFD60D2B0}">
      <dsp:nvSpPr>
        <dsp:cNvPr id="0" name=""/>
        <dsp:cNvSpPr/>
      </dsp:nvSpPr>
      <dsp:spPr>
        <a:xfrm>
          <a:off x="0" y="3677580"/>
          <a:ext cx="6496050" cy="0"/>
        </a:xfrm>
        <a:prstGeom prst="line">
          <a:avLst/>
        </a:prstGeom>
        <a:gradFill rotWithShape="0">
          <a:gsLst>
            <a:gs pos="0">
              <a:schemeClr val="accent2">
                <a:hueOff val="1354814"/>
                <a:satOff val="-6632"/>
                <a:lumOff val="3725"/>
                <a:alphaOff val="0"/>
                <a:tint val="98000"/>
                <a:lumMod val="114000"/>
              </a:schemeClr>
            </a:gs>
            <a:gs pos="100000">
              <a:schemeClr val="accent2">
                <a:hueOff val="1354814"/>
                <a:satOff val="-6632"/>
                <a:lumOff val="3725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1354814"/>
              <a:satOff val="-6632"/>
              <a:lumOff val="3725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8B5740-B623-2745-88C8-1023975F7DBE}">
      <dsp:nvSpPr>
        <dsp:cNvPr id="0" name=""/>
        <dsp:cNvSpPr/>
      </dsp:nvSpPr>
      <dsp:spPr>
        <a:xfrm>
          <a:off x="0" y="3677580"/>
          <a:ext cx="6496050" cy="1225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400" b="0" i="0" kern="1200" noProof="0" dirty="0"/>
            <a:t>Em vez disso, pergunte só o que aconteceu.</a:t>
          </a:r>
          <a:endParaRPr lang="pt-PT" sz="2400" kern="1200" noProof="0" dirty="0"/>
        </a:p>
      </dsp:txBody>
      <dsp:txXfrm>
        <a:off x="0" y="3677580"/>
        <a:ext cx="6496050" cy="12258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E42249-24E7-EC44-807C-FAAB55CB0800}">
      <dsp:nvSpPr>
        <dsp:cNvPr id="0" name=""/>
        <dsp:cNvSpPr/>
      </dsp:nvSpPr>
      <dsp:spPr>
        <a:xfrm>
          <a:off x="0" y="2232"/>
          <a:ext cx="649605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E98AC76-6807-D745-AB94-761270B8BE22}">
      <dsp:nvSpPr>
        <dsp:cNvPr id="0" name=""/>
        <dsp:cNvSpPr/>
      </dsp:nvSpPr>
      <dsp:spPr>
        <a:xfrm>
          <a:off x="0" y="2232"/>
          <a:ext cx="6496050" cy="1522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300" b="0" i="0" kern="1200" noProof="0" dirty="0"/>
            <a:t>Consequências naturais e lógicas – a disciplina aplicada está relacionada com o erro.</a:t>
          </a:r>
          <a:endParaRPr lang="pt-PT" sz="2300" kern="1200" noProof="0" dirty="0"/>
        </a:p>
      </dsp:txBody>
      <dsp:txXfrm>
        <a:off x="0" y="2232"/>
        <a:ext cx="6496050" cy="1522511"/>
      </dsp:txXfrm>
    </dsp:sp>
    <dsp:sp modelId="{6200A435-76CA-DE4E-B6C4-63A89D931D78}">
      <dsp:nvSpPr>
        <dsp:cNvPr id="0" name=""/>
        <dsp:cNvSpPr/>
      </dsp:nvSpPr>
      <dsp:spPr>
        <a:xfrm>
          <a:off x="0" y="1524744"/>
          <a:ext cx="6496050" cy="0"/>
        </a:xfrm>
        <a:prstGeom prst="line">
          <a:avLst/>
        </a:prstGeom>
        <a:gradFill rotWithShape="0">
          <a:gsLst>
            <a:gs pos="0">
              <a:schemeClr val="accent2">
                <a:hueOff val="677407"/>
                <a:satOff val="-3316"/>
                <a:lumOff val="1862"/>
                <a:alphaOff val="0"/>
                <a:tint val="98000"/>
                <a:lumMod val="114000"/>
              </a:schemeClr>
            </a:gs>
            <a:gs pos="100000">
              <a:schemeClr val="accent2">
                <a:hueOff val="677407"/>
                <a:satOff val="-3316"/>
                <a:lumOff val="1862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677407"/>
              <a:satOff val="-3316"/>
              <a:lumOff val="1862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7069D32-776E-9240-85F6-3C1672A80959}">
      <dsp:nvSpPr>
        <dsp:cNvPr id="0" name=""/>
        <dsp:cNvSpPr/>
      </dsp:nvSpPr>
      <dsp:spPr>
        <a:xfrm>
          <a:off x="0" y="1524744"/>
          <a:ext cx="6496050" cy="1522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300" b="0" i="0" kern="1200" noProof="0" dirty="0"/>
            <a:t>Pergunte, quando os filhos já são mais crescidos, o que seria uma disciplina lógica para o seu mau comportamento.</a:t>
          </a:r>
          <a:endParaRPr lang="pt-PT" sz="2300" kern="1200" noProof="0" dirty="0"/>
        </a:p>
      </dsp:txBody>
      <dsp:txXfrm>
        <a:off x="0" y="1524744"/>
        <a:ext cx="6496050" cy="1522511"/>
      </dsp:txXfrm>
    </dsp:sp>
    <dsp:sp modelId="{CB7CE0B2-DD39-004D-8EA0-C4CDCDA4720F}">
      <dsp:nvSpPr>
        <dsp:cNvPr id="0" name=""/>
        <dsp:cNvSpPr/>
      </dsp:nvSpPr>
      <dsp:spPr>
        <a:xfrm>
          <a:off x="0" y="3047255"/>
          <a:ext cx="6496050" cy="0"/>
        </a:xfrm>
        <a:prstGeom prst="line">
          <a:avLst/>
        </a:prstGeom>
        <a:gradFill rotWithShape="0">
          <a:gsLst>
            <a:gs pos="0">
              <a:schemeClr val="accent2">
                <a:hueOff val="1354814"/>
                <a:satOff val="-6632"/>
                <a:lumOff val="3725"/>
                <a:alphaOff val="0"/>
                <a:tint val="98000"/>
                <a:lumMod val="114000"/>
              </a:schemeClr>
            </a:gs>
            <a:gs pos="100000">
              <a:schemeClr val="accent2">
                <a:hueOff val="1354814"/>
                <a:satOff val="-6632"/>
                <a:lumOff val="3725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1354814"/>
              <a:satOff val="-6632"/>
              <a:lumOff val="3725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05B1A4C-B4BB-6841-BE93-9603AD980288}">
      <dsp:nvSpPr>
        <dsp:cNvPr id="0" name=""/>
        <dsp:cNvSpPr/>
      </dsp:nvSpPr>
      <dsp:spPr>
        <a:xfrm>
          <a:off x="0" y="3047255"/>
          <a:ext cx="6496050" cy="1522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300" b="0" i="0" kern="1200" noProof="0" dirty="0"/>
            <a:t>Reparar o mal feito – ajudar a pagar por coisas que tenham estragado – fazer algo simpático por pessoas que tenham prejudicado.</a:t>
          </a:r>
          <a:endParaRPr lang="pt-PT" sz="2300" kern="1200" noProof="0" dirty="0"/>
        </a:p>
      </dsp:txBody>
      <dsp:txXfrm>
        <a:off x="0" y="3047255"/>
        <a:ext cx="6496050" cy="15225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9B6992-1B0C-EC45-966C-B69BC876CBCB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CC261F-8886-6544-83C9-71C12889183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823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CC261F-8886-6544-83C9-71C12889183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1838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 own experience</a:t>
            </a:r>
            <a:r>
              <a:rPr lang="en-US" baseline="0" dirty="0"/>
              <a:t> of being overwhelmed by grocery stores, choices and messy rooms! Think about what we feel like and think how much harder it is for a child</a:t>
            </a:r>
          </a:p>
          <a:p>
            <a:r>
              <a:rPr lang="en-US" baseline="0" dirty="0"/>
              <a:t>Think what your child would like instead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CC261F-8886-6544-83C9-71C12889183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1948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CC261F-8886-6544-83C9-71C12889183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55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Nothing is as good</a:t>
            </a:r>
            <a:r>
              <a:rPr lang="en-US" baseline="0" dirty="0"/>
              <a:t> at reinforcing negative </a:t>
            </a:r>
            <a:r>
              <a:rPr lang="en-US" baseline="0" dirty="0" err="1"/>
              <a:t>behaviour</a:t>
            </a:r>
            <a:r>
              <a:rPr lang="en-US" baseline="0" dirty="0"/>
              <a:t> than intermittent rewards, or boundary bending</a:t>
            </a:r>
          </a:p>
          <a:p>
            <a:r>
              <a:rPr lang="en-US" baseline="0" dirty="0"/>
              <a:t>I got away with it last week, I wonder if I can this 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CC261F-8886-6544-83C9-71C12889183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7900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Nothing is as good</a:t>
            </a:r>
            <a:r>
              <a:rPr lang="en-US" baseline="0" dirty="0"/>
              <a:t> at reinforcing negative </a:t>
            </a:r>
            <a:r>
              <a:rPr lang="en-US" baseline="0" dirty="0" err="1"/>
              <a:t>behaviour</a:t>
            </a:r>
            <a:r>
              <a:rPr lang="en-US" baseline="0" dirty="0"/>
              <a:t> than intermittent rewards, or boundary bending</a:t>
            </a:r>
          </a:p>
          <a:p>
            <a:r>
              <a:rPr lang="en-US" baseline="0" dirty="0"/>
              <a:t>I got away with it last week, I wonder if I can this 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CC261F-8886-6544-83C9-71C12889183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7900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CC261F-8886-6544-83C9-71C12889183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9048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Dad saw tommy with a</a:t>
            </a:r>
            <a:r>
              <a:rPr lang="en-US" baseline="0" dirty="0"/>
              <a:t> pair of scissors, about to cut up his big sister’s book. Dad thanked Tommy for finding the scissors for him and asked him to help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CC261F-8886-6544-83C9-71C12889183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094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CC261F-8886-6544-83C9-71C12889183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762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12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fld id="{D30A7513-F4D0-EC45-899A-D75334978E78}" type="slidenum">
              <a:rPr kumimoji="0" lang="en-US"/>
              <a:pPr/>
              <a:t>15</a:t>
            </a:fld>
            <a:endParaRPr kumimoji="0"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927600" y="382588"/>
            <a:ext cx="3403600" cy="1914525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en-GB">
              <a:latin typeface="Comic Sans MS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644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12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fld id="{D30A7513-F4D0-EC45-899A-D75334978E78}" type="slidenum">
              <a:rPr kumimoji="0" lang="en-US"/>
              <a:pPr/>
              <a:t>16</a:t>
            </a:fld>
            <a:endParaRPr kumimoji="0"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927600" y="382588"/>
            <a:ext cx="3403600" cy="1914525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en-GB">
              <a:latin typeface="Comic Sans MS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750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12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fld id="{D0E15BC3-749C-344A-A108-1D3A4C0435BA}" type="slidenum">
              <a:rPr kumimoji="0" lang="en-US"/>
              <a:pPr/>
              <a:t>17</a:t>
            </a:fld>
            <a:endParaRPr kumimoji="0"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927600" y="382588"/>
            <a:ext cx="3403600" cy="191452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en-GB">
              <a:latin typeface="Comic Sans MS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355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12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fld id="{D0E15BC3-749C-344A-A108-1D3A4C0435BA}" type="slidenum">
              <a:rPr kumimoji="0" lang="en-US"/>
              <a:pPr/>
              <a:t>18</a:t>
            </a:fld>
            <a:endParaRPr kumimoji="0"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927600" y="382588"/>
            <a:ext cx="3403600" cy="191452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en-GB">
              <a:latin typeface="Comic Sans MS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103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12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fld id="{D30A7513-F4D0-EC45-899A-D75334978E78}" type="slidenum">
              <a:rPr kumimoji="0" lang="en-US"/>
              <a:pPr/>
              <a:t>19</a:t>
            </a:fld>
            <a:endParaRPr kumimoji="0"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927600" y="382588"/>
            <a:ext cx="3403600" cy="1914525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en-GB" dirty="0">
              <a:latin typeface="Comic Sans MS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290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CC261F-8886-6544-83C9-71C12889183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291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CC261F-8886-6544-83C9-71C12889183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884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4DE19-DD5A-1A49-8971-FFEECB7A5E54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65E37-382F-2D46-B825-B6017B24712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31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4DE19-DD5A-1A49-8971-FFEECB7A5E54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65E37-382F-2D46-B825-B6017B24712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691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4DE19-DD5A-1A49-8971-FFEECB7A5E54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65E37-382F-2D46-B825-B6017B24712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445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4DE19-DD5A-1A49-8971-FFEECB7A5E54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65E37-382F-2D46-B825-B6017B247122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054967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4DE19-DD5A-1A49-8971-FFEECB7A5E54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65E37-382F-2D46-B825-B6017B24712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922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4DE19-DD5A-1A49-8971-FFEECB7A5E54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65E37-382F-2D46-B825-B6017B24712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597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4DE19-DD5A-1A49-8971-FFEECB7A5E54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65E37-382F-2D46-B825-B6017B24712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389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4DE19-DD5A-1A49-8971-FFEECB7A5E54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65E37-382F-2D46-B825-B6017B24712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51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4DE19-DD5A-1A49-8971-FFEECB7A5E54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65E37-382F-2D46-B825-B6017B24712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10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4DE19-DD5A-1A49-8971-FFEECB7A5E54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65E37-382F-2D46-B825-B6017B24712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2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4DE19-DD5A-1A49-8971-FFEECB7A5E54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65E37-382F-2D46-B825-B6017B24712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8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4DE19-DD5A-1A49-8971-FFEECB7A5E54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65E37-382F-2D46-B825-B6017B24712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67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4DE19-DD5A-1A49-8971-FFEECB7A5E54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65E37-382F-2D46-B825-B6017B24712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2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4DE19-DD5A-1A49-8971-FFEECB7A5E54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65E37-382F-2D46-B825-B6017B24712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9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4DE19-DD5A-1A49-8971-FFEECB7A5E54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65E37-382F-2D46-B825-B6017B24712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1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4DE19-DD5A-1A49-8971-FFEECB7A5E54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65E37-382F-2D46-B825-B6017B24712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4DE19-DD5A-1A49-8971-FFEECB7A5E54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65E37-382F-2D46-B825-B6017B24712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35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374DE19-DD5A-1A49-8971-FFEECB7A5E54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65E37-382F-2D46-B825-B6017B24712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3665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ndsonscotland.co.uk/" TargetMode="External"/><Relationship Id="rId2" Type="http://schemas.openxmlformats.org/officeDocument/2006/relationships/hyperlink" Target="https://www.wave-network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letitripple.org/" TargetMode="External"/><Relationship Id="rId4" Type="http://schemas.openxmlformats.org/officeDocument/2006/relationships/hyperlink" Target="http://www.youngminds.org.uk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tiff"/><Relationship Id="rId4" Type="http://schemas.openxmlformats.org/officeDocument/2006/relationships/image" Target="../media/image4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47" name="Oval 46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EB64E4-F3C6-867E-2FF0-DC112E4787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6561" r="-1" b="11749"/>
          <a:stretch/>
        </p:blipFill>
        <p:spPr>
          <a:xfrm>
            <a:off x="305" y="0"/>
            <a:ext cx="12191695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55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61206" y="5881648"/>
            <a:ext cx="10407602" cy="86802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PT" sz="4000" dirty="0">
                <a:solidFill>
                  <a:srgbClr val="EBEBEB"/>
                </a:solidFill>
              </a:rPr>
              <a:t>Limites de Amor -</a:t>
            </a:r>
            <a:br>
              <a:rPr lang="pt-PT" sz="4000" dirty="0">
                <a:solidFill>
                  <a:srgbClr val="EBEBEB"/>
                </a:solidFill>
              </a:rPr>
            </a:br>
            <a:r>
              <a:rPr lang="pt-PT" sz="4000" dirty="0">
                <a:solidFill>
                  <a:srgbClr val="EBEBEB"/>
                </a:solidFill>
              </a:rPr>
              <a:t>Disciplina positiva e eficaz</a:t>
            </a:r>
            <a:br>
              <a:rPr lang="en-US" sz="4000" dirty="0">
                <a:solidFill>
                  <a:srgbClr val="EBEBEB"/>
                </a:solidFill>
              </a:rPr>
            </a:br>
            <a:br>
              <a:rPr lang="en-US" sz="4000" dirty="0">
                <a:solidFill>
                  <a:srgbClr val="EBEBEB"/>
                </a:solidFill>
              </a:rPr>
            </a:br>
            <a:r>
              <a:rPr lang="pt-PT" sz="3600" dirty="0">
                <a:solidFill>
                  <a:srgbClr val="EBEBEB"/>
                </a:solidFill>
              </a:rPr>
              <a:t>Karen Holford – Ministérios da Família TED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F05850-3A5C-553A-EE2B-7D76C54CB445}"/>
              </a:ext>
            </a:extLst>
          </p:cNvPr>
          <p:cNvSpPr txBox="1"/>
          <p:nvPr/>
        </p:nvSpPr>
        <p:spPr>
          <a:xfrm rot="21094329">
            <a:off x="8359550" y="3898649"/>
            <a:ext cx="38351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Photo by Mayur Gala on </a:t>
            </a:r>
            <a:r>
              <a:rPr lang="en-GB" sz="1000" dirty="0" err="1"/>
              <a:t>Unsplash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76294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FB7F0-25CC-8546-8F47-1A0659C1E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931" y="452718"/>
            <a:ext cx="4638903" cy="1400530"/>
          </a:xfrm>
        </p:spPr>
        <p:txBody>
          <a:bodyPr>
            <a:normAutofit/>
          </a:bodyPr>
          <a:lstStyle/>
          <a:p>
            <a:r>
              <a:rPr lang="pt-PT" dirty="0"/>
              <a:t>A bondade é a chave</a:t>
            </a:r>
          </a:p>
        </p:txBody>
      </p:sp>
      <p:pic>
        <p:nvPicPr>
          <p:cNvPr id="7" name="Picture 6" descr="A picture containing plate, indoor, arranged&#10;&#10;Description automatically generated">
            <a:extLst>
              <a:ext uri="{FF2B5EF4-FFF2-40B4-BE49-F238E27FC236}">
                <a16:creationId xmlns:a16="http://schemas.microsoft.com/office/drawing/2014/main" id="{C6FF5C49-E8CA-E94E-B482-2899934407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10"/>
            <a:ext cx="4973099" cy="6857991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E5F4A-4602-2B40-AFE5-B7100051D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4863" y="1882326"/>
            <a:ext cx="6332438" cy="419548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pt-PT" sz="2500" dirty="0"/>
              <a:t>Pais e mães, deveis representar no lar o caráter de Deus. Deveis exigir obediência. Não como uma tormenta de palavras, mas de modo calmo e amável</a:t>
            </a:r>
            <a:r>
              <a:rPr lang="en-GB" sz="2500" dirty="0"/>
              <a:t>. </a:t>
            </a:r>
          </a:p>
          <a:p>
            <a:pPr>
              <a:lnSpc>
                <a:spcPct val="90000"/>
              </a:lnSpc>
            </a:pPr>
            <a:r>
              <a:rPr lang="pt-PT" sz="2500" dirty="0"/>
              <a:t>Deveis estar tão plenos de compaixão que vossos filhos para vós sejam atraídos</a:t>
            </a:r>
            <a:r>
              <a:rPr lang="en-GB" sz="2500" dirty="0"/>
              <a:t>…</a:t>
            </a:r>
          </a:p>
          <a:p>
            <a:pPr>
              <a:lnSpc>
                <a:spcPct val="90000"/>
              </a:lnSpc>
            </a:pPr>
            <a:r>
              <a:rPr lang="pt-PT" sz="2500" dirty="0"/>
              <a:t>A lei de Deus na vida do lar e no governo das nações flui de um coração de infinito amor</a:t>
            </a:r>
            <a:r>
              <a:rPr lang="en-GB" sz="2500" dirty="0"/>
              <a:t>.        </a:t>
            </a:r>
          </a:p>
          <a:p>
            <a:pPr>
              <a:lnSpc>
                <a:spcPct val="90000"/>
              </a:lnSpc>
            </a:pPr>
            <a:r>
              <a:rPr lang="pt-PT" sz="2600" dirty="0"/>
              <a:t>Orientação da Criança p. 259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8D8AD0-376F-4740-A425-62CAFCBFF665}"/>
              </a:ext>
            </a:extLst>
          </p:cNvPr>
          <p:cNvSpPr txBox="1"/>
          <p:nvPr/>
        </p:nvSpPr>
        <p:spPr>
          <a:xfrm>
            <a:off x="568995" y="6199812"/>
            <a:ext cx="38351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Photo by Karen Holford</a:t>
            </a:r>
          </a:p>
        </p:txBody>
      </p:sp>
    </p:spTree>
    <p:extLst>
      <p:ext uri="{BB962C8B-B14F-4D97-AF65-F5344CB8AC3E}">
        <p14:creationId xmlns:p14="http://schemas.microsoft.com/office/powerpoint/2010/main" val="199755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0667B13-1357-2C47-AFB1-5744CA212F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1193393"/>
              </p:ext>
            </p:extLst>
          </p:nvPr>
        </p:nvGraphicFramePr>
        <p:xfrm>
          <a:off x="2032000" y="100467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99A9F78-55F5-624D-8428-7913238A7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1583" y="3296093"/>
            <a:ext cx="4968834" cy="981993"/>
          </a:xfrm>
        </p:spPr>
        <p:txBody>
          <a:bodyPr/>
          <a:lstStyle/>
          <a:p>
            <a:pPr algn="ctr"/>
            <a:r>
              <a:rPr lang="pt-PT" sz="3800" dirty="0"/>
              <a:t>Ciclo do Desgaste</a:t>
            </a:r>
          </a:p>
        </p:txBody>
      </p:sp>
    </p:spTree>
    <p:extLst>
      <p:ext uri="{BB962C8B-B14F-4D97-AF65-F5344CB8AC3E}">
        <p14:creationId xmlns:p14="http://schemas.microsoft.com/office/powerpoint/2010/main" val="64384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0667B13-1357-2C47-AFB1-5744CA212F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5940317"/>
              </p:ext>
            </p:extLst>
          </p:nvPr>
        </p:nvGraphicFramePr>
        <p:xfrm>
          <a:off x="2032000" y="100467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99A9F78-55F5-624D-8428-7913238A7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5640" y="3283872"/>
            <a:ext cx="5360720" cy="860270"/>
          </a:xfrm>
        </p:spPr>
        <p:txBody>
          <a:bodyPr>
            <a:normAutofit/>
          </a:bodyPr>
          <a:lstStyle/>
          <a:p>
            <a:pPr algn="ctr"/>
            <a:r>
              <a:rPr lang="pt-PT" sz="3500" dirty="0"/>
              <a:t>Ciclo da Compaixão</a:t>
            </a:r>
          </a:p>
        </p:txBody>
      </p:sp>
    </p:spTree>
    <p:extLst>
      <p:ext uri="{BB962C8B-B14F-4D97-AF65-F5344CB8AC3E}">
        <p14:creationId xmlns:p14="http://schemas.microsoft.com/office/powerpoint/2010/main" val="78117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3F4807A-5068-4492-8025-D75F320E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537A3B-FEE1-F247-8B0E-09D02C74E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0448" y="746464"/>
            <a:ext cx="3543464" cy="1767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PT" sz="4800" b="1" dirty="0">
                <a:solidFill>
                  <a:srgbClr val="EBEBEB"/>
                </a:solidFill>
              </a:rPr>
              <a:t>O Princípio Feliz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08193-4FE2-294B-8297-A1A1D6BC7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2080" y="2746263"/>
            <a:ext cx="3981594" cy="162150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pt-PT" sz="24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Não ajudamos as crianças a comportarem-se melhor fazendo com que se sintam pior!</a:t>
            </a:r>
          </a:p>
          <a:p>
            <a:pPr marL="0" indent="0">
              <a:buNone/>
            </a:pPr>
            <a:r>
              <a:rPr lang="pt-PT" sz="24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Quanto mais se sentirem amadas e felizes, mais probabilidades há de se comportarem de forma amorosa e feliz.</a:t>
            </a:r>
          </a:p>
        </p:txBody>
      </p:sp>
      <p:sp>
        <p:nvSpPr>
          <p:cNvPr id="23" name="Freeform 36">
            <a:extLst>
              <a:ext uri="{FF2B5EF4-FFF2-40B4-BE49-F238E27FC236}">
                <a16:creationId xmlns:a16="http://schemas.microsoft.com/office/drawing/2014/main" id="{B24996F8-180C-4DCB-8A26-DFA336CDE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13666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E81CB9-0073-4F42-97A9-1245C790B1C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7759920" cy="6857991"/>
          </a:xfrm>
          <a:custGeom>
            <a:avLst/>
            <a:gdLst/>
            <a:ahLst/>
            <a:cxnLst/>
            <a:rect l="l" t="t" r="r" b="b"/>
            <a:pathLst>
              <a:path w="7759940" h="6858001">
                <a:moveTo>
                  <a:pt x="0" y="0"/>
                </a:moveTo>
                <a:lnTo>
                  <a:pt x="1296537" y="0"/>
                </a:lnTo>
                <a:lnTo>
                  <a:pt x="1296537" y="1"/>
                </a:lnTo>
                <a:lnTo>
                  <a:pt x="6415225" y="1"/>
                </a:lnTo>
                <a:lnTo>
                  <a:pt x="6415225" y="0"/>
                </a:lnTo>
                <a:lnTo>
                  <a:pt x="7758763" y="0"/>
                </a:lnTo>
                <a:lnTo>
                  <a:pt x="7733718" y="155677"/>
                </a:lnTo>
                <a:lnTo>
                  <a:pt x="7709849" y="310668"/>
                </a:lnTo>
                <a:lnTo>
                  <a:pt x="7686485" y="466344"/>
                </a:lnTo>
                <a:lnTo>
                  <a:pt x="7666482" y="622707"/>
                </a:lnTo>
                <a:lnTo>
                  <a:pt x="7646311" y="778383"/>
                </a:lnTo>
                <a:lnTo>
                  <a:pt x="7627485" y="934746"/>
                </a:lnTo>
                <a:lnTo>
                  <a:pt x="7611349" y="1089051"/>
                </a:lnTo>
                <a:lnTo>
                  <a:pt x="7596053" y="1245413"/>
                </a:lnTo>
                <a:lnTo>
                  <a:pt x="7582101" y="1401090"/>
                </a:lnTo>
                <a:lnTo>
                  <a:pt x="7569999" y="1554023"/>
                </a:lnTo>
                <a:lnTo>
                  <a:pt x="7557896" y="1709014"/>
                </a:lnTo>
                <a:lnTo>
                  <a:pt x="7547811" y="1861947"/>
                </a:lnTo>
                <a:lnTo>
                  <a:pt x="7539911" y="2014881"/>
                </a:lnTo>
                <a:lnTo>
                  <a:pt x="7531674" y="2167128"/>
                </a:lnTo>
                <a:lnTo>
                  <a:pt x="7524783" y="2318004"/>
                </a:lnTo>
                <a:lnTo>
                  <a:pt x="7519908" y="2467509"/>
                </a:lnTo>
                <a:lnTo>
                  <a:pt x="7515706" y="2617013"/>
                </a:lnTo>
                <a:lnTo>
                  <a:pt x="7511672" y="2765146"/>
                </a:lnTo>
                <a:lnTo>
                  <a:pt x="7509823" y="2911221"/>
                </a:lnTo>
                <a:lnTo>
                  <a:pt x="7507806" y="3057297"/>
                </a:lnTo>
                <a:lnTo>
                  <a:pt x="7506797" y="3201315"/>
                </a:lnTo>
                <a:lnTo>
                  <a:pt x="7507806" y="3343961"/>
                </a:lnTo>
                <a:lnTo>
                  <a:pt x="7507806" y="3485236"/>
                </a:lnTo>
                <a:lnTo>
                  <a:pt x="7509823" y="3625139"/>
                </a:lnTo>
                <a:lnTo>
                  <a:pt x="7512848" y="3762299"/>
                </a:lnTo>
                <a:lnTo>
                  <a:pt x="7515706" y="3898087"/>
                </a:lnTo>
                <a:lnTo>
                  <a:pt x="7518900" y="4031133"/>
                </a:lnTo>
                <a:lnTo>
                  <a:pt x="7523774" y="4163492"/>
                </a:lnTo>
                <a:lnTo>
                  <a:pt x="7528985" y="4293793"/>
                </a:lnTo>
                <a:lnTo>
                  <a:pt x="7533691" y="4421352"/>
                </a:lnTo>
                <a:lnTo>
                  <a:pt x="7546971" y="4670298"/>
                </a:lnTo>
                <a:lnTo>
                  <a:pt x="7561090" y="4908956"/>
                </a:lnTo>
                <a:lnTo>
                  <a:pt x="7575882" y="5138013"/>
                </a:lnTo>
                <a:lnTo>
                  <a:pt x="7592187" y="5354726"/>
                </a:lnTo>
                <a:lnTo>
                  <a:pt x="7609164" y="5561838"/>
                </a:lnTo>
                <a:lnTo>
                  <a:pt x="7627485" y="5753862"/>
                </a:lnTo>
                <a:lnTo>
                  <a:pt x="7645471" y="5934227"/>
                </a:lnTo>
                <a:lnTo>
                  <a:pt x="7663456" y="6100191"/>
                </a:lnTo>
                <a:lnTo>
                  <a:pt x="7680433" y="6252438"/>
                </a:lnTo>
                <a:lnTo>
                  <a:pt x="7696570" y="6387541"/>
                </a:lnTo>
                <a:lnTo>
                  <a:pt x="7711866" y="6509613"/>
                </a:lnTo>
                <a:lnTo>
                  <a:pt x="7724641" y="6612483"/>
                </a:lnTo>
                <a:lnTo>
                  <a:pt x="7736743" y="6698894"/>
                </a:lnTo>
                <a:lnTo>
                  <a:pt x="7754057" y="6817538"/>
                </a:lnTo>
                <a:lnTo>
                  <a:pt x="7759940" y="6858000"/>
                </a:lnTo>
                <a:lnTo>
                  <a:pt x="6854586" y="6858000"/>
                </a:lnTo>
                <a:lnTo>
                  <a:pt x="6854586" y="6858001"/>
                </a:lnTo>
                <a:lnTo>
                  <a:pt x="764022" y="6858001"/>
                </a:lnTo>
                <a:lnTo>
                  <a:pt x="76402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30182B0-3559-41D5-9EBC-0BD86BEDA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6D0AF6-A1B4-0941-B916-9D363259ECB7}"/>
              </a:ext>
            </a:extLst>
          </p:cNvPr>
          <p:cNvSpPr txBox="1"/>
          <p:nvPr/>
        </p:nvSpPr>
        <p:spPr>
          <a:xfrm>
            <a:off x="2430240" y="6488669"/>
            <a:ext cx="38351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Photo by </a:t>
            </a:r>
            <a:r>
              <a:rPr lang="en-GB" sz="1000" dirty="0" err="1"/>
              <a:t>Terricks</a:t>
            </a:r>
            <a:r>
              <a:rPr lang="en-GB" sz="1000" dirty="0"/>
              <a:t> Noah on </a:t>
            </a:r>
            <a:r>
              <a:rPr lang="en-GB" sz="1000" dirty="0" err="1"/>
              <a:t>Unsplash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92274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74817" y="4033094"/>
            <a:ext cx="9665326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endParaRPr lang="en-US" sz="1000" b="0" dirty="0">
              <a:latin typeface="+mj-lt"/>
              <a:ea typeface="ＭＳ Ｐゴシック" charset="0"/>
              <a:cs typeface="ＭＳ Ｐゴシック" charset="0"/>
            </a:endParaRPr>
          </a:p>
          <a:p>
            <a:pPr algn="ctr" eaLnBrk="1" hangingPunct="1">
              <a:defRPr/>
            </a:pPr>
            <a:r>
              <a:rPr lang="pt-PT" sz="3600" dirty="0">
                <a:latin typeface="+mj-lt"/>
                <a:ea typeface="ＭＳ Ｐゴシック" charset="0"/>
                <a:cs typeface="ＭＳ Ｐゴシック" charset="0"/>
              </a:rPr>
              <a:t>Quanto mais conexões carinhosas estabelecermos com os nossos filhos, mais fácil será para eles comportarem-se bem.</a:t>
            </a:r>
            <a:endParaRPr lang="pt-PT" sz="3600" b="0" dirty="0">
              <a:latin typeface="+mj-lt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9" descr="A close up of a plate&#10;&#10;Description automatically generated">
            <a:extLst>
              <a:ext uri="{FF2B5EF4-FFF2-40B4-BE49-F238E27FC236}">
                <a16:creationId xmlns:a16="http://schemas.microsoft.com/office/drawing/2014/main" id="{7AE2D0E9-2F62-014F-AA44-9B5AF01FA5D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716064" y="555350"/>
            <a:ext cx="2986070" cy="2986070"/>
          </a:xfrm>
          <a:prstGeom prst="rect">
            <a:avLst/>
          </a:prstGeom>
        </p:spPr>
      </p:pic>
      <p:pic>
        <p:nvPicPr>
          <p:cNvPr id="13" name="Picture 12" descr="A picture containing plate, sitting, table, cup&#10;&#10;Description automatically generated">
            <a:extLst>
              <a:ext uri="{FF2B5EF4-FFF2-40B4-BE49-F238E27FC236}">
                <a16:creationId xmlns:a16="http://schemas.microsoft.com/office/drawing/2014/main" id="{D4E3F52F-9D72-4843-8F18-9F44B02260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034549" y="555350"/>
            <a:ext cx="2986070" cy="29860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6DEEEC-2BFD-5847-96F1-434CC49C9EF1}"/>
              </a:ext>
            </a:extLst>
          </p:cNvPr>
          <p:cNvSpPr txBox="1"/>
          <p:nvPr/>
        </p:nvSpPr>
        <p:spPr>
          <a:xfrm>
            <a:off x="1872040" y="501100"/>
            <a:ext cx="2664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Fotos: Karen</a:t>
            </a:r>
          </a:p>
        </p:txBody>
      </p:sp>
    </p:spTree>
    <p:extLst>
      <p:ext uri="{BB962C8B-B14F-4D97-AF65-F5344CB8AC3E}">
        <p14:creationId xmlns:p14="http://schemas.microsoft.com/office/powerpoint/2010/main" val="302107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653144" y="1139372"/>
            <a:ext cx="4191000" cy="5509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pt-PT" sz="3600" dirty="0">
                <a:latin typeface="+mj-lt"/>
              </a:rPr>
              <a:t>Amor/conexão</a:t>
            </a:r>
          </a:p>
          <a:p>
            <a:pPr algn="r" eaLnBrk="1" hangingPunct="1">
              <a:defRPr/>
            </a:pPr>
            <a:r>
              <a:rPr lang="pt-PT" sz="2800" b="0" dirty="0">
                <a:latin typeface="+mj-lt"/>
              </a:rPr>
              <a:t>Conforto</a:t>
            </a:r>
          </a:p>
          <a:p>
            <a:pPr algn="r" eaLnBrk="1" hangingPunct="1">
              <a:defRPr/>
            </a:pPr>
            <a:r>
              <a:rPr lang="pt-PT" sz="2800" b="0" dirty="0">
                <a:latin typeface="+mj-lt"/>
              </a:rPr>
              <a:t>Aceitação</a:t>
            </a:r>
          </a:p>
          <a:p>
            <a:pPr algn="r" eaLnBrk="1" hangingPunct="1">
              <a:defRPr/>
            </a:pPr>
            <a:r>
              <a:rPr lang="pt-PT" sz="2800" b="0" dirty="0">
                <a:latin typeface="+mj-lt"/>
              </a:rPr>
              <a:t>Afeto</a:t>
            </a:r>
          </a:p>
          <a:p>
            <a:pPr algn="r" eaLnBrk="1" hangingPunct="1">
              <a:defRPr/>
            </a:pPr>
            <a:r>
              <a:rPr lang="pt-PT" sz="2800" b="0" dirty="0">
                <a:latin typeface="+mj-lt"/>
              </a:rPr>
              <a:t>Apreciação</a:t>
            </a:r>
          </a:p>
          <a:p>
            <a:pPr algn="r" eaLnBrk="1" hangingPunct="1">
              <a:defRPr/>
            </a:pPr>
            <a:r>
              <a:rPr lang="pt-PT" sz="2800" b="0" dirty="0">
                <a:latin typeface="+mj-lt"/>
              </a:rPr>
              <a:t>Atenção focada</a:t>
            </a:r>
          </a:p>
          <a:p>
            <a:pPr algn="r" eaLnBrk="1" hangingPunct="1">
              <a:defRPr/>
            </a:pPr>
            <a:r>
              <a:rPr lang="pt-PT" sz="2800" b="0" dirty="0">
                <a:latin typeface="+mj-lt"/>
              </a:rPr>
              <a:t>Respeito</a:t>
            </a:r>
          </a:p>
          <a:p>
            <a:pPr algn="r" eaLnBrk="1" hangingPunct="1">
              <a:defRPr/>
            </a:pPr>
            <a:r>
              <a:rPr lang="pt-PT" sz="2800" b="0" dirty="0">
                <a:latin typeface="+mj-lt"/>
              </a:rPr>
              <a:t>Encorajamento</a:t>
            </a:r>
          </a:p>
          <a:p>
            <a:pPr algn="r" eaLnBrk="1" hangingPunct="1">
              <a:defRPr/>
            </a:pPr>
            <a:r>
              <a:rPr lang="pt-PT" sz="2800" b="0" dirty="0">
                <a:latin typeface="+mj-lt"/>
              </a:rPr>
              <a:t>Segurança</a:t>
            </a:r>
          </a:p>
          <a:p>
            <a:pPr algn="r" eaLnBrk="1" hangingPunct="1">
              <a:defRPr/>
            </a:pPr>
            <a:r>
              <a:rPr lang="pt-PT" sz="2800" b="0" dirty="0">
                <a:latin typeface="+mj-lt"/>
              </a:rPr>
              <a:t>Ser valorizado</a:t>
            </a:r>
          </a:p>
          <a:p>
            <a:pPr algn="r" eaLnBrk="1" hangingPunct="1">
              <a:defRPr/>
            </a:pPr>
            <a:r>
              <a:rPr lang="pt-PT" sz="2800" b="0" dirty="0">
                <a:latin typeface="+mj-lt"/>
              </a:rPr>
              <a:t>Apoio</a:t>
            </a:r>
          </a:p>
          <a:p>
            <a:pPr algn="r" eaLnBrk="1" hangingPunct="1">
              <a:defRPr/>
            </a:pPr>
            <a:endParaRPr lang="en-US" sz="3600" b="0" dirty="0">
              <a:solidFill>
                <a:srgbClr val="163E50"/>
              </a:solidFill>
              <a:latin typeface="+mj-lt"/>
            </a:endParaRPr>
          </a:p>
        </p:txBody>
      </p:sp>
      <p:pic>
        <p:nvPicPr>
          <p:cNvPr id="5" name="Picture 4" descr="A picture containing plate, sitting, table, cup&#10;&#10;Description automatically generated">
            <a:extLst>
              <a:ext uri="{FF2B5EF4-FFF2-40B4-BE49-F238E27FC236}">
                <a16:creationId xmlns:a16="http://schemas.microsoft.com/office/drawing/2014/main" id="{4C994F53-A97F-DD4C-ADF5-7FE66DBC81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02513" y="1303747"/>
            <a:ext cx="4669246" cy="46692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9FF7A3-EAC6-D847-AAA5-4C34D6499247}"/>
              </a:ext>
            </a:extLst>
          </p:cNvPr>
          <p:cNvSpPr txBox="1"/>
          <p:nvPr/>
        </p:nvSpPr>
        <p:spPr>
          <a:xfrm>
            <a:off x="6477000" y="1524000"/>
            <a:ext cx="2664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Foto: Karen</a:t>
            </a:r>
          </a:p>
        </p:txBody>
      </p:sp>
    </p:spTree>
    <p:extLst>
      <p:ext uri="{BB962C8B-B14F-4D97-AF65-F5344CB8AC3E}">
        <p14:creationId xmlns:p14="http://schemas.microsoft.com/office/powerpoint/2010/main" val="13763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653144" y="1139372"/>
            <a:ext cx="4191000" cy="5509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pt-PT" sz="3600" dirty="0">
                <a:latin typeface="+mj-lt"/>
              </a:rPr>
              <a:t>Amor/conexão</a:t>
            </a:r>
          </a:p>
          <a:p>
            <a:pPr algn="r" eaLnBrk="1" hangingPunct="1">
              <a:defRPr/>
            </a:pPr>
            <a:r>
              <a:rPr lang="pt-PT" sz="2800" b="0" dirty="0">
                <a:latin typeface="+mj-lt"/>
              </a:rPr>
              <a:t>Conforto</a:t>
            </a:r>
          </a:p>
          <a:p>
            <a:pPr algn="r" eaLnBrk="1" hangingPunct="1">
              <a:defRPr/>
            </a:pPr>
            <a:r>
              <a:rPr lang="pt-PT" sz="2800" b="0" dirty="0">
                <a:latin typeface="+mj-lt"/>
              </a:rPr>
              <a:t>Aceitação</a:t>
            </a:r>
          </a:p>
          <a:p>
            <a:pPr algn="r" eaLnBrk="1" hangingPunct="1">
              <a:defRPr/>
            </a:pPr>
            <a:r>
              <a:rPr lang="pt-PT" sz="2800" b="0" dirty="0">
                <a:latin typeface="+mj-lt"/>
              </a:rPr>
              <a:t>Afeto</a:t>
            </a:r>
          </a:p>
          <a:p>
            <a:pPr algn="r" eaLnBrk="1" hangingPunct="1">
              <a:defRPr/>
            </a:pPr>
            <a:r>
              <a:rPr lang="pt-PT" sz="2800" b="0" dirty="0">
                <a:latin typeface="+mj-lt"/>
              </a:rPr>
              <a:t>Apreciação</a:t>
            </a:r>
          </a:p>
          <a:p>
            <a:pPr algn="r" eaLnBrk="1" hangingPunct="1">
              <a:defRPr/>
            </a:pPr>
            <a:r>
              <a:rPr lang="pt-PT" sz="2800" b="0" dirty="0">
                <a:latin typeface="+mj-lt"/>
              </a:rPr>
              <a:t>Atenção focada</a:t>
            </a:r>
          </a:p>
          <a:p>
            <a:pPr algn="r" eaLnBrk="1" hangingPunct="1">
              <a:defRPr/>
            </a:pPr>
            <a:r>
              <a:rPr lang="pt-PT" sz="2800" b="0" dirty="0">
                <a:latin typeface="+mj-lt"/>
              </a:rPr>
              <a:t>Respeito</a:t>
            </a:r>
          </a:p>
          <a:p>
            <a:pPr algn="r" eaLnBrk="1" hangingPunct="1">
              <a:defRPr/>
            </a:pPr>
            <a:r>
              <a:rPr lang="pt-PT" sz="2800" b="0" dirty="0">
                <a:latin typeface="+mj-lt"/>
              </a:rPr>
              <a:t>Encorajamento</a:t>
            </a:r>
          </a:p>
          <a:p>
            <a:pPr algn="r" eaLnBrk="1" hangingPunct="1">
              <a:defRPr/>
            </a:pPr>
            <a:r>
              <a:rPr lang="pt-PT" sz="2800" b="0" dirty="0">
                <a:latin typeface="+mj-lt"/>
              </a:rPr>
              <a:t>Segurança</a:t>
            </a:r>
          </a:p>
          <a:p>
            <a:pPr algn="r" eaLnBrk="1" hangingPunct="1">
              <a:defRPr/>
            </a:pPr>
            <a:r>
              <a:rPr lang="pt-PT" sz="2800" b="0" dirty="0">
                <a:latin typeface="+mj-lt"/>
              </a:rPr>
              <a:t>Ser valorizado</a:t>
            </a:r>
          </a:p>
          <a:p>
            <a:pPr algn="r" eaLnBrk="1" hangingPunct="1">
              <a:defRPr/>
            </a:pPr>
            <a:r>
              <a:rPr lang="pt-PT" sz="2800" b="0" dirty="0">
                <a:latin typeface="+mj-lt"/>
              </a:rPr>
              <a:t>Apoio</a:t>
            </a:r>
          </a:p>
          <a:p>
            <a:pPr algn="r" eaLnBrk="1" hangingPunct="1">
              <a:defRPr/>
            </a:pPr>
            <a:endParaRPr lang="en-US" sz="3600" b="0" dirty="0">
              <a:solidFill>
                <a:srgbClr val="163E50"/>
              </a:solidFill>
              <a:latin typeface="+mj-lt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5729291" y="1139372"/>
            <a:ext cx="5664424" cy="5509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pt-PT" sz="3600" dirty="0">
                <a:latin typeface="+mj-lt"/>
              </a:rPr>
              <a:t>Solidão/desconexão</a:t>
            </a:r>
          </a:p>
          <a:p>
            <a:pPr eaLnBrk="1" hangingPunct="1">
              <a:defRPr/>
            </a:pPr>
            <a:r>
              <a:rPr lang="pt-PT" sz="2800" b="0" dirty="0">
                <a:latin typeface="+mj-lt"/>
              </a:rPr>
              <a:t>Ser ferido ou julgado</a:t>
            </a:r>
          </a:p>
          <a:p>
            <a:pPr eaLnBrk="1" hangingPunct="1">
              <a:defRPr/>
            </a:pPr>
            <a:r>
              <a:rPr lang="pt-PT" sz="2800" b="0" dirty="0">
                <a:latin typeface="+mj-lt"/>
              </a:rPr>
              <a:t>Rejeição</a:t>
            </a:r>
          </a:p>
          <a:p>
            <a:pPr eaLnBrk="1" hangingPunct="1">
              <a:defRPr/>
            </a:pPr>
            <a:r>
              <a:rPr lang="pt-PT" sz="2800" b="0" dirty="0">
                <a:latin typeface="+mj-lt"/>
              </a:rPr>
              <a:t>Abuso</a:t>
            </a:r>
          </a:p>
          <a:p>
            <a:pPr eaLnBrk="1" hangingPunct="1">
              <a:defRPr/>
            </a:pPr>
            <a:r>
              <a:rPr lang="pt-PT" sz="2800" b="0" dirty="0">
                <a:latin typeface="+mj-lt"/>
              </a:rPr>
              <a:t>Criticismo</a:t>
            </a:r>
          </a:p>
          <a:p>
            <a:pPr eaLnBrk="1" hangingPunct="1">
              <a:defRPr/>
            </a:pPr>
            <a:r>
              <a:rPr lang="pt-PT" sz="2800" b="0" dirty="0">
                <a:latin typeface="+mj-lt"/>
              </a:rPr>
              <a:t>Ser ignorado</a:t>
            </a:r>
          </a:p>
          <a:p>
            <a:pPr eaLnBrk="1" hangingPunct="1">
              <a:defRPr/>
            </a:pPr>
            <a:r>
              <a:rPr lang="pt-PT" sz="2800" b="0" dirty="0">
                <a:latin typeface="+mj-lt"/>
              </a:rPr>
              <a:t>Vergonha</a:t>
            </a:r>
          </a:p>
          <a:p>
            <a:pPr eaLnBrk="1" hangingPunct="1">
              <a:defRPr/>
            </a:pPr>
            <a:r>
              <a:rPr lang="pt-PT" sz="2800" b="0" dirty="0">
                <a:latin typeface="+mj-lt"/>
              </a:rPr>
              <a:t>Desânimo</a:t>
            </a:r>
          </a:p>
          <a:p>
            <a:pPr eaLnBrk="1" hangingPunct="1">
              <a:defRPr/>
            </a:pPr>
            <a:r>
              <a:rPr lang="pt-PT" sz="2800" b="0" dirty="0">
                <a:latin typeface="+mj-lt"/>
              </a:rPr>
              <a:t>Medo</a:t>
            </a:r>
          </a:p>
          <a:p>
            <a:pPr eaLnBrk="1" hangingPunct="1">
              <a:defRPr/>
            </a:pPr>
            <a:r>
              <a:rPr lang="pt-PT" sz="2800" b="0" dirty="0">
                <a:latin typeface="+mj-lt"/>
              </a:rPr>
              <a:t>Ser rebaixado</a:t>
            </a:r>
          </a:p>
          <a:p>
            <a:pPr eaLnBrk="1" hangingPunct="1">
              <a:defRPr/>
            </a:pPr>
            <a:r>
              <a:rPr lang="pt-PT" sz="2800" b="0" dirty="0">
                <a:latin typeface="+mj-lt"/>
              </a:rPr>
              <a:t>Abandono</a:t>
            </a:r>
          </a:p>
          <a:p>
            <a:pPr eaLnBrk="1" hangingPunct="1">
              <a:defRPr/>
            </a:pPr>
            <a:endParaRPr lang="en-US" sz="3600" b="0" dirty="0">
              <a:solidFill>
                <a:srgbClr val="163E5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4557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8375" y="-1573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99A103-FE64-FA80-F03E-D82BEBCEDE3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260" r="29336" b="-1"/>
          <a:stretch/>
        </p:blipFill>
        <p:spPr>
          <a:xfrm>
            <a:off x="3" y="10"/>
            <a:ext cx="4973099" cy="6857991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6F18ACE-6E82-4ADC-8A2F-A1771B30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extBox 1"/>
          <p:cNvSpPr txBox="1"/>
          <p:nvPr/>
        </p:nvSpPr>
        <p:spPr>
          <a:xfrm>
            <a:off x="5268784" y="403201"/>
            <a:ext cx="6425636" cy="5880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pt-PT" sz="2400" b="1" dirty="0">
                <a:latin typeface="+mj-lt"/>
                <a:ea typeface="+mj-ea"/>
                <a:cs typeface="+mj-cs"/>
              </a:rPr>
              <a:t>Quando as necessidades dos bebés não são atendidas:</a:t>
            </a:r>
          </a:p>
          <a:p>
            <a:pPr marL="514350" indent="-514350"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pt-PT" sz="2000" dirty="0">
                <a:latin typeface="+mj-lt"/>
                <a:ea typeface="+mj-ea"/>
                <a:cs typeface="+mj-cs"/>
              </a:rPr>
              <a:t>Eles vivenciam a negligência, dor, aflição, tristeza, solidão e abuso. </a:t>
            </a:r>
          </a:p>
          <a:p>
            <a:pPr marL="514350" indent="-514350"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pt-PT" sz="2000" dirty="0">
                <a:latin typeface="+mj-lt"/>
                <a:ea typeface="+mj-ea"/>
                <a:cs typeface="+mj-cs"/>
              </a:rPr>
              <a:t>Isto leva a </a:t>
            </a:r>
            <a:r>
              <a:rPr lang="pt-PT" sz="2000" b="1" dirty="0">
                <a:latin typeface="+mj-lt"/>
                <a:ea typeface="+mj-ea"/>
                <a:cs typeface="+mj-cs"/>
              </a:rPr>
              <a:t>pensamentos prejudiciais </a:t>
            </a:r>
            <a:r>
              <a:rPr lang="pt-PT" sz="2000" dirty="0">
                <a:latin typeface="+mj-lt"/>
                <a:ea typeface="+mj-ea"/>
                <a:cs typeface="+mj-cs"/>
              </a:rPr>
              <a:t>– não sou importante, o que é que há de errado em mim? Talvez se tentar com mais afinco, eles me amem...</a:t>
            </a:r>
          </a:p>
          <a:p>
            <a:pPr marL="514350" indent="-514350"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pt-PT" sz="2000" dirty="0">
                <a:latin typeface="+mj-lt"/>
                <a:ea typeface="+mj-ea"/>
                <a:cs typeface="+mj-cs"/>
              </a:rPr>
              <a:t>Leva a </a:t>
            </a:r>
            <a:r>
              <a:rPr lang="pt-PT" sz="2000" b="1" dirty="0">
                <a:latin typeface="+mj-lt"/>
                <a:ea typeface="+mj-ea"/>
                <a:cs typeface="+mj-cs"/>
              </a:rPr>
              <a:t>emoções negativas </a:t>
            </a:r>
            <a:r>
              <a:rPr lang="pt-PT" sz="2000" dirty="0">
                <a:latin typeface="+mj-lt"/>
                <a:ea typeface="+mj-ea"/>
                <a:cs typeface="+mj-cs"/>
              </a:rPr>
              <a:t>– desvalorização, desgaste, amargura, mágoa, tristeza, solidão...</a:t>
            </a:r>
          </a:p>
          <a:p>
            <a:pPr marL="514350" indent="-514350"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pt-PT" sz="2000" dirty="0">
                <a:latin typeface="+mj-lt"/>
                <a:ea typeface="+mj-ea"/>
                <a:cs typeface="+mj-cs"/>
              </a:rPr>
              <a:t>Leva a </a:t>
            </a:r>
            <a:r>
              <a:rPr lang="pt-PT" sz="2000" b="1" dirty="0">
                <a:latin typeface="+mj-lt"/>
                <a:ea typeface="+mj-ea"/>
                <a:cs typeface="+mj-cs"/>
              </a:rPr>
              <a:t>comportamentos prejudiciais </a:t>
            </a:r>
            <a:r>
              <a:rPr lang="pt-PT" sz="2000" dirty="0">
                <a:latin typeface="+mj-lt"/>
                <a:ea typeface="+mj-ea"/>
                <a:cs typeface="+mj-cs"/>
              </a:rPr>
              <a:t>– dependências, manipulação, </a:t>
            </a:r>
            <a:r>
              <a:rPr lang="pt-PT" sz="2000" dirty="0" err="1">
                <a:latin typeface="+mj-lt"/>
                <a:ea typeface="+mj-ea"/>
                <a:cs typeface="+mj-cs"/>
              </a:rPr>
              <a:t>bullying</a:t>
            </a:r>
            <a:r>
              <a:rPr lang="pt-PT" sz="2000" dirty="0">
                <a:latin typeface="+mj-lt"/>
                <a:ea typeface="+mj-ea"/>
                <a:cs typeface="+mj-cs"/>
              </a:rPr>
              <a:t>, perfecionismo, distúrbios alimentares…</a:t>
            </a:r>
          </a:p>
          <a:p>
            <a:pPr marL="514350" indent="-514350"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pt-PT" sz="2000" dirty="0">
                <a:latin typeface="+mj-lt"/>
                <a:ea typeface="+mj-ea"/>
                <a:cs typeface="+mj-cs"/>
              </a:rPr>
              <a:t>Leva a </a:t>
            </a:r>
            <a:r>
              <a:rPr lang="pt-PT" sz="2000" b="1" dirty="0">
                <a:latin typeface="+mj-lt"/>
                <a:ea typeface="+mj-ea"/>
                <a:cs typeface="+mj-cs"/>
              </a:rPr>
              <a:t>desfechos piores </a:t>
            </a:r>
            <a:r>
              <a:rPr lang="pt-PT" sz="2000" dirty="0">
                <a:latin typeface="+mj-lt"/>
                <a:ea typeface="+mj-ea"/>
                <a:cs typeface="+mj-cs"/>
              </a:rPr>
              <a:t>– relacionamentos menos bem sucedidos</a:t>
            </a:r>
            <a:r>
              <a:rPr lang="en-US" sz="2000" dirty="0">
                <a:latin typeface="+mj-lt"/>
                <a:ea typeface="+mj-ea"/>
                <a:cs typeface="+mj-cs"/>
              </a:rPr>
              <a:t>, </a:t>
            </a:r>
            <a:r>
              <a:rPr lang="pt-PT" sz="2000" dirty="0">
                <a:latin typeface="+mj-lt"/>
                <a:ea typeface="+mj-ea"/>
                <a:cs typeface="+mj-cs"/>
              </a:rPr>
              <a:t>fraca valorização pessoal, menos empreendedores, mais propensos a problemas de saúde mental, etc.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9AB05F-7D85-58C2-2231-130B42EBB5FB}"/>
              </a:ext>
            </a:extLst>
          </p:cNvPr>
          <p:cNvSpPr txBox="1"/>
          <p:nvPr/>
        </p:nvSpPr>
        <p:spPr>
          <a:xfrm>
            <a:off x="497580" y="189469"/>
            <a:ext cx="38351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Foto: Caleb Woods on </a:t>
            </a:r>
            <a:r>
              <a:rPr lang="en-GB" sz="1000" dirty="0" err="1"/>
              <a:t>Unsplash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60492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8375" y="-1573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0A90E1-F665-7234-6CCD-0144EC54B45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994" r="1" b="4957"/>
          <a:stretch/>
        </p:blipFill>
        <p:spPr>
          <a:xfrm>
            <a:off x="3" y="10"/>
            <a:ext cx="4973099" cy="6857991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6F18ACE-6E82-4ADC-8A2F-A1771B30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extBox 1"/>
          <p:cNvSpPr txBox="1"/>
          <p:nvPr/>
        </p:nvSpPr>
        <p:spPr>
          <a:xfrm>
            <a:off x="5282276" y="1141407"/>
            <a:ext cx="6356471" cy="526366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en-US" sz="1500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pt-PT" sz="2400" b="1" dirty="0">
                <a:latin typeface="+mj-lt"/>
                <a:ea typeface="+mj-ea"/>
                <a:cs typeface="+mj-cs"/>
              </a:rPr>
              <a:t>Quando as necessidades dos bebés são atendidas desde o nascimento: 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pt-PT" sz="2000" dirty="0">
                <a:latin typeface="+mj-lt"/>
                <a:ea typeface="+mj-ea"/>
                <a:cs typeface="+mj-cs"/>
              </a:rPr>
              <a:t>Experimentam amor, toque, tempo, atenção, brincadeira, ensinamentos, conforto…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pt-PT" sz="2000" dirty="0">
                <a:latin typeface="+mj-lt"/>
                <a:ea typeface="+mj-ea"/>
                <a:cs typeface="+mj-cs"/>
              </a:rPr>
              <a:t>Têm </a:t>
            </a:r>
            <a:r>
              <a:rPr lang="pt-PT" sz="2000" b="1" dirty="0">
                <a:latin typeface="+mj-lt"/>
                <a:ea typeface="+mj-ea"/>
                <a:cs typeface="+mj-cs"/>
              </a:rPr>
              <a:t>pensamentos saudáveis </a:t>
            </a:r>
            <a:r>
              <a:rPr lang="pt-PT" sz="2000" dirty="0">
                <a:latin typeface="+mj-lt"/>
                <a:ea typeface="+mj-ea"/>
                <a:cs typeface="+mj-cs"/>
              </a:rPr>
              <a:t>– sou amado, sou especial para os outros, eu sou capaz...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pt-PT" sz="2000" dirty="0">
                <a:latin typeface="+mj-lt"/>
                <a:ea typeface="+mj-ea"/>
                <a:cs typeface="+mj-cs"/>
              </a:rPr>
              <a:t>Leva a </a:t>
            </a:r>
            <a:r>
              <a:rPr lang="pt-PT" sz="2000" b="1" dirty="0">
                <a:latin typeface="+mj-lt"/>
                <a:ea typeface="+mj-ea"/>
                <a:cs typeface="+mj-cs"/>
              </a:rPr>
              <a:t>emoções positivas </a:t>
            </a:r>
            <a:r>
              <a:rPr lang="pt-PT" sz="2000" dirty="0">
                <a:latin typeface="+mj-lt"/>
                <a:ea typeface="+mj-ea"/>
                <a:cs typeface="+mj-cs"/>
              </a:rPr>
              <a:t>– valorização, confiança, segurança, gratidão...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pt-PT" sz="2000" dirty="0">
                <a:latin typeface="+mj-lt"/>
                <a:ea typeface="+mj-ea"/>
                <a:cs typeface="+mj-cs"/>
              </a:rPr>
              <a:t>Leva a </a:t>
            </a:r>
            <a:r>
              <a:rPr lang="pt-PT" sz="2000" b="1" dirty="0">
                <a:latin typeface="+mj-lt"/>
                <a:ea typeface="+mj-ea"/>
                <a:cs typeface="+mj-cs"/>
              </a:rPr>
              <a:t>comportamentos saudáveis </a:t>
            </a:r>
            <a:r>
              <a:rPr lang="pt-PT" sz="2000" dirty="0">
                <a:latin typeface="+mj-lt"/>
                <a:ea typeface="+mj-ea"/>
                <a:cs typeface="+mj-cs"/>
              </a:rPr>
              <a:t>– bondade, altruísmo, consideração, generosidade, busca por excelência...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pt-PT" sz="2000" dirty="0">
                <a:latin typeface="+mj-lt"/>
                <a:ea typeface="+mj-ea"/>
                <a:cs typeface="+mj-cs"/>
              </a:rPr>
              <a:t>Leva a </a:t>
            </a:r>
            <a:r>
              <a:rPr lang="pt-PT" sz="2000" b="1" dirty="0">
                <a:latin typeface="+mj-lt"/>
                <a:ea typeface="+mj-ea"/>
                <a:cs typeface="+mj-cs"/>
              </a:rPr>
              <a:t>vidas e relacionamentos positivas</a:t>
            </a:r>
            <a:r>
              <a:rPr lang="pt-PT" sz="2000" dirty="0">
                <a:latin typeface="+mj-lt"/>
                <a:ea typeface="+mj-ea"/>
                <a:cs typeface="+mj-cs"/>
              </a:rPr>
              <a:t> – relacionamentos mais felizes, caráter em desenvolvimento, bom senso de valor pessoal, cuidar dos outros, etc.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53C664-F186-BFCB-A7C9-84CD24F97739}"/>
              </a:ext>
            </a:extLst>
          </p:cNvPr>
          <p:cNvSpPr txBox="1"/>
          <p:nvPr/>
        </p:nvSpPr>
        <p:spPr>
          <a:xfrm>
            <a:off x="669944" y="6539847"/>
            <a:ext cx="38351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Photo by Lawrence Crayton on </a:t>
            </a:r>
            <a:r>
              <a:rPr lang="en-GB" sz="1000" dirty="0" err="1"/>
              <a:t>Unsplash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07937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653143" y="822379"/>
            <a:ext cx="5442857" cy="60631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4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4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4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4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pt-PT" sz="3200" dirty="0">
                <a:latin typeface="+mj-lt"/>
              </a:rPr>
              <a:t>Relacionamentos carinhosos e conectados </a:t>
            </a:r>
            <a:r>
              <a:rPr lang="pt-PT" sz="3200" b="0" dirty="0">
                <a:latin typeface="+mj-lt"/>
              </a:rPr>
              <a:t>ajudam o cérebro das crianças a desenvolver capacidades de amor e </a:t>
            </a:r>
            <a:r>
              <a:rPr lang="pt-PT" sz="3200" dirty="0">
                <a:latin typeface="+mj-lt"/>
              </a:rPr>
              <a:t>empatia</a:t>
            </a:r>
          </a:p>
          <a:p>
            <a:pPr algn="r" eaLnBrk="1" hangingPunct="1">
              <a:defRPr/>
            </a:pPr>
            <a:endParaRPr lang="pt-PT" sz="3200" b="0" dirty="0">
              <a:latin typeface="+mj-lt"/>
            </a:endParaRPr>
          </a:p>
          <a:p>
            <a:pPr algn="r" eaLnBrk="1" hangingPunct="1">
              <a:defRPr/>
            </a:pPr>
            <a:r>
              <a:rPr lang="pt-PT" sz="3200" dirty="0">
                <a:latin typeface="+mj-lt"/>
              </a:rPr>
              <a:t>O abuso e a desconexão </a:t>
            </a:r>
            <a:r>
              <a:rPr lang="pt-PT" sz="3200" b="0" dirty="0">
                <a:latin typeface="+mj-lt"/>
              </a:rPr>
              <a:t>molda os seus cérebros para a </a:t>
            </a:r>
            <a:r>
              <a:rPr lang="pt-PT" sz="3200" dirty="0">
                <a:latin typeface="+mj-lt"/>
              </a:rPr>
              <a:t>agressão e violência</a:t>
            </a:r>
            <a:r>
              <a:rPr lang="en-US" sz="3200" dirty="0">
                <a:latin typeface="+mj-lt"/>
              </a:rPr>
              <a:t>.  </a:t>
            </a:r>
          </a:p>
          <a:p>
            <a:pPr algn="r" eaLnBrk="1" hangingPunct="1">
              <a:defRPr/>
            </a:pPr>
            <a:endParaRPr lang="en-US" sz="3600" b="0" dirty="0">
              <a:solidFill>
                <a:srgbClr val="163E50"/>
              </a:solidFill>
              <a:latin typeface="+mj-lt"/>
            </a:endParaRPr>
          </a:p>
        </p:txBody>
      </p:sp>
      <p:pic>
        <p:nvPicPr>
          <p:cNvPr id="5" name="Picture 4" descr="A picture containing plate, sitting, table, cup&#10;&#10;Description automatically generated">
            <a:extLst>
              <a:ext uri="{FF2B5EF4-FFF2-40B4-BE49-F238E27FC236}">
                <a16:creationId xmlns:a16="http://schemas.microsoft.com/office/drawing/2014/main" id="{4C994F53-A97F-DD4C-ADF5-7FE66DBC81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656613" y="1094377"/>
            <a:ext cx="4669246" cy="46692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1F1405-F4B7-E415-FD16-B981F7713BBB}"/>
              </a:ext>
            </a:extLst>
          </p:cNvPr>
          <p:cNvSpPr txBox="1"/>
          <p:nvPr/>
        </p:nvSpPr>
        <p:spPr>
          <a:xfrm>
            <a:off x="5535388" y="5307569"/>
            <a:ext cx="38351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Foto:  Karen</a:t>
            </a:r>
          </a:p>
        </p:txBody>
      </p:sp>
    </p:spTree>
    <p:extLst>
      <p:ext uri="{BB962C8B-B14F-4D97-AF65-F5344CB8AC3E}">
        <p14:creationId xmlns:p14="http://schemas.microsoft.com/office/powerpoint/2010/main" val="61363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168" y="664487"/>
            <a:ext cx="3656585" cy="1641986"/>
          </a:xfrm>
        </p:spPr>
        <p:txBody>
          <a:bodyPr>
            <a:normAutofit fontScale="90000"/>
          </a:bodyPr>
          <a:lstStyle/>
          <a:p>
            <a:r>
              <a:rPr lang="pt-PT" b="1" dirty="0"/>
              <a:t>Os objetivos da educação Cristã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BD2775-4DFF-FE42-9F25-692353E01F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4680" y="10"/>
            <a:ext cx="756013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26E2FAE-FA60-497B-B2CB-7702C6F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422" y="2725985"/>
            <a:ext cx="4199678" cy="3721528"/>
          </a:xfrm>
        </p:spPr>
        <p:txBody>
          <a:bodyPr>
            <a:normAutofit fontScale="92500"/>
          </a:bodyPr>
          <a:lstStyle/>
          <a:p>
            <a:r>
              <a:rPr lang="pt-PT" sz="2400" dirty="0"/>
              <a:t>Educar crianças que tenham uma experiência ativa do amor e perdão de Deus.</a:t>
            </a:r>
          </a:p>
          <a:p>
            <a:r>
              <a:rPr lang="pt-PT" sz="2400" dirty="0"/>
              <a:t>Educar crianças que sejam felizes, bondosas e amorosas.</a:t>
            </a:r>
          </a:p>
          <a:p>
            <a:r>
              <a:rPr lang="pt-PT" sz="2400" dirty="0"/>
              <a:t>Não desenvolver crianças que nos obedeçam instantaneamente…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21C21A-10C5-804E-A6AA-F110606EC78F}"/>
              </a:ext>
            </a:extLst>
          </p:cNvPr>
          <p:cNvSpPr txBox="1"/>
          <p:nvPr/>
        </p:nvSpPr>
        <p:spPr>
          <a:xfrm>
            <a:off x="4634680" y="6172201"/>
            <a:ext cx="7560130" cy="68579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GB" sz="1300" dirty="0">
                <a:solidFill>
                  <a:srgbClr val="FFFFFF"/>
                </a:solidFill>
              </a:rPr>
              <a:t>Foto por Nina </a:t>
            </a:r>
            <a:r>
              <a:rPr lang="en-GB" sz="1300" dirty="0" err="1">
                <a:solidFill>
                  <a:srgbClr val="FFFFFF"/>
                </a:solidFill>
              </a:rPr>
              <a:t>Hillon</a:t>
            </a:r>
            <a:r>
              <a:rPr lang="en-GB" sz="1300" dirty="0">
                <a:solidFill>
                  <a:srgbClr val="FFFFFF"/>
                </a:solidFill>
              </a:rPr>
              <a:t> on </a:t>
            </a:r>
            <a:r>
              <a:rPr lang="en-GB" sz="1300" dirty="0" err="1">
                <a:solidFill>
                  <a:srgbClr val="FFFFFF"/>
                </a:solidFill>
              </a:rPr>
              <a:t>Unsplash</a:t>
            </a:r>
            <a:endParaRPr lang="en-GB" sz="13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97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>
            <a:normAutofit/>
          </a:bodyPr>
          <a:lstStyle/>
          <a:p>
            <a:r>
              <a:rPr lang="pt-PT" b="1" dirty="0">
                <a:solidFill>
                  <a:srgbClr val="EBEBEB"/>
                </a:solidFill>
              </a:rPr>
              <a:t>Comportamento = comunicação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184" y="2251587"/>
            <a:ext cx="618818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sz="2400" dirty="0">
                <a:solidFill>
                  <a:srgbClr val="FFFFFF"/>
                </a:solidFill>
              </a:rPr>
              <a:t>Perguntem-se – O que está o meu filho a querer dizer-me com o seu comportamento?</a:t>
            </a:r>
          </a:p>
          <a:p>
            <a:r>
              <a:rPr lang="pt-PT" sz="2400" dirty="0">
                <a:solidFill>
                  <a:srgbClr val="FFFFFF"/>
                </a:solidFill>
              </a:rPr>
              <a:t>Preciso de algo</a:t>
            </a:r>
          </a:p>
          <a:p>
            <a:r>
              <a:rPr lang="pt-PT" sz="2400" dirty="0">
                <a:solidFill>
                  <a:srgbClr val="FFFFFF"/>
                </a:solidFill>
              </a:rPr>
              <a:t>Estou sobrecarregado</a:t>
            </a:r>
          </a:p>
          <a:p>
            <a:r>
              <a:rPr lang="pt-PT" sz="2400" dirty="0">
                <a:solidFill>
                  <a:srgbClr val="FFFFFF"/>
                </a:solidFill>
              </a:rPr>
              <a:t>Estou confuso</a:t>
            </a:r>
          </a:p>
          <a:p>
            <a:r>
              <a:rPr lang="pt-PT" sz="2400" dirty="0">
                <a:solidFill>
                  <a:srgbClr val="FFFFFF"/>
                </a:solidFill>
              </a:rPr>
              <a:t>Muda algo</a:t>
            </a:r>
          </a:p>
          <a:p>
            <a:r>
              <a:rPr lang="pt-PT" sz="2400" dirty="0">
                <a:solidFill>
                  <a:srgbClr val="FFFFFF"/>
                </a:solidFill>
              </a:rPr>
              <a:t>Tu és o adulto, eu sou a criança!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C35A77-C0A9-524F-919A-A6C9BBA6A2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7229175" y="1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EF0B6B-0331-524B-B2B7-F2278E9E5D22}"/>
              </a:ext>
            </a:extLst>
          </p:cNvPr>
          <p:cNvSpPr txBox="1"/>
          <p:nvPr/>
        </p:nvSpPr>
        <p:spPr>
          <a:xfrm>
            <a:off x="7988443" y="6455274"/>
            <a:ext cx="38351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chemeClr val="bg1"/>
                </a:solidFill>
              </a:rPr>
              <a:t>Photo by Ryan Franco on </a:t>
            </a:r>
            <a:r>
              <a:rPr lang="en-GB" sz="1000" dirty="0" err="1">
                <a:solidFill>
                  <a:schemeClr val="bg1"/>
                </a:solidFill>
              </a:rPr>
              <a:t>Unsplash</a:t>
            </a:r>
            <a:endParaRPr lang="en-GB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19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28" y="629266"/>
            <a:ext cx="3984010" cy="164198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PT" sz="3600" b="1" dirty="0"/>
              <a:t>Apoiar o comportamento positivo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0E3E42-D1B8-D44D-99DD-AA1888621E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634680" y="10"/>
            <a:ext cx="756013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26E2FAE-FA60-497B-B2CB-7702C6F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27" y="2739363"/>
            <a:ext cx="3984011" cy="3204117"/>
          </a:xfrm>
        </p:spPr>
        <p:txBody>
          <a:bodyPr>
            <a:normAutofit/>
          </a:bodyPr>
          <a:lstStyle/>
          <a:p>
            <a:r>
              <a:rPr lang="pt-PT" dirty="0">
                <a:latin typeface="+mn-lt"/>
              </a:rPr>
              <a:t>Averigue as necessidades físicas do seu filho:</a:t>
            </a:r>
          </a:p>
          <a:p>
            <a:r>
              <a:rPr lang="pt-PT" dirty="0">
                <a:latin typeface="+mn-lt"/>
              </a:rPr>
              <a:t>Tem fome?</a:t>
            </a:r>
          </a:p>
          <a:p>
            <a:r>
              <a:rPr lang="pt-PT" dirty="0">
                <a:latin typeface="+mn-lt"/>
              </a:rPr>
              <a:t>Tem sede?</a:t>
            </a:r>
          </a:p>
          <a:p>
            <a:r>
              <a:rPr lang="pt-PT" dirty="0">
                <a:latin typeface="+mn-lt"/>
              </a:rPr>
              <a:t>Está cansado?</a:t>
            </a:r>
          </a:p>
          <a:p>
            <a:r>
              <a:rPr lang="pt-PT" dirty="0">
                <a:latin typeface="+mn-lt"/>
              </a:rPr>
              <a:t>Sente-se indisposto?</a:t>
            </a:r>
          </a:p>
          <a:p>
            <a:r>
              <a:rPr lang="pt-PT" dirty="0">
                <a:latin typeface="+mn-lt"/>
              </a:rPr>
              <a:t>Precisa de conforto ou de ser acalmado?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D36DCA-A4AC-234F-9ADC-5B2243483FC1}"/>
              </a:ext>
            </a:extLst>
          </p:cNvPr>
          <p:cNvSpPr txBox="1"/>
          <p:nvPr/>
        </p:nvSpPr>
        <p:spPr>
          <a:xfrm>
            <a:off x="7288499" y="6460926"/>
            <a:ext cx="38351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Photo by Johnny McClung on </a:t>
            </a:r>
            <a:r>
              <a:rPr lang="en-GB" sz="1000" dirty="0" err="1"/>
              <a:t>Unsplash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21461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>
            <a:normAutofit fontScale="90000"/>
          </a:bodyPr>
          <a:lstStyle/>
          <a:p>
            <a:r>
              <a:rPr lang="pt-PT" b="1" dirty="0">
                <a:solidFill>
                  <a:srgbClr val="EBEBEB"/>
                </a:solidFill>
              </a:rPr>
              <a:t>Apoiar o comportamento positivo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154" y="2251587"/>
            <a:ext cx="6835742" cy="4209339"/>
          </a:xfrm>
        </p:spPr>
        <p:txBody>
          <a:bodyPr>
            <a:normAutofit/>
          </a:bodyPr>
          <a:lstStyle/>
          <a:p>
            <a:r>
              <a:rPr lang="pt-PT" sz="2400" dirty="0">
                <a:solidFill>
                  <a:srgbClr val="FFFFFF"/>
                </a:solidFill>
              </a:rPr>
              <a:t>Os seus sentidos estão sobrecarregados?</a:t>
            </a:r>
          </a:p>
          <a:p>
            <a:r>
              <a:rPr lang="pt-PT" sz="2400" dirty="0">
                <a:solidFill>
                  <a:srgbClr val="FFFFFF"/>
                </a:solidFill>
              </a:rPr>
              <a:t>Sensibilidade elevada – </a:t>
            </a:r>
            <a:r>
              <a:rPr lang="pt-PT" sz="2400" dirty="0" err="1">
                <a:solidFill>
                  <a:srgbClr val="FFFFFF"/>
                </a:solidFill>
              </a:rPr>
              <a:t>Super</a:t>
            </a:r>
            <a:r>
              <a:rPr lang="pt-PT" sz="2400" dirty="0">
                <a:solidFill>
                  <a:srgbClr val="FFFFFF"/>
                </a:solidFill>
              </a:rPr>
              <a:t> consciente</a:t>
            </a:r>
          </a:p>
          <a:p>
            <a:r>
              <a:rPr lang="pt-PT" sz="2400" dirty="0">
                <a:solidFill>
                  <a:srgbClr val="FFFFFF"/>
                </a:solidFill>
              </a:rPr>
              <a:t>Não estão a ser “travessos”.</a:t>
            </a:r>
          </a:p>
          <a:p>
            <a:r>
              <a:rPr lang="pt-PT" sz="2400" dirty="0">
                <a:solidFill>
                  <a:srgbClr val="FFFFFF"/>
                </a:solidFill>
              </a:rPr>
              <a:t>Estão tão inundados de informação sensorial que já não conseguem dar-lhe um sentido. </a:t>
            </a:r>
          </a:p>
          <a:p>
            <a:r>
              <a:rPr lang="pt-PT" sz="2400" dirty="0">
                <a:solidFill>
                  <a:srgbClr val="FFFFFF"/>
                </a:solidFill>
              </a:rPr>
              <a:t>Precisam de um local silencioso para se acalmarem, com a vossa companhia. 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8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5AE04E-3896-C142-A023-05A9B23E96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9175" y="1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C447FA-669A-0546-8AEC-A267523A05EB}"/>
              </a:ext>
            </a:extLst>
          </p:cNvPr>
          <p:cNvSpPr txBox="1"/>
          <p:nvPr/>
        </p:nvSpPr>
        <p:spPr>
          <a:xfrm>
            <a:off x="7793240" y="6451779"/>
            <a:ext cx="38351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Photo by Annie Spratt on </a:t>
            </a:r>
            <a:r>
              <a:rPr lang="en-GB" sz="1000" dirty="0" err="1"/>
              <a:t>Unsplash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91373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B08630-A7F0-6E4F-A8F1-7C7125A2C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1043659"/>
            <a:ext cx="6993718" cy="1622321"/>
          </a:xfrm>
        </p:spPr>
        <p:txBody>
          <a:bodyPr>
            <a:normAutofit/>
          </a:bodyPr>
          <a:lstStyle/>
          <a:p>
            <a:r>
              <a:rPr lang="pt-PT" b="1" dirty="0">
                <a:solidFill>
                  <a:srgbClr val="EBEBEB"/>
                </a:solidFill>
              </a:rPr>
              <a:t>Compreender as birras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00E49-8030-CF4C-8FC0-ED3A3BF2B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995" y="2075851"/>
            <a:ext cx="6814862" cy="4232340"/>
          </a:xfrm>
        </p:spPr>
        <p:txBody>
          <a:bodyPr>
            <a:normAutofit fontScale="92500" lnSpcReduction="10000"/>
          </a:bodyPr>
          <a:lstStyle/>
          <a:p>
            <a:r>
              <a:rPr lang="pt-PT" sz="2800" dirty="0">
                <a:solidFill>
                  <a:srgbClr val="FFFFFF"/>
                </a:solidFill>
              </a:rPr>
              <a:t>Sobrecarga sensorial</a:t>
            </a:r>
          </a:p>
          <a:p>
            <a:r>
              <a:rPr lang="pt-PT" sz="2800" dirty="0">
                <a:solidFill>
                  <a:srgbClr val="FFFFFF"/>
                </a:solidFill>
              </a:rPr>
              <a:t>Desespero pela atenção do pai/mãe/adulto</a:t>
            </a:r>
          </a:p>
          <a:p>
            <a:r>
              <a:rPr lang="pt-PT" sz="2800" dirty="0">
                <a:solidFill>
                  <a:srgbClr val="FFFFFF"/>
                </a:solidFill>
              </a:rPr>
              <a:t>Incapacidade para se fazer compreender ou expressar as suas necessidades</a:t>
            </a:r>
          </a:p>
          <a:p>
            <a:r>
              <a:rPr lang="pt-PT" sz="2800" dirty="0">
                <a:solidFill>
                  <a:srgbClr val="FFFFFF"/>
                </a:solidFill>
              </a:rPr>
              <a:t>Frustração, medo, fadiga e outros sentimentos fortes</a:t>
            </a:r>
          </a:p>
          <a:p>
            <a:r>
              <a:rPr lang="pt-PT" sz="2800" dirty="0">
                <a:solidFill>
                  <a:srgbClr val="FFFFFF"/>
                </a:solidFill>
              </a:rPr>
              <a:t>Tentativa de controlar o pai/mãe e conseguir o que quer</a:t>
            </a:r>
          </a:p>
        </p:txBody>
      </p:sp>
      <p:sp>
        <p:nvSpPr>
          <p:cNvPr id="11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AACE75-F2A4-E740-89CA-5154225085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9175" y="1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5F7AC1-BC20-B249-8495-558290D0982F}"/>
              </a:ext>
            </a:extLst>
          </p:cNvPr>
          <p:cNvSpPr txBox="1"/>
          <p:nvPr/>
        </p:nvSpPr>
        <p:spPr>
          <a:xfrm>
            <a:off x="8390488" y="251920"/>
            <a:ext cx="38351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2"/>
                </a:solidFill>
              </a:rPr>
              <a:t>Photo by Lacie Slezak on </a:t>
            </a:r>
            <a:r>
              <a:rPr lang="en-GB" sz="1200" dirty="0" err="1">
                <a:solidFill>
                  <a:schemeClr val="bg2"/>
                </a:solidFill>
              </a:rPr>
              <a:t>Unsplash</a:t>
            </a:r>
            <a:endParaRPr lang="en-GB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27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6A18C-564D-2E43-A912-08399A262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23" y="468217"/>
            <a:ext cx="7225087" cy="1400530"/>
          </a:xfrm>
        </p:spPr>
        <p:txBody>
          <a:bodyPr/>
          <a:lstStyle/>
          <a:p>
            <a:r>
              <a:rPr lang="pt-PT" b="1" dirty="0"/>
              <a:t>Fazer um pedido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DE774-E6A3-3445-82C5-0DE16B46B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144" y="1547433"/>
            <a:ext cx="7225087" cy="5154062"/>
          </a:xfrm>
        </p:spPr>
        <p:txBody>
          <a:bodyPr>
            <a:normAutofit fontScale="92500" lnSpcReduction="20000"/>
          </a:bodyPr>
          <a:lstStyle/>
          <a:p>
            <a:r>
              <a:rPr lang="pt-PT" sz="2400" dirty="0"/>
              <a:t>Chamar-lhe a atenção – tocar-lhe suavemente.</a:t>
            </a:r>
          </a:p>
          <a:p>
            <a:r>
              <a:rPr lang="pt-PT" sz="2400" dirty="0"/>
              <a:t>Olhar para eles, olhos nos olhos.</a:t>
            </a:r>
          </a:p>
          <a:p>
            <a:r>
              <a:rPr lang="pt-PT" sz="2400" dirty="0"/>
              <a:t>Sorrir.</a:t>
            </a:r>
          </a:p>
          <a:p>
            <a:r>
              <a:rPr lang="pt-PT" sz="2400" dirty="0"/>
              <a:t>Dizer, com calma e simplicidade, o que precisa que faça. Gritar é doloroso e magoa as crianças.</a:t>
            </a:r>
          </a:p>
          <a:p>
            <a:r>
              <a:rPr lang="pt-PT" sz="2400" dirty="0"/>
              <a:t>Confirme que compreendeu o seu pedido fazendo com o repita de volta(Então, o que precisas de fazer?).</a:t>
            </a:r>
          </a:p>
          <a:p>
            <a:r>
              <a:rPr lang="pt-PT" sz="2400" dirty="0"/>
              <a:t>Encoraje-o com o seu tom e sorriso – mostre confiança de que ele vai cumprir.</a:t>
            </a:r>
          </a:p>
          <a:p>
            <a:r>
              <a:rPr lang="pt-PT" sz="2400" dirty="0"/>
              <a:t>Apoie/encoraje/relembre-o pacientemente se ele se distrair.</a:t>
            </a:r>
          </a:p>
          <a:p>
            <a:r>
              <a:rPr lang="pt-PT" sz="2400" dirty="0"/>
              <a:t>Agradeça-lhe acaloradamente quando ele completar a tarefa.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B8CF08-FF0F-0245-A36E-E0FD9D2C9C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2DBDCB-013D-7548-BBD6-80FA044BC11E}"/>
              </a:ext>
            </a:extLst>
          </p:cNvPr>
          <p:cNvSpPr txBox="1"/>
          <p:nvPr/>
        </p:nvSpPr>
        <p:spPr>
          <a:xfrm>
            <a:off x="7988443" y="6455274"/>
            <a:ext cx="38351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chemeClr val="bg1"/>
                </a:solidFill>
              </a:rPr>
              <a:t>Photo by Sai De Silva on </a:t>
            </a:r>
            <a:r>
              <a:rPr lang="en-GB" sz="1000" dirty="0" err="1">
                <a:solidFill>
                  <a:schemeClr val="bg1"/>
                </a:solidFill>
              </a:rPr>
              <a:t>Unsplash</a:t>
            </a:r>
            <a:endParaRPr lang="en-GB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25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1931" y="452718"/>
            <a:ext cx="4638903" cy="1400530"/>
          </a:xfrm>
        </p:spPr>
        <p:txBody>
          <a:bodyPr>
            <a:normAutofit/>
          </a:bodyPr>
          <a:lstStyle/>
          <a:p>
            <a:r>
              <a:rPr lang="en-US" b="1" dirty="0"/>
              <a:t>Eles </a:t>
            </a:r>
            <a:r>
              <a:rPr lang="pt-PT" b="1" dirty="0"/>
              <a:t>ainda estão </a:t>
            </a:r>
            <a:r>
              <a:rPr lang="en-US" b="1" dirty="0"/>
              <a:t>a </a:t>
            </a:r>
            <a:r>
              <a:rPr lang="pt-PT" b="1" dirty="0"/>
              <a:t>aprender</a:t>
            </a:r>
            <a:r>
              <a:rPr lang="is-IS" b="1" dirty="0"/>
              <a:t>…</a:t>
            </a:r>
            <a:endParaRPr lang="en-US" b="1" dirty="0"/>
          </a:p>
        </p:txBody>
      </p:sp>
      <p:sp>
        <p:nvSpPr>
          <p:cNvPr id="13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8375" y="-1573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F18ACE-6E82-4ADC-8A2F-A1771B30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7367" y="2087109"/>
            <a:ext cx="6428034" cy="4195481"/>
          </a:xfrm>
        </p:spPr>
        <p:txBody>
          <a:bodyPr>
            <a:normAutofit fontScale="92500" lnSpcReduction="20000"/>
          </a:bodyPr>
          <a:lstStyle/>
          <a:p>
            <a:r>
              <a:rPr lang="pt-PT" sz="2800" dirty="0"/>
              <a:t>Eles conseguem fazer o que eu espero que façam?</a:t>
            </a:r>
          </a:p>
          <a:p>
            <a:r>
              <a:rPr lang="pt-PT" sz="2800" dirty="0"/>
              <a:t>Estou eu a castigá-los por não serem suficientemente desenvolvidos para fazerem esta tarefa?</a:t>
            </a:r>
          </a:p>
          <a:p>
            <a:r>
              <a:rPr lang="pt-PT" sz="2800" dirty="0"/>
              <a:t>Quando as crianças temem o castigo não aprendem bem. </a:t>
            </a:r>
          </a:p>
          <a:p>
            <a:r>
              <a:rPr lang="pt-PT" sz="2800" dirty="0"/>
              <a:t>Conceito judeu – abaixo dos doze anos ainda estão a aprender e a responsabilidade de serem melhores professores é dos pais…</a:t>
            </a:r>
          </a:p>
          <a:p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A94A80-7838-EF4C-B3AC-65AFCB5ACF5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743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1C9102-D9F5-9B49-A6CD-77AB0B47F005}"/>
              </a:ext>
            </a:extLst>
          </p:cNvPr>
          <p:cNvSpPr txBox="1"/>
          <p:nvPr/>
        </p:nvSpPr>
        <p:spPr>
          <a:xfrm>
            <a:off x="0" y="6405282"/>
            <a:ext cx="38351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chemeClr val="bg1"/>
                </a:solidFill>
              </a:rPr>
              <a:t>Photo by Kraken Images on </a:t>
            </a:r>
            <a:r>
              <a:rPr lang="en-GB" sz="1000" dirty="0" err="1">
                <a:solidFill>
                  <a:schemeClr val="bg1"/>
                </a:solidFill>
              </a:rPr>
              <a:t>Unsplash</a:t>
            </a:r>
            <a:endParaRPr lang="en-GB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79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>
            <a:normAutofit/>
          </a:bodyPr>
          <a:lstStyle/>
          <a:p>
            <a:r>
              <a:rPr lang="pt-PT" b="1" dirty="0">
                <a:solidFill>
                  <a:srgbClr val="EBEBEB"/>
                </a:solidFill>
              </a:rPr>
              <a:t>Simplifique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4" y="2251587"/>
            <a:ext cx="6188189" cy="3785419"/>
          </a:xfrm>
        </p:spPr>
        <p:txBody>
          <a:bodyPr>
            <a:normAutofit/>
          </a:bodyPr>
          <a:lstStyle/>
          <a:p>
            <a:r>
              <a:rPr lang="pt-PT" sz="2800" dirty="0">
                <a:solidFill>
                  <a:srgbClr val="FFFFFF"/>
                </a:solidFill>
                <a:latin typeface="+mn-lt"/>
              </a:rPr>
              <a:t>As crianças ficam facilmente assoberbadas</a:t>
            </a:r>
          </a:p>
          <a:p>
            <a:r>
              <a:rPr lang="pt-PT" sz="2800" dirty="0">
                <a:solidFill>
                  <a:srgbClr val="FFFFFF"/>
                </a:solidFill>
                <a:latin typeface="+mn-lt"/>
              </a:rPr>
              <a:t>Limite as escolhas</a:t>
            </a:r>
          </a:p>
          <a:p>
            <a:r>
              <a:rPr lang="pt-PT" sz="2800" dirty="0">
                <a:solidFill>
                  <a:srgbClr val="FFFFFF"/>
                </a:solidFill>
                <a:latin typeface="+mn-lt"/>
              </a:rPr>
              <a:t>Menos brinquedos – arrumação facilitada</a:t>
            </a:r>
          </a:p>
          <a:p>
            <a:r>
              <a:rPr lang="pt-PT" sz="2800" dirty="0">
                <a:solidFill>
                  <a:srgbClr val="FFFFFF"/>
                </a:solidFill>
                <a:latin typeface="+mn-lt"/>
              </a:rPr>
              <a:t>Tenha um horário cadenciado</a:t>
            </a:r>
          </a:p>
          <a:p>
            <a:r>
              <a:rPr lang="pt-PT" sz="2800" dirty="0">
                <a:solidFill>
                  <a:srgbClr val="FFFFFF"/>
                </a:solidFill>
                <a:latin typeface="+mn-lt"/>
              </a:rPr>
              <a:t>Dê o exemplo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DC2357-594D-8D42-9B84-60B20C76FA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7229175" y="1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302E04-43FF-F34E-8B5E-094D178647B5}"/>
              </a:ext>
            </a:extLst>
          </p:cNvPr>
          <p:cNvSpPr txBox="1"/>
          <p:nvPr/>
        </p:nvSpPr>
        <p:spPr>
          <a:xfrm>
            <a:off x="7793240" y="6296794"/>
            <a:ext cx="38351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chemeClr val="bg1"/>
                </a:solidFill>
              </a:rPr>
              <a:t>Photo by Kelly </a:t>
            </a:r>
            <a:r>
              <a:rPr lang="en-GB" sz="1000" dirty="0" err="1">
                <a:solidFill>
                  <a:schemeClr val="bg1"/>
                </a:solidFill>
              </a:rPr>
              <a:t>Sikkema</a:t>
            </a:r>
            <a:r>
              <a:rPr lang="en-GB" sz="1000" dirty="0">
                <a:solidFill>
                  <a:schemeClr val="bg1"/>
                </a:solidFill>
              </a:rPr>
              <a:t> on </a:t>
            </a:r>
            <a:r>
              <a:rPr lang="en-GB" sz="1000" dirty="0" err="1">
                <a:solidFill>
                  <a:schemeClr val="bg1"/>
                </a:solidFill>
              </a:rPr>
              <a:t>Unsplash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1BA76B-1BEC-7142-913A-6C3797EA8261}"/>
              </a:ext>
            </a:extLst>
          </p:cNvPr>
          <p:cNvSpPr txBox="1"/>
          <p:nvPr/>
        </p:nvSpPr>
        <p:spPr>
          <a:xfrm>
            <a:off x="8820538" y="3244334"/>
            <a:ext cx="1780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Simplicidade</a:t>
            </a:r>
          </a:p>
        </p:txBody>
      </p:sp>
    </p:spTree>
    <p:extLst>
      <p:ext uri="{BB962C8B-B14F-4D97-AF65-F5344CB8AC3E}">
        <p14:creationId xmlns:p14="http://schemas.microsoft.com/office/powerpoint/2010/main" val="387114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8D69D1-F358-2D49-9E13-08BACF1B6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7847" y="452718"/>
            <a:ext cx="5716317" cy="1400530"/>
          </a:xfrm>
        </p:spPr>
        <p:txBody>
          <a:bodyPr>
            <a:normAutofit fontScale="90000"/>
          </a:bodyPr>
          <a:lstStyle/>
          <a:p>
            <a:r>
              <a:rPr lang="pt-PT" dirty="0"/>
              <a:t>Quando eles contam uma verdade difícil</a:t>
            </a:r>
          </a:p>
        </p:txBody>
      </p:sp>
      <p:sp>
        <p:nvSpPr>
          <p:cNvPr id="11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8375" y="-1573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C63A78-8461-CF45-96B0-91EF78A3F5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10"/>
            <a:ext cx="4973099" cy="6857991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6F18ACE-6E82-4ADC-8A2F-A1771B30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295ED-2892-FA49-B0B0-A9E408ECA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7847" y="2209801"/>
            <a:ext cx="6380037" cy="4195481"/>
          </a:xfrm>
        </p:spPr>
        <p:txBody>
          <a:bodyPr>
            <a:normAutofit fontScale="92500"/>
          </a:bodyPr>
          <a:lstStyle/>
          <a:p>
            <a:r>
              <a:rPr lang="pt-PT" sz="2400" dirty="0"/>
              <a:t>Quando as crianças contam uma verdade difícil acerca do seu comportamento, sejam gentis com eles. </a:t>
            </a:r>
          </a:p>
          <a:p>
            <a:r>
              <a:rPr lang="pt-PT" sz="2400" dirty="0"/>
              <a:t>Agradeçam-lhes por terem a coragem de dizer a verdade e ajudem-nos a lidar com o problema que eles criaram. </a:t>
            </a:r>
          </a:p>
          <a:p>
            <a:r>
              <a:rPr lang="pt-PT" sz="2400" dirty="0"/>
              <a:t>Se os punirem com dureza, no futuro eles vão aprender a mentir para evitarem castigos, ou para saírem de situações difíceis.</a:t>
            </a:r>
          </a:p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67161D-74E5-2E4B-A79B-A404AEF1F847}"/>
              </a:ext>
            </a:extLst>
          </p:cNvPr>
          <p:cNvSpPr txBox="1"/>
          <p:nvPr/>
        </p:nvSpPr>
        <p:spPr>
          <a:xfrm>
            <a:off x="407777" y="6419517"/>
            <a:ext cx="38351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Photo by Jordan Whitt on </a:t>
            </a:r>
            <a:r>
              <a:rPr lang="en-GB" sz="1000" dirty="0" err="1"/>
              <a:t>Unsplash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68902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D9B8FD4-CDEB-4EB4-B4DE-C89E11938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36">
            <a:extLst>
              <a:ext uri="{FF2B5EF4-FFF2-40B4-BE49-F238E27FC236}">
                <a16:creationId xmlns:a16="http://schemas.microsoft.com/office/drawing/2014/main" id="{5A2E3D1D-9E9F-4739-BA14-D4D7FA9FB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44637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FFB365B-E9DC-4859-B8AB-CB83EEBE4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990911" cy="6858001"/>
          </a:xfrm>
          <a:custGeom>
            <a:avLst/>
            <a:gdLst>
              <a:gd name="connsiteX0" fmla="*/ 3646196 w 4990911"/>
              <a:gd name="connsiteY0" fmla="*/ 0 h 6858001"/>
              <a:gd name="connsiteX1" fmla="*/ 4989734 w 4990911"/>
              <a:gd name="connsiteY1" fmla="*/ 0 h 6858001"/>
              <a:gd name="connsiteX2" fmla="*/ 4964689 w 4990911"/>
              <a:gd name="connsiteY2" fmla="*/ 155677 h 6858001"/>
              <a:gd name="connsiteX3" fmla="*/ 4940820 w 4990911"/>
              <a:gd name="connsiteY3" fmla="*/ 310668 h 6858001"/>
              <a:gd name="connsiteX4" fmla="*/ 4917456 w 4990911"/>
              <a:gd name="connsiteY4" fmla="*/ 466344 h 6858001"/>
              <a:gd name="connsiteX5" fmla="*/ 4897453 w 4990911"/>
              <a:gd name="connsiteY5" fmla="*/ 622707 h 6858001"/>
              <a:gd name="connsiteX6" fmla="*/ 4877282 w 4990911"/>
              <a:gd name="connsiteY6" fmla="*/ 778383 h 6858001"/>
              <a:gd name="connsiteX7" fmla="*/ 4858456 w 4990911"/>
              <a:gd name="connsiteY7" fmla="*/ 934746 h 6858001"/>
              <a:gd name="connsiteX8" fmla="*/ 4842320 w 4990911"/>
              <a:gd name="connsiteY8" fmla="*/ 1089051 h 6858001"/>
              <a:gd name="connsiteX9" fmla="*/ 4827024 w 4990911"/>
              <a:gd name="connsiteY9" fmla="*/ 1245413 h 6858001"/>
              <a:gd name="connsiteX10" fmla="*/ 4813072 w 4990911"/>
              <a:gd name="connsiteY10" fmla="*/ 1401090 h 6858001"/>
              <a:gd name="connsiteX11" fmla="*/ 4800970 w 4990911"/>
              <a:gd name="connsiteY11" fmla="*/ 1554023 h 6858001"/>
              <a:gd name="connsiteX12" fmla="*/ 4788867 w 4990911"/>
              <a:gd name="connsiteY12" fmla="*/ 1709014 h 6858001"/>
              <a:gd name="connsiteX13" fmla="*/ 4778782 w 4990911"/>
              <a:gd name="connsiteY13" fmla="*/ 1861947 h 6858001"/>
              <a:gd name="connsiteX14" fmla="*/ 4770882 w 4990911"/>
              <a:gd name="connsiteY14" fmla="*/ 2014881 h 6858001"/>
              <a:gd name="connsiteX15" fmla="*/ 4762645 w 4990911"/>
              <a:gd name="connsiteY15" fmla="*/ 2167128 h 6858001"/>
              <a:gd name="connsiteX16" fmla="*/ 4755754 w 4990911"/>
              <a:gd name="connsiteY16" fmla="*/ 2318004 h 6858001"/>
              <a:gd name="connsiteX17" fmla="*/ 4750879 w 4990911"/>
              <a:gd name="connsiteY17" fmla="*/ 2467509 h 6858001"/>
              <a:gd name="connsiteX18" fmla="*/ 4746677 w 4990911"/>
              <a:gd name="connsiteY18" fmla="*/ 2617013 h 6858001"/>
              <a:gd name="connsiteX19" fmla="*/ 4742643 w 4990911"/>
              <a:gd name="connsiteY19" fmla="*/ 2765146 h 6858001"/>
              <a:gd name="connsiteX20" fmla="*/ 4740794 w 4990911"/>
              <a:gd name="connsiteY20" fmla="*/ 2911221 h 6858001"/>
              <a:gd name="connsiteX21" fmla="*/ 4738777 w 4990911"/>
              <a:gd name="connsiteY21" fmla="*/ 3057297 h 6858001"/>
              <a:gd name="connsiteX22" fmla="*/ 4737768 w 4990911"/>
              <a:gd name="connsiteY22" fmla="*/ 3201315 h 6858001"/>
              <a:gd name="connsiteX23" fmla="*/ 4738777 w 4990911"/>
              <a:gd name="connsiteY23" fmla="*/ 3343961 h 6858001"/>
              <a:gd name="connsiteX24" fmla="*/ 4738777 w 4990911"/>
              <a:gd name="connsiteY24" fmla="*/ 3485236 h 6858001"/>
              <a:gd name="connsiteX25" fmla="*/ 4740794 w 4990911"/>
              <a:gd name="connsiteY25" fmla="*/ 3625139 h 6858001"/>
              <a:gd name="connsiteX26" fmla="*/ 4743819 w 4990911"/>
              <a:gd name="connsiteY26" fmla="*/ 3762299 h 6858001"/>
              <a:gd name="connsiteX27" fmla="*/ 4746677 w 4990911"/>
              <a:gd name="connsiteY27" fmla="*/ 3898087 h 6858001"/>
              <a:gd name="connsiteX28" fmla="*/ 4749871 w 4990911"/>
              <a:gd name="connsiteY28" fmla="*/ 4031133 h 6858001"/>
              <a:gd name="connsiteX29" fmla="*/ 4754745 w 4990911"/>
              <a:gd name="connsiteY29" fmla="*/ 4163492 h 6858001"/>
              <a:gd name="connsiteX30" fmla="*/ 4759956 w 4990911"/>
              <a:gd name="connsiteY30" fmla="*/ 4293793 h 6858001"/>
              <a:gd name="connsiteX31" fmla="*/ 4764662 w 4990911"/>
              <a:gd name="connsiteY31" fmla="*/ 4421352 h 6858001"/>
              <a:gd name="connsiteX32" fmla="*/ 4777942 w 4990911"/>
              <a:gd name="connsiteY32" fmla="*/ 4670298 h 6858001"/>
              <a:gd name="connsiteX33" fmla="*/ 4792061 w 4990911"/>
              <a:gd name="connsiteY33" fmla="*/ 4908956 h 6858001"/>
              <a:gd name="connsiteX34" fmla="*/ 4806853 w 4990911"/>
              <a:gd name="connsiteY34" fmla="*/ 5138013 h 6858001"/>
              <a:gd name="connsiteX35" fmla="*/ 4823158 w 4990911"/>
              <a:gd name="connsiteY35" fmla="*/ 5354726 h 6858001"/>
              <a:gd name="connsiteX36" fmla="*/ 4840135 w 4990911"/>
              <a:gd name="connsiteY36" fmla="*/ 5561838 h 6858001"/>
              <a:gd name="connsiteX37" fmla="*/ 4858456 w 4990911"/>
              <a:gd name="connsiteY37" fmla="*/ 5753862 h 6858001"/>
              <a:gd name="connsiteX38" fmla="*/ 4876442 w 4990911"/>
              <a:gd name="connsiteY38" fmla="*/ 5934227 h 6858001"/>
              <a:gd name="connsiteX39" fmla="*/ 4894427 w 4990911"/>
              <a:gd name="connsiteY39" fmla="*/ 6100191 h 6858001"/>
              <a:gd name="connsiteX40" fmla="*/ 4911404 w 4990911"/>
              <a:gd name="connsiteY40" fmla="*/ 6252438 h 6858001"/>
              <a:gd name="connsiteX41" fmla="*/ 4927541 w 4990911"/>
              <a:gd name="connsiteY41" fmla="*/ 6387541 h 6858001"/>
              <a:gd name="connsiteX42" fmla="*/ 4942837 w 4990911"/>
              <a:gd name="connsiteY42" fmla="*/ 6509613 h 6858001"/>
              <a:gd name="connsiteX43" fmla="*/ 4955612 w 4990911"/>
              <a:gd name="connsiteY43" fmla="*/ 6612483 h 6858001"/>
              <a:gd name="connsiteX44" fmla="*/ 4967714 w 4990911"/>
              <a:gd name="connsiteY44" fmla="*/ 6698894 h 6858001"/>
              <a:gd name="connsiteX45" fmla="*/ 4985028 w 4990911"/>
              <a:gd name="connsiteY45" fmla="*/ 6817538 h 6858001"/>
              <a:gd name="connsiteX46" fmla="*/ 4990911 w 4990911"/>
              <a:gd name="connsiteY46" fmla="*/ 6858000 h 6858001"/>
              <a:gd name="connsiteX47" fmla="*/ 4085557 w 4990911"/>
              <a:gd name="connsiteY47" fmla="*/ 6858000 h 6858001"/>
              <a:gd name="connsiteX48" fmla="*/ 4085557 w 4990911"/>
              <a:gd name="connsiteY48" fmla="*/ 6858001 h 6858001"/>
              <a:gd name="connsiteX49" fmla="*/ 0 w 4990911"/>
              <a:gd name="connsiteY49" fmla="*/ 6858001 h 6858001"/>
              <a:gd name="connsiteX50" fmla="*/ 0 w 4990911"/>
              <a:gd name="connsiteY50" fmla="*/ 1 h 6858001"/>
              <a:gd name="connsiteX51" fmla="*/ 3646196 w 4990911"/>
              <a:gd name="connsiteY51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990911" h="6858001">
                <a:moveTo>
                  <a:pt x="3646196" y="0"/>
                </a:moveTo>
                <a:lnTo>
                  <a:pt x="4989734" y="0"/>
                </a:lnTo>
                <a:lnTo>
                  <a:pt x="4964689" y="155677"/>
                </a:lnTo>
                <a:lnTo>
                  <a:pt x="4940820" y="310668"/>
                </a:lnTo>
                <a:lnTo>
                  <a:pt x="4917456" y="466344"/>
                </a:lnTo>
                <a:lnTo>
                  <a:pt x="4897453" y="622707"/>
                </a:lnTo>
                <a:lnTo>
                  <a:pt x="4877282" y="778383"/>
                </a:lnTo>
                <a:lnTo>
                  <a:pt x="4858456" y="934746"/>
                </a:lnTo>
                <a:lnTo>
                  <a:pt x="4842320" y="1089051"/>
                </a:lnTo>
                <a:lnTo>
                  <a:pt x="4827024" y="1245413"/>
                </a:lnTo>
                <a:lnTo>
                  <a:pt x="4813072" y="1401090"/>
                </a:lnTo>
                <a:lnTo>
                  <a:pt x="4800970" y="1554023"/>
                </a:lnTo>
                <a:lnTo>
                  <a:pt x="4788867" y="1709014"/>
                </a:lnTo>
                <a:lnTo>
                  <a:pt x="4778782" y="1861947"/>
                </a:lnTo>
                <a:lnTo>
                  <a:pt x="4770882" y="2014881"/>
                </a:lnTo>
                <a:lnTo>
                  <a:pt x="4762645" y="2167128"/>
                </a:lnTo>
                <a:lnTo>
                  <a:pt x="4755754" y="2318004"/>
                </a:lnTo>
                <a:lnTo>
                  <a:pt x="4750879" y="2467509"/>
                </a:lnTo>
                <a:lnTo>
                  <a:pt x="4746677" y="2617013"/>
                </a:lnTo>
                <a:lnTo>
                  <a:pt x="4742643" y="2765146"/>
                </a:lnTo>
                <a:lnTo>
                  <a:pt x="4740794" y="2911221"/>
                </a:lnTo>
                <a:lnTo>
                  <a:pt x="4738777" y="3057297"/>
                </a:lnTo>
                <a:lnTo>
                  <a:pt x="4737768" y="3201315"/>
                </a:lnTo>
                <a:lnTo>
                  <a:pt x="4738777" y="3343961"/>
                </a:lnTo>
                <a:lnTo>
                  <a:pt x="4738777" y="3485236"/>
                </a:lnTo>
                <a:lnTo>
                  <a:pt x="4740794" y="3625139"/>
                </a:lnTo>
                <a:lnTo>
                  <a:pt x="4743819" y="3762299"/>
                </a:lnTo>
                <a:lnTo>
                  <a:pt x="4746677" y="3898087"/>
                </a:lnTo>
                <a:lnTo>
                  <a:pt x="4749871" y="4031133"/>
                </a:lnTo>
                <a:lnTo>
                  <a:pt x="4754745" y="4163492"/>
                </a:lnTo>
                <a:lnTo>
                  <a:pt x="4759956" y="4293793"/>
                </a:lnTo>
                <a:lnTo>
                  <a:pt x="4764662" y="4421352"/>
                </a:lnTo>
                <a:lnTo>
                  <a:pt x="4777942" y="4670298"/>
                </a:lnTo>
                <a:lnTo>
                  <a:pt x="4792061" y="4908956"/>
                </a:lnTo>
                <a:lnTo>
                  <a:pt x="4806853" y="5138013"/>
                </a:lnTo>
                <a:lnTo>
                  <a:pt x="4823158" y="5354726"/>
                </a:lnTo>
                <a:lnTo>
                  <a:pt x="4840135" y="5561838"/>
                </a:lnTo>
                <a:lnTo>
                  <a:pt x="4858456" y="5753862"/>
                </a:lnTo>
                <a:lnTo>
                  <a:pt x="4876442" y="5934227"/>
                </a:lnTo>
                <a:lnTo>
                  <a:pt x="4894427" y="6100191"/>
                </a:lnTo>
                <a:lnTo>
                  <a:pt x="4911404" y="6252438"/>
                </a:lnTo>
                <a:lnTo>
                  <a:pt x="4927541" y="6387541"/>
                </a:lnTo>
                <a:lnTo>
                  <a:pt x="4942837" y="6509613"/>
                </a:lnTo>
                <a:lnTo>
                  <a:pt x="4955612" y="6612483"/>
                </a:lnTo>
                <a:lnTo>
                  <a:pt x="4967714" y="6698894"/>
                </a:lnTo>
                <a:lnTo>
                  <a:pt x="4985028" y="6817538"/>
                </a:lnTo>
                <a:lnTo>
                  <a:pt x="4990911" y="6858000"/>
                </a:lnTo>
                <a:lnTo>
                  <a:pt x="4085557" y="6858000"/>
                </a:lnTo>
                <a:lnTo>
                  <a:pt x="4085557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46196" y="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DAB9C8-EB37-4914-A699-C716FC8FE4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880" y="1927601"/>
            <a:ext cx="3522879" cy="4470821"/>
          </a:xfrm>
        </p:spPr>
        <p:txBody>
          <a:bodyPr>
            <a:normAutofit/>
          </a:bodyPr>
          <a:lstStyle/>
          <a:p>
            <a:pPr algn="r"/>
            <a:r>
              <a:rPr lang="pt-PT" b="1" dirty="0">
                <a:solidFill>
                  <a:schemeClr val="bg2"/>
                </a:solidFill>
              </a:rPr>
              <a:t>O problema do castigo físico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4108" y="959006"/>
            <a:ext cx="6427011" cy="5439416"/>
          </a:xfrm>
        </p:spPr>
        <p:txBody>
          <a:bodyPr>
            <a:normAutofit fontScale="92500"/>
          </a:bodyPr>
          <a:lstStyle/>
          <a:p>
            <a:pPr lvl="0"/>
            <a:r>
              <a:rPr lang="pt-PT" sz="2400" dirty="0">
                <a:latin typeface="+mn-lt"/>
              </a:rPr>
              <a:t>Gera medo. O perfeito amor lança fora o medo. 1 João 4:18</a:t>
            </a:r>
          </a:p>
          <a:p>
            <a:r>
              <a:rPr lang="pt-PT" sz="2400" dirty="0">
                <a:latin typeface="+mn-lt"/>
              </a:rPr>
              <a:t>Ensina a criança que é ok bater nas pessoas que não fazem o que eles querem que façam – pode definir um padrão para violência futura.</a:t>
            </a:r>
          </a:p>
          <a:p>
            <a:pPr lvl="0"/>
            <a:r>
              <a:rPr lang="pt-PT" sz="2400" dirty="0">
                <a:latin typeface="+mn-lt"/>
              </a:rPr>
              <a:t>Desenvolve a ira, o ressentimento e a rebeldia no coração da criança.</a:t>
            </a:r>
          </a:p>
          <a:p>
            <a:pPr lvl="0"/>
            <a:r>
              <a:rPr lang="pt-PT" sz="2400" dirty="0">
                <a:latin typeface="+mn-lt"/>
              </a:rPr>
              <a:t>Não ensina, por si só, um comportamento positivo à criança, ou domínio próprio.</a:t>
            </a:r>
          </a:p>
          <a:p>
            <a:pPr lvl="0"/>
            <a:r>
              <a:rPr lang="pt-PT" sz="2400" dirty="0">
                <a:latin typeface="+mn-lt"/>
              </a:rPr>
              <a:t>Distorce a imagem que a criança constrói de Deus como um pai punitivo em vez de um pai amoroso e perdoador.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14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>
            <a:normAutofit/>
          </a:bodyPr>
          <a:lstStyle/>
          <a:p>
            <a:r>
              <a:rPr lang="pt-PT" b="1" dirty="0">
                <a:solidFill>
                  <a:srgbClr val="EBEBEB"/>
                </a:solidFill>
              </a:rPr>
              <a:t>Guarde a vara?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292" y="2020131"/>
            <a:ext cx="6921463" cy="3785419"/>
          </a:xfrm>
        </p:spPr>
        <p:txBody>
          <a:bodyPr>
            <a:noAutofit/>
          </a:bodyPr>
          <a:lstStyle/>
          <a:p>
            <a:r>
              <a:rPr lang="pt-PT" sz="2400" dirty="0">
                <a:solidFill>
                  <a:srgbClr val="FFFFFF"/>
                </a:solidFill>
                <a:latin typeface="+mn-lt"/>
              </a:rPr>
              <a:t>Os pastores não usam o seu cajado para bater nas ovelhas</a:t>
            </a:r>
          </a:p>
          <a:p>
            <a:r>
              <a:rPr lang="pt-PT" sz="2400" dirty="0">
                <a:solidFill>
                  <a:srgbClr val="FFFFFF"/>
                </a:solidFill>
                <a:latin typeface="+mn-lt"/>
              </a:rPr>
              <a:t>As ovelhas não devem temer que o pastor lhes faça mal – o perfeito amor lança for a o medo – não cria medo.</a:t>
            </a:r>
          </a:p>
          <a:p>
            <a:r>
              <a:rPr lang="pt-PT" sz="2400" dirty="0">
                <a:solidFill>
                  <a:srgbClr val="FFFFFF"/>
                </a:solidFill>
                <a:latin typeface="+mn-lt"/>
              </a:rPr>
              <a:t>O cajado do pastor em Salmos 23 – guia, conforta, dá segurança, define limites seguros, impede que as ovelhas caiam num precipício, puxa-as para fora dos buracos, etc.</a:t>
            </a:r>
          </a:p>
        </p:txBody>
      </p:sp>
      <p:sp>
        <p:nvSpPr>
          <p:cNvPr id="11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6F3623-C2BB-5148-A2CF-D762E55854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9175" y="1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DE6614-B968-214F-AE2E-BD976BBB0C97}"/>
              </a:ext>
            </a:extLst>
          </p:cNvPr>
          <p:cNvSpPr txBox="1"/>
          <p:nvPr/>
        </p:nvSpPr>
        <p:spPr>
          <a:xfrm>
            <a:off x="7955506" y="6488669"/>
            <a:ext cx="38351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Photo by </a:t>
            </a:r>
            <a:r>
              <a:rPr lang="en-GB" sz="1000" dirty="0" err="1"/>
              <a:t>Foyn</a:t>
            </a:r>
            <a:r>
              <a:rPr lang="en-GB" sz="1000" dirty="0"/>
              <a:t> on </a:t>
            </a:r>
            <a:r>
              <a:rPr lang="en-GB" sz="1000" dirty="0" err="1"/>
              <a:t>Unsplash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98840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67D581-812B-B848-97C8-FD68119E3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6579825" cy="162232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PT" sz="3600" b="1" dirty="0">
                <a:solidFill>
                  <a:srgbClr val="EBEBEB"/>
                </a:solidFill>
              </a:rPr>
              <a:t>Refletir no amor e paciente disciplina de Deus na sua vida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83E09-E0A6-6145-B77C-8160B5986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893" y="2257133"/>
            <a:ext cx="6601660" cy="4163122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rgbClr val="FFFFFF"/>
                </a:solidFill>
              </a:rPr>
              <a:t>Como é que Deus </a:t>
            </a:r>
            <a:r>
              <a:rPr lang="en-GB" sz="2400" dirty="0" err="1">
                <a:solidFill>
                  <a:srgbClr val="FFFFFF"/>
                </a:solidFill>
              </a:rPr>
              <a:t>nos</a:t>
            </a:r>
            <a:r>
              <a:rPr lang="en-GB" sz="2400" dirty="0">
                <a:solidFill>
                  <a:srgbClr val="FFFFFF"/>
                </a:solidFill>
              </a:rPr>
              <a:t> </a:t>
            </a:r>
            <a:r>
              <a:rPr lang="en-GB" sz="2400" dirty="0" err="1">
                <a:solidFill>
                  <a:srgbClr val="FFFFFF"/>
                </a:solidFill>
              </a:rPr>
              <a:t>educa</a:t>
            </a:r>
            <a:r>
              <a:rPr lang="en-GB" sz="2400" dirty="0">
                <a:solidFill>
                  <a:srgbClr val="FFFFFF"/>
                </a:solidFill>
              </a:rPr>
              <a:t>?</a:t>
            </a:r>
          </a:p>
          <a:p>
            <a:r>
              <a:rPr lang="en-GB" sz="2400" dirty="0">
                <a:solidFill>
                  <a:srgbClr val="FFFFFF"/>
                </a:solidFill>
              </a:rPr>
              <a:t>O que </a:t>
            </a:r>
            <a:r>
              <a:rPr lang="en-GB" sz="2400" dirty="0" err="1">
                <a:solidFill>
                  <a:srgbClr val="FFFFFF"/>
                </a:solidFill>
              </a:rPr>
              <a:t>podemos</a:t>
            </a:r>
            <a:r>
              <a:rPr lang="en-GB" sz="2400" dirty="0">
                <a:solidFill>
                  <a:srgbClr val="FFFFFF"/>
                </a:solidFill>
              </a:rPr>
              <a:t> </a:t>
            </a:r>
            <a:r>
              <a:rPr lang="en-GB" sz="2400" dirty="0" err="1">
                <a:solidFill>
                  <a:srgbClr val="FFFFFF"/>
                </a:solidFill>
              </a:rPr>
              <a:t>aprender</a:t>
            </a:r>
            <a:r>
              <a:rPr lang="en-GB" sz="2400" dirty="0">
                <a:solidFill>
                  <a:srgbClr val="FFFFFF"/>
                </a:solidFill>
              </a:rPr>
              <a:t> com a forma </a:t>
            </a:r>
            <a:r>
              <a:rPr lang="en-GB" sz="2400" dirty="0" err="1">
                <a:solidFill>
                  <a:srgbClr val="FFFFFF"/>
                </a:solidFill>
              </a:rPr>
              <a:t>branda</a:t>
            </a:r>
            <a:r>
              <a:rPr lang="en-GB" sz="2400" dirty="0">
                <a:solidFill>
                  <a:srgbClr val="FFFFFF"/>
                </a:solidFill>
              </a:rPr>
              <a:t>, </a:t>
            </a:r>
            <a:r>
              <a:rPr lang="en-GB" sz="2400" dirty="0" err="1">
                <a:solidFill>
                  <a:srgbClr val="FFFFFF"/>
                </a:solidFill>
              </a:rPr>
              <a:t>bondosa</a:t>
            </a:r>
            <a:r>
              <a:rPr lang="en-GB" sz="2400" dirty="0">
                <a:solidFill>
                  <a:srgbClr val="FFFFFF"/>
                </a:solidFill>
              </a:rPr>
              <a:t> e </a:t>
            </a:r>
            <a:r>
              <a:rPr lang="en-GB" sz="2400" dirty="0" err="1">
                <a:solidFill>
                  <a:srgbClr val="FFFFFF"/>
                </a:solidFill>
              </a:rPr>
              <a:t>acolhedora</a:t>
            </a:r>
            <a:r>
              <a:rPr lang="en-GB" sz="2400" dirty="0">
                <a:solidFill>
                  <a:srgbClr val="FFFFFF"/>
                </a:solidFill>
              </a:rPr>
              <a:t> de Jesus se </a:t>
            </a:r>
            <a:r>
              <a:rPr lang="en-GB" sz="2400" dirty="0" err="1">
                <a:solidFill>
                  <a:srgbClr val="FFFFFF"/>
                </a:solidFill>
              </a:rPr>
              <a:t>relacionar</a:t>
            </a:r>
            <a:r>
              <a:rPr lang="en-GB" sz="2400" dirty="0">
                <a:solidFill>
                  <a:srgbClr val="FFFFFF"/>
                </a:solidFill>
              </a:rPr>
              <a:t> com as </a:t>
            </a:r>
            <a:r>
              <a:rPr lang="en-GB" sz="2400" dirty="0" err="1">
                <a:solidFill>
                  <a:srgbClr val="FFFFFF"/>
                </a:solidFill>
              </a:rPr>
              <a:t>pessoas</a:t>
            </a:r>
            <a:r>
              <a:rPr lang="en-GB" sz="2400" dirty="0">
                <a:solidFill>
                  <a:srgbClr val="FFFFFF"/>
                </a:solidFill>
              </a:rPr>
              <a:t> que se </a:t>
            </a:r>
            <a:r>
              <a:rPr lang="en-GB" sz="2400" dirty="0" err="1">
                <a:solidFill>
                  <a:srgbClr val="FFFFFF"/>
                </a:solidFill>
              </a:rPr>
              <a:t>debatiam</a:t>
            </a:r>
            <a:r>
              <a:rPr lang="en-GB" sz="2400" dirty="0">
                <a:solidFill>
                  <a:srgbClr val="FFFFFF"/>
                </a:solidFill>
              </a:rPr>
              <a:t> para </a:t>
            </a:r>
            <a:r>
              <a:rPr lang="en-GB" sz="2400" dirty="0" err="1">
                <a:solidFill>
                  <a:srgbClr val="FFFFFF"/>
                </a:solidFill>
              </a:rPr>
              <a:t>fazer</a:t>
            </a:r>
            <a:r>
              <a:rPr lang="en-GB" sz="2400" dirty="0">
                <a:solidFill>
                  <a:srgbClr val="FFFFFF"/>
                </a:solidFill>
              </a:rPr>
              <a:t> o que era </a:t>
            </a:r>
            <a:r>
              <a:rPr lang="en-GB" sz="2400" dirty="0" err="1">
                <a:solidFill>
                  <a:srgbClr val="FFFFFF"/>
                </a:solidFill>
              </a:rPr>
              <a:t>certo</a:t>
            </a:r>
            <a:r>
              <a:rPr lang="en-GB" sz="2400" dirty="0">
                <a:solidFill>
                  <a:srgbClr val="FFFFFF"/>
                </a:solidFill>
              </a:rPr>
              <a:t>?</a:t>
            </a:r>
          </a:p>
          <a:p>
            <a:r>
              <a:rPr lang="en-GB" sz="2400" dirty="0">
                <a:solidFill>
                  <a:srgbClr val="FFFFFF"/>
                </a:solidFill>
              </a:rPr>
              <a:t>Como </a:t>
            </a:r>
            <a:r>
              <a:rPr lang="en-GB" sz="2400" dirty="0" err="1">
                <a:solidFill>
                  <a:srgbClr val="FFFFFF"/>
                </a:solidFill>
              </a:rPr>
              <a:t>pode</a:t>
            </a:r>
            <a:r>
              <a:rPr lang="en-GB" sz="2400" dirty="0">
                <a:solidFill>
                  <a:srgbClr val="FFFFFF"/>
                </a:solidFill>
              </a:rPr>
              <a:t> Jesus ser o </a:t>
            </a:r>
            <a:r>
              <a:rPr lang="en-GB" sz="2400" dirty="0" err="1">
                <a:solidFill>
                  <a:srgbClr val="FFFFFF"/>
                </a:solidFill>
              </a:rPr>
              <a:t>nosso</a:t>
            </a:r>
            <a:r>
              <a:rPr lang="en-GB" sz="2400" dirty="0">
                <a:solidFill>
                  <a:srgbClr val="FFFFFF"/>
                </a:solidFill>
              </a:rPr>
              <a:t> </a:t>
            </a:r>
            <a:r>
              <a:rPr lang="en-GB" sz="2400" dirty="0" err="1">
                <a:solidFill>
                  <a:srgbClr val="FFFFFF"/>
                </a:solidFill>
              </a:rPr>
              <a:t>modelo</a:t>
            </a:r>
            <a:r>
              <a:rPr lang="en-GB" sz="2400" dirty="0">
                <a:solidFill>
                  <a:srgbClr val="FFFFFF"/>
                </a:solidFill>
              </a:rPr>
              <a:t> de um pai/</a:t>
            </a:r>
            <a:r>
              <a:rPr lang="en-GB" sz="2400" dirty="0" err="1">
                <a:solidFill>
                  <a:srgbClr val="FFFFFF"/>
                </a:solidFill>
              </a:rPr>
              <a:t>mãe</a:t>
            </a:r>
            <a:r>
              <a:rPr lang="en-GB" sz="2400" dirty="0">
                <a:solidFill>
                  <a:srgbClr val="FFFFFF"/>
                </a:solidFill>
              </a:rPr>
              <a:t> exemplar, </a:t>
            </a:r>
            <a:r>
              <a:rPr lang="en-GB" sz="2400" dirty="0" err="1">
                <a:solidFill>
                  <a:srgbClr val="FFFFFF"/>
                </a:solidFill>
              </a:rPr>
              <a:t>em</a:t>
            </a:r>
            <a:r>
              <a:rPr lang="en-GB" sz="2400" dirty="0">
                <a:solidFill>
                  <a:srgbClr val="FFFFFF"/>
                </a:solidFill>
              </a:rPr>
              <a:t> </a:t>
            </a:r>
            <a:r>
              <a:rPr lang="en-GB" sz="2400" dirty="0" err="1">
                <a:solidFill>
                  <a:srgbClr val="FFFFFF"/>
                </a:solidFill>
              </a:rPr>
              <a:t>lugar</a:t>
            </a:r>
            <a:r>
              <a:rPr lang="en-GB" sz="2400" dirty="0">
                <a:solidFill>
                  <a:srgbClr val="FFFFFF"/>
                </a:solidFill>
              </a:rPr>
              <a:t> do dos </a:t>
            </a:r>
            <a:r>
              <a:rPr lang="en-GB" sz="2400" dirty="0" err="1">
                <a:solidFill>
                  <a:srgbClr val="FFFFFF"/>
                </a:solidFill>
              </a:rPr>
              <a:t>modelos</a:t>
            </a:r>
            <a:r>
              <a:rPr lang="en-GB" sz="2400" dirty="0">
                <a:solidFill>
                  <a:srgbClr val="FFFFFF"/>
                </a:solidFill>
              </a:rPr>
              <a:t> de </a:t>
            </a:r>
            <a:r>
              <a:rPr lang="en-GB" sz="2400" dirty="0" err="1">
                <a:solidFill>
                  <a:srgbClr val="FFFFFF"/>
                </a:solidFill>
              </a:rPr>
              <a:t>pais</a:t>
            </a:r>
            <a:r>
              <a:rPr lang="en-GB" sz="2400" dirty="0">
                <a:solidFill>
                  <a:srgbClr val="FFFFFF"/>
                </a:solidFill>
              </a:rPr>
              <a:t> </a:t>
            </a:r>
            <a:r>
              <a:rPr lang="en-GB" sz="2400" dirty="0" err="1">
                <a:solidFill>
                  <a:srgbClr val="FFFFFF"/>
                </a:solidFill>
              </a:rPr>
              <a:t>humanos</a:t>
            </a:r>
            <a:r>
              <a:rPr lang="en-GB" sz="2400" dirty="0">
                <a:solidFill>
                  <a:srgbClr val="FFFFFF"/>
                </a:solidFill>
              </a:rPr>
              <a:t> </a:t>
            </a:r>
            <a:r>
              <a:rPr lang="en-GB" sz="2400" dirty="0" err="1">
                <a:solidFill>
                  <a:srgbClr val="FFFFFF"/>
                </a:solidFill>
              </a:rPr>
              <a:t>imperfeitos</a:t>
            </a:r>
            <a:r>
              <a:rPr lang="en-GB" sz="2400" dirty="0">
                <a:solidFill>
                  <a:srgbClr val="FFFFFF"/>
                </a:solidFill>
              </a:rPr>
              <a:t>? </a:t>
            </a:r>
          </a:p>
        </p:txBody>
      </p:sp>
      <p:sp>
        <p:nvSpPr>
          <p:cNvPr id="11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DFF859-9A8E-7F47-8D0E-90A57B1729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8965" y="0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A44061-D81A-B146-B6CB-553EF6600B9D}"/>
              </a:ext>
            </a:extLst>
          </p:cNvPr>
          <p:cNvSpPr txBox="1"/>
          <p:nvPr/>
        </p:nvSpPr>
        <p:spPr>
          <a:xfrm>
            <a:off x="7015553" y="6420256"/>
            <a:ext cx="38351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Photo by Liane Metzler on </a:t>
            </a:r>
            <a:r>
              <a:rPr lang="en-GB" sz="1000" dirty="0" err="1"/>
              <a:t>Unsplash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5506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>
            <a:normAutofit/>
          </a:bodyPr>
          <a:lstStyle/>
          <a:p>
            <a:r>
              <a:rPr lang="pt-PT" b="1" dirty="0">
                <a:solidFill>
                  <a:srgbClr val="EBEBEB"/>
                </a:solidFill>
              </a:rPr>
              <a:t>Limites Claros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960" y="2280252"/>
            <a:ext cx="5906853" cy="3785419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+mn-lt"/>
              </a:rPr>
              <a:t>E</a:t>
            </a:r>
            <a:r>
              <a:rPr lang="pt-PT" sz="2800" b="1" dirty="0" err="1">
                <a:solidFill>
                  <a:srgbClr val="FFFFFF"/>
                </a:solidFill>
                <a:latin typeface="+mn-lt"/>
              </a:rPr>
              <a:t>scolha</a:t>
            </a:r>
            <a:r>
              <a:rPr lang="en-US" sz="2800" dirty="0">
                <a:solidFill>
                  <a:srgbClr val="FFFFFF"/>
                </a:solidFill>
                <a:latin typeface="+mn-lt"/>
              </a:rPr>
              <a:t> um </a:t>
            </a:r>
            <a:r>
              <a:rPr lang="pt-PT" sz="2800" dirty="0">
                <a:solidFill>
                  <a:srgbClr val="FFFFFF"/>
                </a:solidFill>
                <a:latin typeface="+mn-lt"/>
              </a:rPr>
              <a:t>limite</a:t>
            </a:r>
          </a:p>
          <a:p>
            <a:r>
              <a:rPr lang="pt-PT" sz="2800" b="1" dirty="0">
                <a:solidFill>
                  <a:srgbClr val="FFFFFF"/>
                </a:solidFill>
                <a:latin typeface="+mn-lt"/>
              </a:rPr>
              <a:t>Mostre </a:t>
            </a:r>
            <a:r>
              <a:rPr lang="pt-PT" sz="2800" dirty="0">
                <a:solidFill>
                  <a:srgbClr val="FFFFFF"/>
                </a:solidFill>
                <a:latin typeface="+mn-lt"/>
              </a:rPr>
              <a:t>como é esse limite</a:t>
            </a:r>
          </a:p>
          <a:p>
            <a:r>
              <a:rPr lang="pt-PT" sz="2800" b="1" dirty="0">
                <a:solidFill>
                  <a:srgbClr val="FFFFFF"/>
                </a:solidFill>
                <a:latin typeface="+mn-lt"/>
              </a:rPr>
              <a:t>Explique</a:t>
            </a:r>
            <a:r>
              <a:rPr lang="en-US" sz="2800" dirty="0">
                <a:solidFill>
                  <a:srgbClr val="FFFFFF"/>
                </a:solidFill>
                <a:latin typeface="+mn-lt"/>
              </a:rPr>
              <a:t> </a:t>
            </a:r>
            <a:r>
              <a:rPr lang="pt-PT" sz="2800" dirty="0">
                <a:solidFill>
                  <a:srgbClr val="FFFFFF"/>
                </a:solidFill>
                <a:latin typeface="+mn-lt"/>
              </a:rPr>
              <a:t>porque é importante</a:t>
            </a:r>
            <a:endParaRPr lang="en-US" sz="2800" dirty="0">
              <a:solidFill>
                <a:srgbClr val="FFFFFF"/>
              </a:solidFill>
              <a:latin typeface="+mn-lt"/>
            </a:endParaRPr>
          </a:p>
          <a:p>
            <a:r>
              <a:rPr lang="pt-PT" sz="2800" b="1" dirty="0">
                <a:solidFill>
                  <a:srgbClr val="FFFFFF"/>
                </a:solidFill>
                <a:latin typeface="+mn-lt"/>
              </a:rPr>
              <a:t>Certifique</a:t>
            </a:r>
            <a:r>
              <a:rPr lang="en-US" sz="2800" b="1" dirty="0">
                <a:solidFill>
                  <a:srgbClr val="FFFFFF"/>
                </a:solidFill>
                <a:latin typeface="+mn-lt"/>
              </a:rPr>
              <a:t>-se</a:t>
            </a:r>
            <a:r>
              <a:rPr lang="en-US" sz="2800" dirty="0">
                <a:solidFill>
                  <a:srgbClr val="FFFFFF"/>
                </a:solidFill>
                <a:latin typeface="+mn-lt"/>
              </a:rPr>
              <a:t> de que a </a:t>
            </a:r>
            <a:r>
              <a:rPr lang="pt-PT" sz="2800" dirty="0">
                <a:solidFill>
                  <a:srgbClr val="FFFFFF"/>
                </a:solidFill>
                <a:latin typeface="+mn-lt"/>
              </a:rPr>
              <a:t>criança</a:t>
            </a:r>
            <a:r>
              <a:rPr lang="en-US" sz="2800" dirty="0">
                <a:solidFill>
                  <a:srgbClr val="FFFFFF"/>
                </a:solidFill>
                <a:latin typeface="+mn-lt"/>
              </a:rPr>
              <a:t> </a:t>
            </a:r>
            <a:r>
              <a:rPr lang="pt-PT" sz="2800" dirty="0">
                <a:solidFill>
                  <a:srgbClr val="FFFFFF"/>
                </a:solidFill>
                <a:latin typeface="+mn-lt"/>
              </a:rPr>
              <a:t>compreende e reconhece o limite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2B591F-C0B3-D74C-8286-0F1DA2B6E8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7229175" y="1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8860567-827F-8F46-96DA-03C987F0DA55}"/>
              </a:ext>
            </a:extLst>
          </p:cNvPr>
          <p:cNvSpPr txBox="1"/>
          <p:nvPr/>
        </p:nvSpPr>
        <p:spPr>
          <a:xfrm>
            <a:off x="7793240" y="6488669"/>
            <a:ext cx="38351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Photo by Robert </a:t>
            </a:r>
            <a:r>
              <a:rPr lang="en-GB" sz="1000" dirty="0" err="1"/>
              <a:t>Katzki</a:t>
            </a:r>
            <a:r>
              <a:rPr lang="en-GB" sz="1000" dirty="0"/>
              <a:t> on </a:t>
            </a:r>
            <a:r>
              <a:rPr lang="en-GB" sz="1000" dirty="0" err="1"/>
              <a:t>Unsplash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10014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668" y="629266"/>
            <a:ext cx="6249784" cy="1641986"/>
          </a:xfrm>
        </p:spPr>
        <p:txBody>
          <a:bodyPr>
            <a:normAutofit/>
          </a:bodyPr>
          <a:lstStyle/>
          <a:p>
            <a:r>
              <a:rPr lang="pt-PT" b="1" dirty="0"/>
              <a:t>Limites Claros</a:t>
            </a:r>
          </a:p>
        </p:txBody>
      </p:sp>
      <p:pic>
        <p:nvPicPr>
          <p:cNvPr id="4" name="Picture 3" descr="A football field with a person's shadow on it&#10;&#10;Description automatically generated with low confidence">
            <a:extLst>
              <a:ext uri="{FF2B5EF4-FFF2-40B4-BE49-F238E27FC236}">
                <a16:creationId xmlns:a16="http://schemas.microsoft.com/office/drawing/2014/main" id="{1076567C-86D2-FA47-91E2-8C6A93F922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7548152" y="10"/>
            <a:ext cx="4646658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554089D-779D-46F6-81CB-EA9C12693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197" y="2035444"/>
            <a:ext cx="6249784" cy="3809999"/>
          </a:xfrm>
        </p:spPr>
        <p:txBody>
          <a:bodyPr>
            <a:normAutofit/>
          </a:bodyPr>
          <a:lstStyle/>
          <a:p>
            <a:r>
              <a:rPr lang="pt-PT" sz="2800" dirty="0">
                <a:latin typeface="+mn-lt"/>
              </a:rPr>
              <a:t>Faça com que ficar dentro do limite seja </a:t>
            </a:r>
            <a:r>
              <a:rPr lang="pt-PT" sz="2800" b="1" dirty="0">
                <a:latin typeface="+mn-lt"/>
              </a:rPr>
              <a:t>fácil </a:t>
            </a:r>
            <a:endParaRPr lang="pt-PT" sz="2800" dirty="0">
              <a:latin typeface="+mn-lt"/>
            </a:endParaRPr>
          </a:p>
          <a:p>
            <a:r>
              <a:rPr lang="pt-PT" sz="2800" dirty="0">
                <a:latin typeface="+mn-lt"/>
              </a:rPr>
              <a:t>Reforce o limite de forma </a:t>
            </a:r>
            <a:r>
              <a:rPr lang="pt-PT" sz="2800" b="1" dirty="0">
                <a:latin typeface="+mn-lt"/>
              </a:rPr>
              <a:t>acolhedora</a:t>
            </a:r>
            <a:r>
              <a:rPr lang="pt-PT" sz="2800" dirty="0">
                <a:latin typeface="+mn-lt"/>
              </a:rPr>
              <a:t>, </a:t>
            </a:r>
            <a:r>
              <a:rPr lang="pt-PT" sz="2800" b="1" dirty="0">
                <a:latin typeface="+mn-lt"/>
              </a:rPr>
              <a:t>gentil </a:t>
            </a:r>
            <a:r>
              <a:rPr lang="pt-PT" sz="2800" dirty="0">
                <a:latin typeface="+mn-lt"/>
              </a:rPr>
              <a:t>e </a:t>
            </a:r>
            <a:r>
              <a:rPr lang="pt-PT" sz="2800" b="1" dirty="0">
                <a:latin typeface="+mn-lt"/>
              </a:rPr>
              <a:t>consistente</a:t>
            </a:r>
          </a:p>
          <a:p>
            <a:r>
              <a:rPr lang="pt-PT" sz="2800" dirty="0">
                <a:latin typeface="+mn-lt"/>
              </a:rPr>
              <a:t>Dê </a:t>
            </a:r>
            <a:r>
              <a:rPr lang="pt-PT" sz="2800" b="1" dirty="0">
                <a:latin typeface="+mn-lt"/>
              </a:rPr>
              <a:t>atenção positiva </a:t>
            </a:r>
            <a:r>
              <a:rPr lang="pt-PT" sz="2800" dirty="0">
                <a:latin typeface="+mn-lt"/>
              </a:rPr>
              <a:t>quando eles ficam dentro dos limites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D79C4A-DE01-9F4C-AE68-F1906B70B160}"/>
              </a:ext>
            </a:extLst>
          </p:cNvPr>
          <p:cNvSpPr txBox="1"/>
          <p:nvPr/>
        </p:nvSpPr>
        <p:spPr>
          <a:xfrm>
            <a:off x="7953924" y="6388234"/>
            <a:ext cx="38351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Photo by Robert </a:t>
            </a:r>
            <a:r>
              <a:rPr lang="en-GB" sz="1000" dirty="0" err="1"/>
              <a:t>Katzki</a:t>
            </a:r>
            <a:r>
              <a:rPr lang="en-GB" sz="1000" dirty="0"/>
              <a:t> on </a:t>
            </a:r>
            <a:r>
              <a:rPr lang="en-GB" sz="1000" dirty="0" err="1"/>
              <a:t>Unsplash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23714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668" y="629266"/>
            <a:ext cx="6249784" cy="1641986"/>
          </a:xfrm>
        </p:spPr>
        <p:txBody>
          <a:bodyPr>
            <a:normAutofit/>
          </a:bodyPr>
          <a:lstStyle/>
          <a:p>
            <a:r>
              <a:rPr lang="pt-PT" b="1" dirty="0"/>
              <a:t>Quando a disciplina é vital</a:t>
            </a:r>
          </a:p>
        </p:txBody>
      </p:sp>
      <p:pic>
        <p:nvPicPr>
          <p:cNvPr id="6" name="Picture 5" descr="A group of surfboards on the sand&#10;&#10;Description automatically generated with low confidence">
            <a:extLst>
              <a:ext uri="{FF2B5EF4-FFF2-40B4-BE49-F238E27FC236}">
                <a16:creationId xmlns:a16="http://schemas.microsoft.com/office/drawing/2014/main" id="{78FC6605-7047-BA46-80D0-57FF34008A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7548152" y="10"/>
            <a:ext cx="4646658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554089D-779D-46F6-81CB-EA9C12693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251" y="2116244"/>
            <a:ext cx="6249784" cy="3809999"/>
          </a:xfrm>
        </p:spPr>
        <p:txBody>
          <a:bodyPr>
            <a:normAutofit fontScale="92500" lnSpcReduction="10000"/>
          </a:bodyPr>
          <a:lstStyle/>
          <a:p>
            <a:r>
              <a:rPr lang="pt-PT" sz="2800" b="1" dirty="0"/>
              <a:t>Saiba diferenciar </a:t>
            </a:r>
            <a:r>
              <a:rPr lang="pt-PT" sz="2800" dirty="0"/>
              <a:t>entre o que são acidentes ou falta de capacidades, de desafio intencional e rebeldia.</a:t>
            </a:r>
          </a:p>
          <a:p>
            <a:endParaRPr lang="en-US" sz="2800" dirty="0"/>
          </a:p>
          <a:p>
            <a:r>
              <a:rPr lang="en-US" sz="2800" b="1" dirty="0"/>
              <a:t>O</a:t>
            </a:r>
            <a:r>
              <a:rPr lang="pt-PT" sz="2800" b="1" dirty="0"/>
              <a:t> momento mais importante para disciplinar uma criança é quando ele ou ela ultrapassaram um limite com intencionalidade e rebeldia.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339A88-AA69-5646-86F5-2554132D4D39}"/>
              </a:ext>
            </a:extLst>
          </p:cNvPr>
          <p:cNvSpPr txBox="1"/>
          <p:nvPr/>
        </p:nvSpPr>
        <p:spPr>
          <a:xfrm>
            <a:off x="8157906" y="6395268"/>
            <a:ext cx="38351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Photo by </a:t>
            </a:r>
            <a:r>
              <a:rPr lang="en-GB" sz="1000" dirty="0" err="1"/>
              <a:t>Chuttersnap</a:t>
            </a:r>
            <a:r>
              <a:rPr lang="en-GB" sz="1000" dirty="0"/>
              <a:t> on </a:t>
            </a:r>
            <a:r>
              <a:rPr lang="en-GB" sz="1000" dirty="0" err="1"/>
              <a:t>Unsplash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01518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438" y="160890"/>
            <a:ext cx="6188190" cy="1622321"/>
          </a:xfrm>
        </p:spPr>
        <p:txBody>
          <a:bodyPr>
            <a:normAutofit fontScale="90000"/>
          </a:bodyPr>
          <a:lstStyle/>
          <a:p>
            <a:r>
              <a:rPr lang="pt-PT" sz="3600" b="1" dirty="0">
                <a:solidFill>
                  <a:srgbClr val="FFFFFF"/>
                </a:solidFill>
              </a:rPr>
              <a:t>Estabeleça uma conexão antes de corrigir ou redirecionar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83" y="1868126"/>
            <a:ext cx="6807492" cy="4454013"/>
          </a:xfrm>
        </p:spPr>
        <p:txBody>
          <a:bodyPr>
            <a:normAutofit fontScale="92500" lnSpcReduction="20000"/>
          </a:bodyPr>
          <a:lstStyle/>
          <a:p>
            <a:r>
              <a:rPr lang="pt-PT" sz="2800" dirty="0">
                <a:solidFill>
                  <a:srgbClr val="FFFFFF"/>
                </a:solidFill>
              </a:rPr>
              <a:t>Conecte-se antes de redirecionar…</a:t>
            </a:r>
          </a:p>
          <a:p>
            <a:r>
              <a:rPr lang="pt-PT" sz="2800" b="1" dirty="0">
                <a:solidFill>
                  <a:srgbClr val="FFFFFF"/>
                </a:solidFill>
              </a:rPr>
              <a:t>Regras sem relacionamento = rebeldia</a:t>
            </a:r>
          </a:p>
          <a:p>
            <a:r>
              <a:rPr lang="pt-PT" sz="2800" dirty="0">
                <a:solidFill>
                  <a:srgbClr val="FFFFFF"/>
                </a:solidFill>
              </a:rPr>
              <a:t>Responda às suas necessidades antes de responder aos seus comportamentos.</a:t>
            </a:r>
          </a:p>
          <a:p>
            <a:r>
              <a:rPr lang="pt-PT" sz="2800" dirty="0">
                <a:solidFill>
                  <a:srgbClr val="FFFFFF"/>
                </a:solidFill>
              </a:rPr>
              <a:t>Mantenha-se conectado relacionalmente e de forma acolhedora durante o processo.</a:t>
            </a:r>
          </a:p>
          <a:p>
            <a:r>
              <a:rPr lang="pt-PT" sz="2800" dirty="0">
                <a:solidFill>
                  <a:srgbClr val="FFFFFF"/>
                </a:solidFill>
              </a:rPr>
              <a:t>Se cometeu um erro ou magoou o seu filho – </a:t>
            </a:r>
            <a:r>
              <a:rPr lang="pt-PT" sz="2800" b="1" dirty="0">
                <a:solidFill>
                  <a:srgbClr val="FFFFFF"/>
                </a:solidFill>
              </a:rPr>
              <a:t>peça desculpa</a:t>
            </a:r>
            <a:r>
              <a:rPr lang="pt-PT" sz="2800" dirty="0">
                <a:solidFill>
                  <a:srgbClr val="FFFFFF"/>
                </a:solidFill>
              </a:rPr>
              <a:t>. Vai ensinar-lhes como se pede desculpas e se pede perdão.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A3DAA1-30EB-0446-B1AE-B05263D398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9175" y="1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5000A09-1F3E-B641-BDAB-98182B47A209}"/>
              </a:ext>
            </a:extLst>
          </p:cNvPr>
          <p:cNvSpPr txBox="1"/>
          <p:nvPr/>
        </p:nvSpPr>
        <p:spPr>
          <a:xfrm>
            <a:off x="7717332" y="6488669"/>
            <a:ext cx="38351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Photo by Sebastián León Prado on </a:t>
            </a:r>
            <a:r>
              <a:rPr lang="en-GB" sz="1000" dirty="0" err="1"/>
              <a:t>Unsplash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411517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>
            <a:normAutofit/>
          </a:bodyPr>
          <a:lstStyle/>
          <a:p>
            <a:r>
              <a:rPr lang="pt-PT" b="1" dirty="0">
                <a:solidFill>
                  <a:srgbClr val="EBEBEB"/>
                </a:solidFill>
              </a:rPr>
              <a:t>Disciplina Eficaz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594" y="1854820"/>
            <a:ext cx="6814862" cy="3785419"/>
          </a:xfrm>
        </p:spPr>
        <p:txBody>
          <a:bodyPr>
            <a:noAutofit/>
          </a:bodyPr>
          <a:lstStyle/>
          <a:p>
            <a:r>
              <a:rPr lang="pt-PT" sz="2800" dirty="0">
                <a:solidFill>
                  <a:srgbClr val="FFFFFF"/>
                </a:solidFill>
              </a:rPr>
              <a:t>Que limite foi quebrado e porque é importante certificar-se de que não volta a acontecer?</a:t>
            </a:r>
          </a:p>
          <a:p>
            <a:r>
              <a:rPr lang="pt-PT" sz="2800" dirty="0">
                <a:solidFill>
                  <a:srgbClr val="FFFFFF"/>
                </a:solidFill>
              </a:rPr>
              <a:t>Mostre acolhimento, amor e aceitação rapidamente – não contribua para a sua solidão. </a:t>
            </a:r>
          </a:p>
          <a:p>
            <a:r>
              <a:rPr lang="pt-PT" sz="2800" b="1" dirty="0">
                <a:solidFill>
                  <a:srgbClr val="FFFFFF"/>
                </a:solidFill>
              </a:rPr>
              <a:t>Tempo </a:t>
            </a:r>
            <a:r>
              <a:rPr lang="pt-PT" sz="2800" dirty="0">
                <a:solidFill>
                  <a:srgbClr val="FFFFFF"/>
                </a:solidFill>
              </a:rPr>
              <a:t>é muito melhor do que </a:t>
            </a:r>
            <a:r>
              <a:rPr lang="pt-PT" sz="2800" b="1" dirty="0">
                <a:solidFill>
                  <a:srgbClr val="FFFFFF"/>
                </a:solidFill>
              </a:rPr>
              <a:t>castigo</a:t>
            </a:r>
            <a:r>
              <a:rPr lang="pt-PT" sz="2800" dirty="0">
                <a:solidFill>
                  <a:srgbClr val="FFFFFF"/>
                </a:solidFill>
              </a:rPr>
              <a:t>!</a:t>
            </a:r>
          </a:p>
        </p:txBody>
      </p:sp>
      <p:sp>
        <p:nvSpPr>
          <p:cNvPr id="20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at in a cage&#10;&#10;Description automatically generated with low confidence">
            <a:extLst>
              <a:ext uri="{FF2B5EF4-FFF2-40B4-BE49-F238E27FC236}">
                <a16:creationId xmlns:a16="http://schemas.microsoft.com/office/drawing/2014/main" id="{67BE87EC-F752-D147-9BC3-C01CFD5AC9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7229175" y="1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F0543B-5E75-B64B-9B67-DC8977939D61}"/>
              </a:ext>
            </a:extLst>
          </p:cNvPr>
          <p:cNvSpPr txBox="1"/>
          <p:nvPr/>
        </p:nvSpPr>
        <p:spPr>
          <a:xfrm>
            <a:off x="7717332" y="6488669"/>
            <a:ext cx="38351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Photo by Beth Macdonald on </a:t>
            </a:r>
            <a:r>
              <a:rPr lang="en-GB" sz="1000" dirty="0" err="1"/>
              <a:t>Unsplash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25694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E78424C-6FD0-41F8-9CAA-5DC19C423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1094" y="1308720"/>
            <a:ext cx="3108626" cy="4572000"/>
          </a:xfrm>
        </p:spPr>
        <p:txBody>
          <a:bodyPr anchor="ctr">
            <a:normAutofit/>
          </a:bodyPr>
          <a:lstStyle/>
          <a:p>
            <a:r>
              <a:rPr lang="pt-PT" sz="4400" b="1" dirty="0">
                <a:solidFill>
                  <a:srgbClr val="F2F2F2"/>
                </a:solidFill>
              </a:rPr>
              <a:t>Disciplina</a:t>
            </a:r>
            <a:br>
              <a:rPr lang="pt-PT" sz="4400" b="1" dirty="0">
                <a:solidFill>
                  <a:srgbClr val="F2F2F2"/>
                </a:solidFill>
              </a:rPr>
            </a:br>
            <a:r>
              <a:rPr lang="pt-PT" sz="4400" b="1" dirty="0">
                <a:solidFill>
                  <a:srgbClr val="F2F2F2"/>
                </a:solidFill>
              </a:rPr>
              <a:t>Eficaz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D136760-57DC-4301-8BEA-B71AD2D13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61310" y="0"/>
            <a:ext cx="8030690" cy="68580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 11">
            <a:extLst>
              <a:ext uri="{FF2B5EF4-FFF2-40B4-BE49-F238E27FC236}">
                <a16:creationId xmlns:a16="http://schemas.microsoft.com/office/drawing/2014/main" id="{BDC58DEA-1307-4F44-AD47-E613D8B76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99B912D-1E4B-42AF-A2BE-CFEFEC916E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CB7DACA4-D2D8-2422-97D9-CF2F434593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0320537"/>
              </p:ext>
            </p:extLst>
          </p:nvPr>
        </p:nvGraphicFramePr>
        <p:xfrm>
          <a:off x="4928630" y="1143000"/>
          <a:ext cx="6496050" cy="4903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28000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E78424C-6FD0-41F8-9CAA-5DC19C423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2684" y="1245221"/>
            <a:ext cx="3108626" cy="4572000"/>
          </a:xfrm>
        </p:spPr>
        <p:txBody>
          <a:bodyPr anchor="ctr">
            <a:normAutofit/>
          </a:bodyPr>
          <a:lstStyle/>
          <a:p>
            <a:r>
              <a:rPr lang="pt-PT" sz="4400" b="1" dirty="0">
                <a:solidFill>
                  <a:srgbClr val="F2F2F2"/>
                </a:solidFill>
              </a:rPr>
              <a:t>Disciplina</a:t>
            </a:r>
            <a:br>
              <a:rPr lang="pt-PT" sz="4400" b="1" dirty="0">
                <a:solidFill>
                  <a:srgbClr val="F2F2F2"/>
                </a:solidFill>
              </a:rPr>
            </a:br>
            <a:r>
              <a:rPr lang="pt-PT" sz="4400" b="1" dirty="0">
                <a:solidFill>
                  <a:srgbClr val="F2F2F2"/>
                </a:solidFill>
              </a:rPr>
              <a:t>Eficaz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D136760-57DC-4301-8BEA-B71AD2D13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61310" y="0"/>
            <a:ext cx="8030690" cy="68580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 11">
            <a:extLst>
              <a:ext uri="{FF2B5EF4-FFF2-40B4-BE49-F238E27FC236}">
                <a16:creationId xmlns:a16="http://schemas.microsoft.com/office/drawing/2014/main" id="{BDC58DEA-1307-4F44-AD47-E613D8B76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99B912D-1E4B-42AF-A2BE-CFEFEC916E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2E6DA9CB-439A-E03E-4752-3704902258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7521949"/>
              </p:ext>
            </p:extLst>
          </p:nvPr>
        </p:nvGraphicFramePr>
        <p:xfrm>
          <a:off x="5048250" y="1447800"/>
          <a:ext cx="649605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896627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669" y="629266"/>
            <a:ext cx="3330328" cy="164198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PT" sz="2900" b="1" dirty="0"/>
              <a:t>Apanhe-os a fazer algo bom!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9A24F9-6550-0746-BFCA-8632DA855E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634680" y="10"/>
            <a:ext cx="756013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26E2FAE-FA60-497B-B2CB-7702C6F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584" y="2271252"/>
            <a:ext cx="3641413" cy="4213322"/>
          </a:xfrm>
        </p:spPr>
        <p:txBody>
          <a:bodyPr>
            <a:normAutofit/>
          </a:bodyPr>
          <a:lstStyle/>
          <a:p>
            <a:r>
              <a:rPr lang="pt-PT" dirty="0">
                <a:latin typeface="+mn-lt"/>
              </a:rPr>
              <a:t>Filipenses 4:8</a:t>
            </a:r>
          </a:p>
          <a:p>
            <a:r>
              <a:rPr lang="pt-PT" dirty="0">
                <a:latin typeface="+mn-lt"/>
              </a:rPr>
              <a:t>Dê especial atenção aos seus filhos quando eles se portam bem.</a:t>
            </a:r>
          </a:p>
          <a:p>
            <a:r>
              <a:rPr lang="pt-PT" dirty="0">
                <a:latin typeface="+mn-lt"/>
              </a:rPr>
              <a:t>‘Brincaste tão bem com o mano por 10 minutos. Escolhe um livro que eu leio para ti!’</a:t>
            </a:r>
          </a:p>
          <a:p>
            <a:r>
              <a:rPr lang="pt-PT" dirty="0">
                <a:latin typeface="+mn-lt"/>
              </a:rPr>
              <a:t>Repare nos pontos fortes do seu caráter e verbalize sempre que fazem uma boa escolha.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5EB67F-7666-E74E-90B6-4AE5B665965D}"/>
              </a:ext>
            </a:extLst>
          </p:cNvPr>
          <p:cNvSpPr txBox="1"/>
          <p:nvPr/>
        </p:nvSpPr>
        <p:spPr>
          <a:xfrm>
            <a:off x="4946492" y="6484574"/>
            <a:ext cx="38351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Photo Filip Urban on </a:t>
            </a:r>
            <a:r>
              <a:rPr lang="en-GB" sz="1000" dirty="0" err="1"/>
              <a:t>Unsplash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06328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BA259-B809-6E96-DF4B-23DF2DC2A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638" y="777858"/>
            <a:ext cx="9404723" cy="1400530"/>
          </a:xfrm>
        </p:spPr>
        <p:txBody>
          <a:bodyPr/>
          <a:lstStyle/>
          <a:p>
            <a:pPr marL="0" indent="0" algn="ctr" eaLnBrk="1" hangingPunct="1"/>
            <a:r>
              <a:rPr lang="pt-PT" sz="3600" dirty="0">
                <a:latin typeface="+mj-lt"/>
                <a:ea typeface="MS PGothic" charset="0"/>
              </a:rPr>
              <a:t>O que eu peço a Deus é que o vosso amor cresça cada vez mais com sabedoria e entendimento, para que saibam escolher o que é melhor. Assim, terão uma vida digna e irrepreensível para o dia da vinda de Cristo. Será uma vida cheia de boas ações que Jesus Cristo realiza em vós para glória e louvor de Deus</a:t>
            </a:r>
            <a:r>
              <a:rPr lang="en-GB" sz="3600" dirty="0">
                <a:latin typeface="+mj-lt"/>
                <a:ea typeface="MS PGothic" charset="0"/>
              </a:rPr>
              <a:t>.</a:t>
            </a:r>
            <a:br>
              <a:rPr lang="en-GB" sz="3600" dirty="0">
                <a:latin typeface="+mj-lt"/>
                <a:ea typeface="MS PGothic" charset="0"/>
              </a:rPr>
            </a:br>
            <a:r>
              <a:rPr lang="en-GB" sz="3600" dirty="0">
                <a:ea typeface="MS PGothic" charset="0"/>
              </a:rPr>
              <a:t>Fil.</a:t>
            </a:r>
            <a:r>
              <a:rPr lang="en-GB" sz="3600" dirty="0">
                <a:latin typeface="+mj-lt"/>
                <a:ea typeface="MS PGothic" charset="0"/>
              </a:rPr>
              <a:t> 1:9-11</a:t>
            </a:r>
            <a:br>
              <a:rPr lang="en-GB" sz="2800" dirty="0">
                <a:latin typeface="+mj-lt"/>
                <a:ea typeface="MS PGothic" charset="0"/>
              </a:rPr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5495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0BDA80-627C-422A-AFFD-B7F1DC0F7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33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9592FE-3EA7-E44A-9A4E-6B4AE6463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690879"/>
            <a:ext cx="3682049" cy="5557519"/>
          </a:xfrm>
        </p:spPr>
        <p:txBody>
          <a:bodyPr anchor="ctr">
            <a:normAutofit/>
          </a:bodyPr>
          <a:lstStyle/>
          <a:p>
            <a:pPr algn="r"/>
            <a:r>
              <a:rPr lang="pt-PT" dirty="0">
                <a:solidFill>
                  <a:srgbClr val="FFFFFF"/>
                </a:solidFill>
              </a:rPr>
              <a:t>Websites</a:t>
            </a:r>
            <a:br>
              <a:rPr lang="pt-PT" dirty="0">
                <a:solidFill>
                  <a:srgbClr val="FFFFFF"/>
                </a:solidFill>
              </a:rPr>
            </a:br>
            <a:r>
              <a:rPr lang="pt-PT" dirty="0">
                <a:solidFill>
                  <a:srgbClr val="FFFFFF"/>
                </a:solidFill>
              </a:rPr>
              <a:t>úteis: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48725-92C4-6E4E-8056-AA399583A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4763" y="1059590"/>
            <a:ext cx="5185366" cy="5557519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pt-PT" dirty="0">
                <a:hlinkClick r:id="rId2"/>
              </a:rPr>
              <a:t>https://www.wave-network.org/</a:t>
            </a:r>
            <a:r>
              <a:rPr lang="pt-PT" dirty="0"/>
              <a:t> - ação contra a violência - pesquisa</a:t>
            </a:r>
          </a:p>
          <a:p>
            <a:pPr>
              <a:lnSpc>
                <a:spcPct val="90000"/>
              </a:lnSpc>
            </a:pPr>
            <a:endParaRPr lang="pt-PT" dirty="0"/>
          </a:p>
          <a:p>
            <a:pPr>
              <a:lnSpc>
                <a:spcPct val="90000"/>
              </a:lnSpc>
            </a:pPr>
            <a:r>
              <a:rPr lang="pt-PT" dirty="0">
                <a:hlinkClick r:id="rId3"/>
              </a:rPr>
              <a:t>www.handsonscotland.co.uk</a:t>
            </a:r>
            <a:r>
              <a:rPr lang="pt-PT" dirty="0"/>
              <a:t> – website cheio de ideias para ajudar crianças a florescer, e formas positivas de lidar com os seus comportamentos problemáticos</a:t>
            </a:r>
          </a:p>
          <a:p>
            <a:pPr>
              <a:lnSpc>
                <a:spcPct val="90000"/>
              </a:lnSpc>
            </a:pPr>
            <a:r>
              <a:rPr lang="pt-PT" dirty="0">
                <a:hlinkClick r:id="rId4"/>
              </a:rPr>
              <a:t>www.youngminds.org.uk</a:t>
            </a:r>
            <a:r>
              <a:rPr lang="pt-PT" dirty="0"/>
              <a:t> – saúde mental das crianças</a:t>
            </a:r>
          </a:p>
          <a:p>
            <a:pPr>
              <a:lnSpc>
                <a:spcPct val="90000"/>
              </a:lnSpc>
            </a:pPr>
            <a:endParaRPr lang="pt-PT" dirty="0"/>
          </a:p>
          <a:p>
            <a:pPr>
              <a:lnSpc>
                <a:spcPct val="90000"/>
              </a:lnSpc>
            </a:pPr>
            <a:r>
              <a:rPr lang="pt-PT" dirty="0">
                <a:hlinkClick r:id="rId5"/>
              </a:rPr>
              <a:t>www.letitripple.org</a:t>
            </a:r>
            <a:r>
              <a:rPr lang="pt-PT" dirty="0"/>
              <a:t> – desenvolvimento do caráter</a:t>
            </a:r>
          </a:p>
          <a:p>
            <a:pPr marL="0" indent="0">
              <a:lnSpc>
                <a:spcPct val="90000"/>
              </a:lnSpc>
              <a:buNone/>
            </a:pPr>
            <a:endParaRPr lang="pt-PT" dirty="0"/>
          </a:p>
          <a:p>
            <a:pPr>
              <a:lnSpc>
                <a:spcPct val="90000"/>
              </a:lnSpc>
            </a:pPr>
            <a:r>
              <a:rPr lang="pt-PT" dirty="0"/>
              <a:t>https://ted.adventist.org/family-ministries/resources/family-spirituality</a:t>
            </a:r>
          </a:p>
          <a:p>
            <a:pPr>
              <a:lnSpc>
                <a:spcPct val="90000"/>
              </a:lnSpc>
            </a:pPr>
            <a:endParaRPr lang="en-GB" dirty="0"/>
          </a:p>
          <a:p>
            <a:pPr>
              <a:lnSpc>
                <a:spcPct val="90000"/>
              </a:lnSpc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693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B3AF8B-93F4-8941-86AF-FE0095E75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931" y="452718"/>
            <a:ext cx="4638903" cy="1400530"/>
          </a:xfrm>
        </p:spPr>
        <p:txBody>
          <a:bodyPr>
            <a:normAutofit/>
          </a:bodyPr>
          <a:lstStyle/>
          <a:p>
            <a:r>
              <a:rPr lang="pt-PT" dirty="0"/>
              <a:t>Como Deus nos educa</a:t>
            </a:r>
            <a:r>
              <a:rPr lang="en-GB" dirty="0"/>
              <a:t>…</a:t>
            </a:r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8375" y="-1573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plate, indoor, arranged&#10;&#10;Description automatically generated">
            <a:extLst>
              <a:ext uri="{FF2B5EF4-FFF2-40B4-BE49-F238E27FC236}">
                <a16:creationId xmlns:a16="http://schemas.microsoft.com/office/drawing/2014/main" id="{77F8BB9C-45EE-6349-9C67-A5AA2BFCD1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10"/>
            <a:ext cx="4973099" cy="6857991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F18ACE-6E82-4ADC-8A2F-A1771B30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EF9BA-5F09-A143-A761-DC3EF4268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7847" y="2100403"/>
            <a:ext cx="6394970" cy="451044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PT" dirty="0"/>
              <a:t>O amor é paciente e prestável. </a:t>
            </a:r>
          </a:p>
          <a:p>
            <a:pPr>
              <a:lnSpc>
                <a:spcPct val="90000"/>
              </a:lnSpc>
            </a:pPr>
            <a:r>
              <a:rPr lang="pt-PT" dirty="0"/>
              <a:t>Não é invejosos. Não se envaidece nem é orgulhoso.</a:t>
            </a:r>
            <a:r>
              <a:rPr lang="pt-PT" b="1" baseline="30000" dirty="0"/>
              <a:t> </a:t>
            </a:r>
          </a:p>
          <a:p>
            <a:pPr>
              <a:lnSpc>
                <a:spcPct val="90000"/>
              </a:lnSpc>
            </a:pPr>
            <a:r>
              <a:rPr lang="pt-PT" dirty="0"/>
              <a:t>O amor não tem maus modos nem é egoísta. Não se irrita nem pensa mal. </a:t>
            </a:r>
          </a:p>
          <a:p>
            <a:pPr>
              <a:lnSpc>
                <a:spcPct val="90000"/>
              </a:lnSpc>
            </a:pPr>
            <a:r>
              <a:rPr lang="pt-PT" dirty="0"/>
              <a:t>O amor não se alegra com uma injustiça causada a alguém, mas alegra-se com a verdade. </a:t>
            </a:r>
          </a:p>
          <a:p>
            <a:pPr>
              <a:lnSpc>
                <a:spcPct val="90000"/>
              </a:lnSpc>
            </a:pPr>
            <a:r>
              <a:rPr lang="pt-PT" dirty="0"/>
              <a:t>O amor suporta tudo, acredita sempre, espera sempre e sofre com paciência. </a:t>
            </a:r>
          </a:p>
          <a:p>
            <a:pPr>
              <a:lnSpc>
                <a:spcPct val="90000"/>
              </a:lnSpc>
            </a:pPr>
            <a:r>
              <a:rPr lang="pt-PT" dirty="0"/>
              <a:t>O amor é eterno.</a:t>
            </a:r>
          </a:p>
          <a:p>
            <a:pPr>
              <a:lnSpc>
                <a:spcPct val="90000"/>
              </a:lnSpc>
            </a:pPr>
            <a:r>
              <a:rPr lang="en-GB" dirty="0"/>
              <a:t>1 Cor 13:4-8 BPT</a:t>
            </a:r>
          </a:p>
          <a:p>
            <a:pPr>
              <a:lnSpc>
                <a:spcPct val="90000"/>
              </a:lnSpc>
            </a:pPr>
            <a:endParaRPr lang="en-GB" sz="1400" dirty="0"/>
          </a:p>
          <a:p>
            <a:pPr>
              <a:lnSpc>
                <a:spcPct val="90000"/>
              </a:lnSpc>
            </a:pPr>
            <a:endParaRPr lang="en-GB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99841C-9177-4443-ABCB-83867C4815D3}"/>
              </a:ext>
            </a:extLst>
          </p:cNvPr>
          <p:cNvSpPr txBox="1"/>
          <p:nvPr/>
        </p:nvSpPr>
        <p:spPr>
          <a:xfrm>
            <a:off x="568995" y="6199812"/>
            <a:ext cx="38351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Photo by Karen Holford</a:t>
            </a:r>
          </a:p>
        </p:txBody>
      </p:sp>
    </p:spTree>
    <p:extLst>
      <p:ext uri="{BB962C8B-B14F-4D97-AF65-F5344CB8AC3E}">
        <p14:creationId xmlns:p14="http://schemas.microsoft.com/office/powerpoint/2010/main" val="156863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114EC-19EC-644C-BC5F-7654FA307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6781" y="1594466"/>
            <a:ext cx="4767471" cy="1641986"/>
          </a:xfrm>
        </p:spPr>
        <p:txBody>
          <a:bodyPr>
            <a:normAutofit/>
          </a:bodyPr>
          <a:lstStyle/>
          <a:p>
            <a:r>
              <a:rPr lang="en-GB" dirty="0"/>
              <a:t>Book available from the ABC</a:t>
            </a:r>
          </a:p>
        </p:txBody>
      </p:sp>
      <p:pic>
        <p:nvPicPr>
          <p:cNvPr id="5" name="Content Placeholder 4" descr="A picture containing text, container, can&#10;&#10;Description automatically generated">
            <a:extLst>
              <a:ext uri="{FF2B5EF4-FFF2-40B4-BE49-F238E27FC236}">
                <a16:creationId xmlns:a16="http://schemas.microsoft.com/office/drawing/2014/main" id="{4F18C6C4-5333-A344-96D5-86CE3067DA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"/>
            <a:ext cx="4369208" cy="685799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CC5763D-78A8-4629-9CEF-BAFA22BF6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4680" y="3347884"/>
            <a:ext cx="7291850" cy="990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 err="1"/>
              <a:t>www.lifesourcebookshop.co.uk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9305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>
            <a:normAutofit/>
          </a:bodyPr>
          <a:lstStyle/>
          <a:p>
            <a:r>
              <a:rPr lang="pt-PT" b="1" dirty="0">
                <a:solidFill>
                  <a:srgbClr val="EBEBEB"/>
                </a:solidFill>
              </a:rPr>
              <a:t>E a seguir?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893" y="2160242"/>
            <a:ext cx="6188189" cy="3709643"/>
          </a:xfrm>
        </p:spPr>
        <p:txBody>
          <a:bodyPr>
            <a:normAutofit/>
          </a:bodyPr>
          <a:lstStyle/>
          <a:p>
            <a:r>
              <a:rPr lang="pt-PT" sz="2800" dirty="0">
                <a:solidFill>
                  <a:srgbClr val="FFFFFF"/>
                </a:solidFill>
              </a:rPr>
              <a:t>Que novas ideias teve hoje que irão ajudar a nutrir o comportamento positive do seu filho?</a:t>
            </a:r>
          </a:p>
          <a:p>
            <a:pPr marL="0" indent="0">
              <a:buNone/>
            </a:pPr>
            <a:endParaRPr lang="pt-PT" sz="2800" dirty="0">
              <a:solidFill>
                <a:srgbClr val="FFFFFF"/>
              </a:solidFill>
            </a:endParaRPr>
          </a:p>
          <a:p>
            <a:r>
              <a:rPr lang="pt-PT" sz="2800" dirty="0">
                <a:solidFill>
                  <a:srgbClr val="FFFFFF"/>
                </a:solidFill>
              </a:rPr>
              <a:t>O que fará para colocar estas ideias em prática?</a:t>
            </a:r>
          </a:p>
        </p:txBody>
      </p:sp>
      <p:sp>
        <p:nvSpPr>
          <p:cNvPr id="23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31D429-C3D3-9946-B02E-16C905E21C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7229175" y="1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DA999D-90D2-C04F-899A-1DF243FCE21E}"/>
              </a:ext>
            </a:extLst>
          </p:cNvPr>
          <p:cNvSpPr txBox="1"/>
          <p:nvPr/>
        </p:nvSpPr>
        <p:spPr>
          <a:xfrm>
            <a:off x="7793240" y="6296794"/>
            <a:ext cx="38351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chemeClr val="bg1"/>
                </a:solidFill>
              </a:rPr>
              <a:t>Photo by Kelly </a:t>
            </a:r>
            <a:r>
              <a:rPr lang="en-GB" sz="1000" dirty="0" err="1">
                <a:solidFill>
                  <a:schemeClr val="bg1"/>
                </a:solidFill>
              </a:rPr>
              <a:t>Sikkema</a:t>
            </a:r>
            <a:r>
              <a:rPr lang="en-GB" sz="1000" dirty="0">
                <a:solidFill>
                  <a:schemeClr val="bg1"/>
                </a:solidFill>
              </a:rPr>
              <a:t> on </a:t>
            </a:r>
            <a:r>
              <a:rPr lang="en-GB" sz="1000" dirty="0" err="1">
                <a:solidFill>
                  <a:schemeClr val="bg1"/>
                </a:solidFill>
              </a:rPr>
              <a:t>Unsplash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3EC92B-ECD7-104C-BEEA-2BE4772CD578}"/>
              </a:ext>
            </a:extLst>
          </p:cNvPr>
          <p:cNvSpPr txBox="1"/>
          <p:nvPr/>
        </p:nvSpPr>
        <p:spPr>
          <a:xfrm rot="21348807">
            <a:off x="9446364" y="3730945"/>
            <a:ext cx="1392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O que aprendeu com este </a:t>
            </a:r>
            <a:r>
              <a:rPr lang="pt-PT" dirty="0" err="1"/>
              <a:t>webinar</a:t>
            </a:r>
            <a:r>
              <a:rPr lang="pt-PT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2043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FD165-2AA8-5F48-B855-232D434DB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591" y="2728735"/>
            <a:ext cx="9404723" cy="1400530"/>
          </a:xfrm>
        </p:spPr>
        <p:txBody>
          <a:bodyPr/>
          <a:lstStyle/>
          <a:p>
            <a:r>
              <a:rPr lang="en-GB" dirty="0" err="1"/>
              <a:t>Perguntas</a:t>
            </a:r>
            <a:r>
              <a:rPr lang="en-GB" dirty="0"/>
              <a:t>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D6A29B6-1C93-F044-AF3A-9D3DD46D8A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2566" y="837187"/>
            <a:ext cx="2468843" cy="3292078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DF21CC99-037F-4645-AFE4-BFF0AE958F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8016" y="2900680"/>
            <a:ext cx="1488999" cy="1985505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E0B41D7C-9330-E34E-82F0-D4D672ABC2D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4477" y="4281665"/>
            <a:ext cx="1001674" cy="1335682"/>
          </a:xfrm>
          <a:prstGeom prst="rect">
            <a:avLst/>
          </a:prstGeom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B5596BE7-A9C3-1045-A9AC-66994D4B0A3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6990" y="1799870"/>
            <a:ext cx="1393176" cy="18577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00791F-264D-AA47-918B-8870EEC51390}"/>
              </a:ext>
            </a:extLst>
          </p:cNvPr>
          <p:cNvSpPr txBox="1"/>
          <p:nvPr/>
        </p:nvSpPr>
        <p:spPr>
          <a:xfrm>
            <a:off x="7793240" y="6296794"/>
            <a:ext cx="38351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Photo by Simone </a:t>
            </a:r>
            <a:r>
              <a:rPr lang="en-GB" sz="1000" dirty="0" err="1"/>
              <a:t>Secci</a:t>
            </a:r>
            <a:r>
              <a:rPr lang="en-GB" sz="1000" dirty="0"/>
              <a:t> on </a:t>
            </a:r>
            <a:r>
              <a:rPr lang="en-GB" sz="1000" dirty="0" err="1"/>
              <a:t>Unsplash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91054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271C0-7B15-EA46-9BEA-C31123403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423" y="1663959"/>
            <a:ext cx="3809363" cy="379704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PT" sz="3600" b="1" dirty="0"/>
              <a:t>Estamos a coeducar o/a filho/a de Deus com Ele…Como deseja Ele que tratemos os Seus filhos?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1FF9016-0DDF-D545-BBEA-BBAE49724B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4634680" y="10"/>
            <a:ext cx="756013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26E2FAE-FA60-497B-B2CB-7702C6F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48DD2D-D465-A147-ADC1-F45C1819B0ED}"/>
              </a:ext>
            </a:extLst>
          </p:cNvPr>
          <p:cNvSpPr txBox="1"/>
          <p:nvPr/>
        </p:nvSpPr>
        <p:spPr>
          <a:xfrm>
            <a:off x="8050789" y="6488669"/>
            <a:ext cx="38351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Photo by Lauren-Lulu Taylor on </a:t>
            </a:r>
            <a:r>
              <a:rPr lang="en-GB" sz="1000" dirty="0" err="1"/>
              <a:t>Unsplash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81504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/>
              <a:t>Estilos de Educação</a:t>
            </a:r>
          </a:p>
        </p:txBody>
      </p:sp>
      <p:sp>
        <p:nvSpPr>
          <p:cNvPr id="10" name="Content Placeholder 9"/>
          <p:cNvSpPr txBox="1">
            <a:spLocks noGrp="1"/>
          </p:cNvSpPr>
          <p:nvPr>
            <p:ph idx="1"/>
          </p:nvPr>
        </p:nvSpPr>
        <p:spPr>
          <a:xfrm>
            <a:off x="2071555" y="3295902"/>
            <a:ext cx="8958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pt-PT" sz="2400" b="1" dirty="0"/>
              <a:t>Distante</a:t>
            </a:r>
            <a:r>
              <a:rPr lang="en-US" sz="2400" dirty="0"/>
              <a:t>			                                     </a:t>
            </a:r>
            <a:r>
              <a:rPr lang="pt-PT" sz="2400" b="1" dirty="0"/>
              <a:t>acolhedora</a:t>
            </a:r>
            <a:r>
              <a:rPr lang="en-US" sz="2400" b="1" dirty="0"/>
              <a:t> e </a:t>
            </a:r>
            <a:r>
              <a:rPr lang="pt-PT" sz="2400" b="1" dirty="0"/>
              <a:t>próxima</a:t>
            </a: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6096000" y="1004414"/>
            <a:ext cx="0" cy="5195664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2247229" y="3757567"/>
            <a:ext cx="8782721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597536" y="6350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Content Placeholder 9"/>
          <p:cNvSpPr txBox="1">
            <a:spLocks/>
          </p:cNvSpPr>
          <p:nvPr/>
        </p:nvSpPr>
        <p:spPr>
          <a:xfrm rot="5400000">
            <a:off x="3023864" y="4106569"/>
            <a:ext cx="5363540" cy="461665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/>
              <a:t>estruturada</a:t>
            </a:r>
            <a:r>
              <a:rPr lang="en-US" b="1" dirty="0"/>
              <a:t>	         </a:t>
            </a:r>
            <a:r>
              <a:rPr lang="en-US" b="1" dirty="0" err="1"/>
              <a:t>desestruturada</a:t>
            </a:r>
            <a:endParaRPr lang="en-US" b="1" dirty="0"/>
          </a:p>
        </p:txBody>
      </p:sp>
      <p:sp>
        <p:nvSpPr>
          <p:cNvPr id="12" name="Content Placeholder 9"/>
          <p:cNvSpPr txBox="1">
            <a:spLocks/>
          </p:cNvSpPr>
          <p:nvPr/>
        </p:nvSpPr>
        <p:spPr>
          <a:xfrm>
            <a:off x="2071555" y="1614984"/>
            <a:ext cx="9134236" cy="1641475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2800" b="1" dirty="0"/>
              <a:t>Autoritária</a:t>
            </a:r>
            <a:r>
              <a:rPr lang="pt-PT" sz="2800" dirty="0"/>
              <a:t>		                   	</a:t>
            </a:r>
            <a:r>
              <a:rPr lang="pt-PT" sz="2800" b="1" dirty="0" err="1"/>
              <a:t>Autoritativa</a:t>
            </a:r>
            <a:endParaRPr lang="pt-PT" sz="2800" b="1" dirty="0"/>
          </a:p>
          <a:p>
            <a:pPr marL="0" indent="0">
              <a:buNone/>
            </a:pPr>
            <a:r>
              <a:rPr lang="pt-PT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Zangado/sozinho                    seguro/amado/feliz</a:t>
            </a:r>
            <a:r>
              <a:rPr lang="pt-PT" dirty="0"/>
              <a:t>		</a:t>
            </a:r>
            <a:endParaRPr lang="pt-PT" dirty="0">
              <a:solidFill>
                <a:srgbClr val="FF0000"/>
              </a:solidFill>
            </a:endParaRPr>
          </a:p>
        </p:txBody>
      </p:sp>
      <p:sp>
        <p:nvSpPr>
          <p:cNvPr id="14" name="Content Placeholder 9"/>
          <p:cNvSpPr txBox="1">
            <a:spLocks/>
          </p:cNvSpPr>
          <p:nvPr/>
        </p:nvSpPr>
        <p:spPr>
          <a:xfrm>
            <a:off x="2071554" y="4255573"/>
            <a:ext cx="9404707" cy="1210588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2800" b="1" dirty="0"/>
              <a:t>Negligente</a:t>
            </a:r>
            <a:r>
              <a:rPr lang="en-US" sz="2800" dirty="0"/>
              <a:t>		                      </a:t>
            </a:r>
            <a:r>
              <a:rPr lang="pt-PT" sz="2800" b="1" dirty="0"/>
              <a:t>Permissiva</a:t>
            </a:r>
          </a:p>
          <a:p>
            <a:pPr marL="0" indent="0">
              <a:buNone/>
            </a:pPr>
            <a:r>
              <a:rPr lang="pt-PT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triste/sozinho			            amado/confuso</a:t>
            </a:r>
          </a:p>
        </p:txBody>
      </p:sp>
    </p:spTree>
    <p:extLst>
      <p:ext uri="{BB962C8B-B14F-4D97-AF65-F5344CB8AC3E}">
        <p14:creationId xmlns:p14="http://schemas.microsoft.com/office/powerpoint/2010/main" val="10630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3FC98-A395-164F-98B9-9FE400D79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9868" y="796414"/>
            <a:ext cx="4718372" cy="164198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PT" sz="3600" dirty="0"/>
              <a:t>Como ganhar amor e confiança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47A65A-AF28-3042-AC06-265791B926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0"/>
            <a:ext cx="6094407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AC763-9D84-8F41-9632-139873C26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5708" y="2413000"/>
            <a:ext cx="5693732" cy="380999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pt-PT" dirty="0"/>
              <a:t>Caso reunissem as crianças bem junto a si, e lhes mostrassem que as amam, e manifestassem interesse em todos os seus esforços, e mesmo em suas brincadeiras, tornando-se por vezes mesmo uma criança entre elas, dar-lhes-iam muita satisfação e lhes granjeariam o amor e a confiança. E mais depressa as crianças respeitariam e amariam a autoridade dos pais e mestres.</a:t>
            </a:r>
          </a:p>
          <a:p>
            <a:pPr>
              <a:lnSpc>
                <a:spcPct val="90000"/>
              </a:lnSpc>
            </a:pPr>
            <a:r>
              <a:rPr lang="en-GB" dirty="0" err="1"/>
              <a:t>Orientação</a:t>
            </a:r>
            <a:r>
              <a:rPr lang="en-GB" dirty="0"/>
              <a:t> da Criança p. 265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20D446-9704-4D46-BD61-F29F1B6460FE}"/>
              </a:ext>
            </a:extLst>
          </p:cNvPr>
          <p:cNvSpPr txBox="1"/>
          <p:nvPr/>
        </p:nvSpPr>
        <p:spPr>
          <a:xfrm>
            <a:off x="353349" y="6490759"/>
            <a:ext cx="38351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chemeClr val="bg1"/>
                </a:solidFill>
              </a:rPr>
              <a:t>Photo by </a:t>
            </a:r>
            <a:r>
              <a:rPr lang="en-GB" sz="1000" dirty="0" err="1">
                <a:solidFill>
                  <a:schemeClr val="bg1"/>
                </a:solidFill>
              </a:rPr>
              <a:t>Bermix</a:t>
            </a:r>
            <a:r>
              <a:rPr lang="en-GB" sz="1000" dirty="0">
                <a:solidFill>
                  <a:schemeClr val="bg1"/>
                </a:solidFill>
              </a:rPr>
              <a:t> Studio on </a:t>
            </a:r>
            <a:r>
              <a:rPr lang="en-GB" sz="1000" dirty="0" err="1">
                <a:solidFill>
                  <a:schemeClr val="bg1"/>
                </a:solidFill>
              </a:rPr>
              <a:t>Unsplash</a:t>
            </a:r>
            <a:endParaRPr lang="en-GB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95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824EEF-BAFD-484D-AD27-33D790B9B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931" y="452718"/>
            <a:ext cx="4638903" cy="1400530"/>
          </a:xfrm>
        </p:spPr>
        <p:txBody>
          <a:bodyPr>
            <a:normAutofit fontScale="90000"/>
          </a:bodyPr>
          <a:lstStyle/>
          <a:p>
            <a:r>
              <a:rPr lang="pt-PT" dirty="0"/>
              <a:t>Deus orienta delicadamente os pais…</a:t>
            </a:r>
          </a:p>
        </p:txBody>
      </p:sp>
      <p:sp>
        <p:nvSpPr>
          <p:cNvPr id="11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8375" y="-1573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standing in a field with a herd of sheep&#10;&#10;Description automatically generated with medium confidence">
            <a:extLst>
              <a:ext uri="{FF2B5EF4-FFF2-40B4-BE49-F238E27FC236}">
                <a16:creationId xmlns:a16="http://schemas.microsoft.com/office/drawing/2014/main" id="{69DECA04-D899-2C41-A06B-D1CCD98A37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10"/>
            <a:ext cx="4973099" cy="6857991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6F18ACE-6E82-4ADC-8A2F-A1771B30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8A2DB-96D5-7447-93DF-EB53A24D6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4055" y="2553559"/>
            <a:ext cx="6176992" cy="37096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PT" sz="2800" dirty="0"/>
              <a:t>Ele é como um pastor que apascenta o seu rebanho e o reúne com o cajado na mão. Leva os cordeiros ao colo e cuida das ovelhas que têm crias.</a:t>
            </a:r>
          </a:p>
          <a:p>
            <a:pPr marL="0" indent="0">
              <a:buNone/>
            </a:pPr>
            <a:endParaRPr lang="pt-PT" sz="2800" dirty="0"/>
          </a:p>
          <a:p>
            <a:pPr marL="0" indent="0">
              <a:buNone/>
            </a:pPr>
            <a:r>
              <a:rPr lang="pt-PT" sz="2800" dirty="0"/>
              <a:t>Isaías 40:11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7BC7F1-6438-D748-88BD-9A6954307336}"/>
              </a:ext>
            </a:extLst>
          </p:cNvPr>
          <p:cNvSpPr txBox="1"/>
          <p:nvPr/>
        </p:nvSpPr>
        <p:spPr>
          <a:xfrm>
            <a:off x="277194" y="6405282"/>
            <a:ext cx="38351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chemeClr val="bg1"/>
                </a:solidFill>
              </a:rPr>
              <a:t>Photo by </a:t>
            </a:r>
            <a:r>
              <a:rPr lang="en-GB" sz="1000" dirty="0" err="1">
                <a:solidFill>
                  <a:schemeClr val="bg1"/>
                </a:solidFill>
              </a:rPr>
              <a:t>Biegun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  <a:r>
              <a:rPr lang="en-GB" sz="1000" dirty="0" err="1">
                <a:solidFill>
                  <a:schemeClr val="bg1"/>
                </a:solidFill>
              </a:rPr>
              <a:t>Wschodni</a:t>
            </a:r>
            <a:r>
              <a:rPr lang="en-GB" sz="1000" dirty="0">
                <a:solidFill>
                  <a:schemeClr val="bg1"/>
                </a:solidFill>
              </a:rPr>
              <a:t> on </a:t>
            </a:r>
            <a:r>
              <a:rPr lang="en-GB" sz="1000" dirty="0" err="1">
                <a:solidFill>
                  <a:schemeClr val="bg1"/>
                </a:solidFill>
              </a:rPr>
              <a:t>Unsplash</a:t>
            </a:r>
            <a:endParaRPr lang="en-GB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90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2FB7F0-25CC-8546-8F47-1A0659C1E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931" y="452718"/>
            <a:ext cx="4638903" cy="1400530"/>
          </a:xfrm>
        </p:spPr>
        <p:txBody>
          <a:bodyPr>
            <a:normAutofit/>
          </a:bodyPr>
          <a:lstStyle/>
          <a:p>
            <a:r>
              <a:rPr lang="pt-PT" dirty="0"/>
              <a:t>A bondade é a chave</a:t>
            </a:r>
          </a:p>
        </p:txBody>
      </p:sp>
      <p:sp>
        <p:nvSpPr>
          <p:cNvPr id="21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8375" y="-1573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plate, indoor, arranged&#10;&#10;Description automatically generated">
            <a:extLst>
              <a:ext uri="{FF2B5EF4-FFF2-40B4-BE49-F238E27FC236}">
                <a16:creationId xmlns:a16="http://schemas.microsoft.com/office/drawing/2014/main" id="{C6FF5C49-E8CA-E94E-B482-2899934407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10"/>
            <a:ext cx="4973099" cy="6857991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6F18ACE-6E82-4ADC-8A2F-A1771B30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E5F4A-4602-2B40-AFE5-B7100051D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4862" y="2014963"/>
            <a:ext cx="6780633" cy="419548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pt-PT" sz="2800" dirty="0"/>
              <a:t>Sejam, porém, eles sóbrios em censurar. Que a bondade seja a lei do lar e da escola. Ensinem-se as crianças a observar a lei do Senhor, e restrinja-as do mal uma disciplina firme, amorável</a:t>
            </a:r>
            <a:r>
              <a:rPr lang="en-GB" sz="2800" dirty="0"/>
              <a:t>.</a:t>
            </a:r>
          </a:p>
          <a:p>
            <a:pPr>
              <a:lnSpc>
                <a:spcPct val="90000"/>
              </a:lnSpc>
            </a:pPr>
            <a:r>
              <a:rPr lang="pt-PT" sz="2400" dirty="0"/>
              <a:t>Orientação da Criança </a:t>
            </a:r>
            <a:r>
              <a:rPr lang="en-GB" sz="2400" dirty="0"/>
              <a:t>p. 259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8D8AD0-376F-4740-A425-62CAFCBFF665}"/>
              </a:ext>
            </a:extLst>
          </p:cNvPr>
          <p:cNvSpPr txBox="1"/>
          <p:nvPr/>
        </p:nvSpPr>
        <p:spPr>
          <a:xfrm>
            <a:off x="568995" y="6199812"/>
            <a:ext cx="38351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Photo by Karen Holford</a:t>
            </a:r>
          </a:p>
        </p:txBody>
      </p:sp>
    </p:spTree>
    <p:extLst>
      <p:ext uri="{BB962C8B-B14F-4D97-AF65-F5344CB8AC3E}">
        <p14:creationId xmlns:p14="http://schemas.microsoft.com/office/powerpoint/2010/main" val="72367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15894</TotalTime>
  <Words>2476</Words>
  <Application>Microsoft Office PowerPoint</Application>
  <PresentationFormat>Ecrã Panorâmico</PresentationFormat>
  <Paragraphs>280</Paragraphs>
  <Slides>42</Slides>
  <Notes>15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42</vt:i4>
      </vt:variant>
    </vt:vector>
  </HeadingPairs>
  <TitlesOfParts>
    <vt:vector size="49" baseType="lpstr">
      <vt:lpstr>Arial</vt:lpstr>
      <vt:lpstr>Calibri</vt:lpstr>
      <vt:lpstr>Century Gothic</vt:lpstr>
      <vt:lpstr>Comic Sans MS</vt:lpstr>
      <vt:lpstr>Wingdings 2</vt:lpstr>
      <vt:lpstr>Wingdings 3</vt:lpstr>
      <vt:lpstr>Ion</vt:lpstr>
      <vt:lpstr>Limites de Amor - Disciplina positiva e eficaz  Karen Holford – Ministérios da Família TED</vt:lpstr>
      <vt:lpstr>Os objetivos da educação Cristã</vt:lpstr>
      <vt:lpstr>Refletir no amor e paciente disciplina de Deus na sua vida</vt:lpstr>
      <vt:lpstr>Como Deus nos educa…</vt:lpstr>
      <vt:lpstr>Estamos a coeducar o/a filho/a de Deus com Ele…Como deseja Ele que tratemos os Seus filhos?</vt:lpstr>
      <vt:lpstr>Estilos de Educação</vt:lpstr>
      <vt:lpstr>Como ganhar amor e confiança</vt:lpstr>
      <vt:lpstr>Deus orienta delicadamente os pais…</vt:lpstr>
      <vt:lpstr>A bondade é a chave</vt:lpstr>
      <vt:lpstr>A bondade é a chave</vt:lpstr>
      <vt:lpstr>Ciclo do Desgaste</vt:lpstr>
      <vt:lpstr>Ciclo da Compaixão</vt:lpstr>
      <vt:lpstr>O Princípio Feliz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Comportamento = comunicação</vt:lpstr>
      <vt:lpstr>Apoiar o comportamento positivo</vt:lpstr>
      <vt:lpstr>Apoiar o comportamento positivo</vt:lpstr>
      <vt:lpstr>Compreender as birras</vt:lpstr>
      <vt:lpstr>Fazer um pedido</vt:lpstr>
      <vt:lpstr>Eles ainda estão a aprender…</vt:lpstr>
      <vt:lpstr>Simplifique</vt:lpstr>
      <vt:lpstr>Quando eles contam uma verdade difícil</vt:lpstr>
      <vt:lpstr>O problema do castigo físico</vt:lpstr>
      <vt:lpstr>Guarde a vara?</vt:lpstr>
      <vt:lpstr>Limites Claros</vt:lpstr>
      <vt:lpstr>Limites Claros</vt:lpstr>
      <vt:lpstr>Quando a disciplina é vital</vt:lpstr>
      <vt:lpstr>Estabeleça uma conexão antes de corrigir ou redirecionar</vt:lpstr>
      <vt:lpstr>Disciplina Eficaz</vt:lpstr>
      <vt:lpstr>Disciplina Eficaz</vt:lpstr>
      <vt:lpstr>Disciplina Eficaz</vt:lpstr>
      <vt:lpstr>Apanhe-os a fazer algo bom!</vt:lpstr>
      <vt:lpstr>O que eu peço a Deus é que o vosso amor cresça cada vez mais com sabedoria e entendimento, para que saibam escolher o que é melhor. Assim, terão uma vida digna e irrepreensível para o dia da vinda de Cristo. Será uma vida cheia de boas ações que Jesus Cristo realiza em vós para glória e louvor de Deus. Fil. 1:9-11 </vt:lpstr>
      <vt:lpstr>Websites úteis:</vt:lpstr>
      <vt:lpstr>Book available from the ABC</vt:lpstr>
      <vt:lpstr>E a seguir?</vt:lpstr>
      <vt:lpstr>Perguntas?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Loving Limits - Positive and effective discipline   Karen Holford TED Family Ministries</dc:title>
  <dc:creator>Karen Holford</dc:creator>
  <cp:lastModifiedBy>Raquel Silva</cp:lastModifiedBy>
  <cp:revision>18</cp:revision>
  <cp:lastPrinted>2023-02-15T09:24:35Z</cp:lastPrinted>
  <dcterms:created xsi:type="dcterms:W3CDTF">2021-03-20T14:48:32Z</dcterms:created>
  <dcterms:modified xsi:type="dcterms:W3CDTF">2024-04-16T10:16:06Z</dcterms:modified>
</cp:coreProperties>
</file>